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36"/>
  </p:notesMasterIdLst>
  <p:sldIdLst>
    <p:sldId id="546" r:id="rId3"/>
    <p:sldId id="545" r:id="rId4"/>
    <p:sldId id="623" r:id="rId5"/>
    <p:sldId id="625" r:id="rId6"/>
    <p:sldId id="550" r:id="rId7"/>
    <p:sldId id="551" r:id="rId8"/>
    <p:sldId id="552" r:id="rId9"/>
    <p:sldId id="615" r:id="rId10"/>
    <p:sldId id="616" r:id="rId11"/>
    <p:sldId id="617" r:id="rId12"/>
    <p:sldId id="618" r:id="rId13"/>
    <p:sldId id="619" r:id="rId14"/>
    <p:sldId id="629" r:id="rId15"/>
    <p:sldId id="622" r:id="rId16"/>
    <p:sldId id="602" r:id="rId17"/>
    <p:sldId id="620" r:id="rId18"/>
    <p:sldId id="603" r:id="rId19"/>
    <p:sldId id="604" r:id="rId20"/>
    <p:sldId id="605" r:id="rId21"/>
    <p:sldId id="606" r:id="rId22"/>
    <p:sldId id="611" r:id="rId23"/>
    <p:sldId id="612" r:id="rId24"/>
    <p:sldId id="628" r:id="rId25"/>
    <p:sldId id="599" r:id="rId26"/>
    <p:sldId id="598" r:id="rId27"/>
    <p:sldId id="626" r:id="rId28"/>
    <p:sldId id="627" r:id="rId29"/>
    <p:sldId id="593" r:id="rId30"/>
    <p:sldId id="555" r:id="rId31"/>
    <p:sldId id="590" r:id="rId32"/>
    <p:sldId id="595" r:id="rId33"/>
    <p:sldId id="571" r:id="rId34"/>
    <p:sldId id="577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7B3"/>
    <a:srgbClr val="000099"/>
    <a:srgbClr val="345A88"/>
    <a:srgbClr val="0020C0"/>
    <a:srgbClr val="376091"/>
    <a:srgbClr val="4070AA"/>
    <a:srgbClr val="2B479F"/>
    <a:srgbClr val="0037E6"/>
    <a:srgbClr val="002CE6"/>
    <a:srgbClr val="0016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54" autoAdjust="0"/>
  </p:normalViewPr>
  <p:slideViewPr>
    <p:cSldViewPr>
      <p:cViewPr>
        <p:scale>
          <a:sx n="60" d="100"/>
          <a:sy n="60" d="100"/>
        </p:scale>
        <p:origin x="-158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2" d="100"/>
        <a:sy n="162" d="100"/>
      </p:scale>
      <p:origin x="0" y="2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image" Target="../media/image1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8926B-954C-41F1-960D-256FDAC7D42F}" type="datetimeFigureOut">
              <a:rPr lang="it-IT" smtClean="0"/>
              <a:pPr/>
              <a:t>14/06/2014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47868-62C2-4B9E-8029-DB2DE93E8F5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5052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Mi presento, </a:t>
            </a:r>
            <a:r>
              <a:rPr lang="it-IT" dirty="0" err="1" smtClean="0"/>
              <a:t>……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47868-62C2-4B9E-8029-DB2DE93E8F55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gruppo – I clienti nel mondo – Programmi e Prodotti</a:t>
            </a:r>
            <a:r>
              <a:rPr lang="it-IT" baseline="0" dirty="0" smtClean="0"/>
              <a:t> di MA – I Sistemi di bordo – l’integrazione dei </a:t>
            </a:r>
            <a:r>
              <a:rPr lang="it-IT" baseline="0" dirty="0" err="1" smtClean="0"/>
              <a:t>Sist</a:t>
            </a:r>
            <a:r>
              <a:rPr lang="it-IT" baseline="0" dirty="0" smtClean="0"/>
              <a:t> a Bordo di un velivolo-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47868-62C2-4B9E-8029-DB2DE93E8F55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Oggi MA partecipa a programmi Nazionali ed Internazionali di notevole valenza tecnologica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47868-62C2-4B9E-8029-DB2DE93E8F55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542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EC9B77-D29F-4DEC-ABD8-40D62BBB0941}" type="slidenum">
              <a:rPr lang="it-IT" smtClean="0"/>
              <a:pPr/>
              <a:t>9</a:t>
            </a:fld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3935" y="8684665"/>
            <a:ext cx="297187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230" tIns="44115" rIns="88230" bIns="44115"/>
          <a:lstStyle/>
          <a:p>
            <a:pPr algn="ctr" eaLnBrk="0" hangingPunct="0"/>
            <a:fld id="{A8418579-5DF7-4201-A3C5-5C8E265690BB}" type="slidenum">
              <a:rPr lang="it-IT"/>
              <a:pPr algn="ctr" eaLnBrk="0" hangingPunct="0"/>
              <a:t>10</a:t>
            </a:fld>
            <a:endParaRPr lang="it-IT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6963" y="649288"/>
            <a:ext cx="4633912" cy="3476625"/>
          </a:xfrm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62" y="4336991"/>
            <a:ext cx="5004279" cy="260647"/>
          </a:xfrm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CFCB3-2657-4312-AAEE-B9A168383BB7}" type="slidenum">
              <a:rPr lang="it-IT"/>
              <a:pPr/>
              <a:t>16</a:t>
            </a:fld>
            <a:endParaRPr 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Test parameters are acquired by a data acquisition system with a scanning speed up to 2.4 kHz per channel, processed by a dedicated software on PC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47868-62C2-4B9E-8029-DB2DE93E8F55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B832F-3D3C-432E-98D6-AEA1131F6F09}" type="slidenum">
              <a:rPr lang="it-IT"/>
              <a:pPr/>
              <a:t>24</a:t>
            </a:fld>
            <a:endParaRPr lang="it-IT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2B832F-3D3C-432E-98D6-AEA1131F6F09}" type="slidenum">
              <a:rPr lang="it-IT"/>
              <a:pPr/>
              <a:t>25</a:t>
            </a:fld>
            <a:endParaRPr lang="it-IT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901-1240-4E27-8B93-946F0E6E8FD5}" type="datetimeFigureOut">
              <a:rPr lang="it-IT" smtClean="0"/>
              <a:pPr/>
              <a:t>14/06/2014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CD95-7E4C-4759-8AD6-24DD1FB51A4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Rettangolo 4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 descr="logo bianco.jp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7000" contrast="-16000"/>
          </a:blip>
          <a:stretch>
            <a:fillRect/>
          </a:stretch>
        </p:blipFill>
        <p:spPr>
          <a:xfrm>
            <a:off x="0" y="-1"/>
            <a:ext cx="899592" cy="62068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asellaDiTesto 12"/>
          <p:cNvSpPr txBox="1"/>
          <p:nvPr userDrawn="1"/>
        </p:nvSpPr>
        <p:spPr>
          <a:xfrm>
            <a:off x="827584" y="1166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Magnaghi Aeronautica</a:t>
            </a:r>
            <a:endParaRPr lang="it-IT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CB741-C4E1-4995-9703-27991E1155B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29C7A-3EEA-4237-A5D9-17896D94134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75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13CE7-68DB-4E30-8EC2-ACAB9A8D0A8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43B67-476C-40CE-B013-92B88CDC830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927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9144000" cy="6207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3" name="Immagine 2" descr="logo bianco.jp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7000" contrast="-16000"/>
          </a:blip>
          <a:stretch>
            <a:fillRect/>
          </a:stretch>
        </p:blipFill>
        <p:spPr>
          <a:xfrm>
            <a:off x="0" y="-1"/>
            <a:ext cx="899592" cy="6206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>
            <a:spLocks noChangeArrowheads="1"/>
          </p:cNvSpPr>
          <p:nvPr userDrawn="1"/>
        </p:nvSpPr>
        <p:spPr bwMode="auto">
          <a:xfrm>
            <a:off x="827088" y="115888"/>
            <a:ext cx="3960812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smtClean="0">
                <a:solidFill>
                  <a:prstClr val="white"/>
                </a:solidFill>
                <a:latin typeface="Microsoft Sans Serif" pitchFamily="34" charset="0"/>
                <a:cs typeface="Microsoft Sans Serif" pitchFamily="34" charset="0"/>
              </a:rPr>
              <a:t>Magnaghi Aeronautica</a:t>
            </a:r>
          </a:p>
        </p:txBody>
      </p:sp>
      <p:cxnSp>
        <p:nvCxnSpPr>
          <p:cNvPr id="5" name="Connettore 1 4"/>
          <p:cNvCxnSpPr/>
          <p:nvPr userDrawn="1"/>
        </p:nvCxnSpPr>
        <p:spPr>
          <a:xfrm>
            <a:off x="179388" y="1268413"/>
            <a:ext cx="86407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68202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D6B4F-9A39-4149-8155-120B29DB6BC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18122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E5539-5E5B-45E7-9342-F9799B70D91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F38C4-85A3-4EBE-B01C-92F2D8D61A6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83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CEA4E-7598-4EFB-8D60-898BE867309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56D5E-713E-4EFD-AB13-45676E95121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378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37CD9-5D9C-4490-B170-28BE1A8C385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A8DE1-0582-49A1-B2E6-D38B4015F9E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518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0"/>
            <a:ext cx="9144000" cy="6207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5" name="Immagine 4" descr="logo bianco.jp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7000" contrast="-16000"/>
          </a:blip>
          <a:stretch>
            <a:fillRect/>
          </a:stretch>
        </p:blipFill>
        <p:spPr>
          <a:xfrm>
            <a:off x="0" y="-1"/>
            <a:ext cx="899592" cy="6206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>
            <a:spLocks noChangeArrowheads="1"/>
          </p:cNvSpPr>
          <p:nvPr userDrawn="1"/>
        </p:nvSpPr>
        <p:spPr bwMode="auto">
          <a:xfrm>
            <a:off x="827088" y="115888"/>
            <a:ext cx="3960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>
                <a:solidFill>
                  <a:prstClr val="white"/>
                </a:solidFill>
                <a:latin typeface="Microsoft Sans Serif" pitchFamily="34" charset="0"/>
                <a:cs typeface="Microsoft Sans Serif" pitchFamily="34" charset="0"/>
              </a:rPr>
              <a:t>Magnaghi Aeronautica</a:t>
            </a:r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179388" y="1268413"/>
            <a:ext cx="864076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4255117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901-1240-4E27-8B93-946F0E6E8FD5}" type="datetimeFigureOut">
              <a:rPr lang="it-IT" smtClean="0"/>
              <a:pPr/>
              <a:t>14/06/2014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CD95-7E4C-4759-8AD6-24DD1FB51A4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 userDrawn="1"/>
        </p:nvSpPr>
        <p:spPr>
          <a:xfrm>
            <a:off x="827584" y="1166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Magnaghi Aeronautica</a:t>
            </a:r>
            <a:endParaRPr lang="it-IT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0" name="Immagine 9" descr="logo bianco.jp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7000" contrast="-16000"/>
          </a:blip>
          <a:stretch>
            <a:fillRect/>
          </a:stretch>
        </p:blipFill>
        <p:spPr>
          <a:xfrm>
            <a:off x="0" y="-1"/>
            <a:ext cx="899592" cy="6206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0901-1240-4E27-8B93-946F0E6E8FD5}" type="datetimeFigureOut">
              <a:rPr lang="it-IT" smtClean="0"/>
              <a:pPr/>
              <a:t>14/06/2014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9CD95-7E4C-4759-8AD6-24DD1FB51A49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logo bianco.jp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7000" contrast="-16000"/>
          </a:blip>
          <a:stretch>
            <a:fillRect/>
          </a:stretch>
        </p:blipFill>
        <p:spPr>
          <a:xfrm>
            <a:off x="0" y="-1"/>
            <a:ext cx="899592" cy="6206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sellaDiTesto 8"/>
          <p:cNvSpPr txBox="1"/>
          <p:nvPr userDrawn="1"/>
        </p:nvSpPr>
        <p:spPr>
          <a:xfrm>
            <a:off x="979984" y="2690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Magnaghi Aeronautica</a:t>
            </a:r>
            <a:endParaRPr lang="it-IT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83931" y="1524000"/>
            <a:ext cx="4183674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08281" y="1524000"/>
            <a:ext cx="418367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2046C-DEE5-4ACD-8A8E-B3E73B240AB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883A61-CE21-4C92-8C92-58ED6AC3D54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0"/>
            <a:ext cx="9144000" cy="6207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5" name="Immagine 4" descr="logo bianco.jpg"/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lum bright="7000" contrast="-16000"/>
          </a:blip>
          <a:stretch>
            <a:fillRect/>
          </a:stretch>
        </p:blipFill>
        <p:spPr>
          <a:xfrm>
            <a:off x="0" y="-1"/>
            <a:ext cx="899592" cy="6206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>
            <a:spLocks noChangeArrowheads="1"/>
          </p:cNvSpPr>
          <p:nvPr userDrawn="1"/>
        </p:nvSpPr>
        <p:spPr bwMode="auto">
          <a:xfrm>
            <a:off x="827088" y="115888"/>
            <a:ext cx="3960812" cy="36988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it-IT" smtClean="0">
                <a:solidFill>
                  <a:prstClr val="white"/>
                </a:solidFill>
                <a:latin typeface="Microsoft Sans Serif" pitchFamily="34" charset="0"/>
                <a:cs typeface="Microsoft Sans Serif" pitchFamily="34" charset="0"/>
              </a:rPr>
              <a:t>Magnaghi Aeronautica</a:t>
            </a:r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66668-B783-4F23-98B5-B44C1E26466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B9229-FF80-42BE-A164-3F84A4861ED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969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35CD-C731-445B-960A-694C8F26C24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82818-2F8A-455B-B920-A075F8E5D1E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724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619FC-8E80-4D3B-A0E5-6DFCABD1B8D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C905C-8D95-48E7-AC00-AFE34208F06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321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51F64-0E4E-440E-AE06-8DCB6266B7E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5C571-C577-4973-B84B-93C1E80B2E0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6936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40901-1240-4E27-8B93-946F0E6E8FD5}" type="datetimeFigureOut">
              <a:rPr lang="it-IT" smtClean="0"/>
              <a:pPr/>
              <a:t>14/06/2014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9CD95-7E4C-4759-8AD6-24DD1FB51A4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70" r:id="rId4"/>
    <p:sldLayoutId id="214748367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818FFD-457F-445E-9E23-D0EFAACD0C6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14/06/2014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E238A5-82DA-4E66-B508-DDE0FE22024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03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jpeg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ppersico\Desktop\AEROPOLIS%2014-6-2014\PRESENTAZIONE%2014-6-2014\Deck%20Lock%202.mpg" TargetMode="Externa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hyperlink" Target="http://www.defesabr.com/Fab/C-390_05.jpg" TargetMode="External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12" Type="http://schemas.openxmlformats.org/officeDocument/2006/relationships/image" Target="../media/image77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76.jpeg"/><Relationship Id="rId5" Type="http://schemas.openxmlformats.org/officeDocument/2006/relationships/image" Target="../media/image70.jpeg"/><Relationship Id="rId10" Type="http://schemas.openxmlformats.org/officeDocument/2006/relationships/image" Target="../media/image75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Relationship Id="rId14" Type="http://schemas.openxmlformats.org/officeDocument/2006/relationships/image" Target="../media/image7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1.jpeg"/><Relationship Id="rId7" Type="http://schemas.openxmlformats.org/officeDocument/2006/relationships/image" Target="../media/image84.jpeg"/><Relationship Id="rId12" Type="http://schemas.openxmlformats.org/officeDocument/2006/relationships/image" Target="../media/image89.emf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11" Type="http://schemas.openxmlformats.org/officeDocument/2006/relationships/image" Target="../media/image88.emf"/><Relationship Id="rId5" Type="http://schemas.openxmlformats.org/officeDocument/2006/relationships/image" Target="../media/image82.png"/><Relationship Id="rId10" Type="http://schemas.openxmlformats.org/officeDocument/2006/relationships/image" Target="../media/image87.emf"/><Relationship Id="rId4" Type="http://schemas.openxmlformats.org/officeDocument/2006/relationships/slide" Target="slide7.xml"/><Relationship Id="rId9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11" Type="http://schemas.openxmlformats.org/officeDocument/2006/relationships/image" Target="../media/image99.jpeg"/><Relationship Id="rId5" Type="http://schemas.openxmlformats.org/officeDocument/2006/relationships/image" Target="../media/image93.jpeg"/><Relationship Id="rId10" Type="http://schemas.openxmlformats.org/officeDocument/2006/relationships/image" Target="../media/image98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persico\Desktop\AEROPOLIS%2014-6-2014\PRESENTAZIONE%2014-6-2014\KIN%202.avi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persico\Desktop\AEROPOLIS%2014-6-2014\PRESENTAZIONE%2014-6-2014\KIN_2%20M311%20LGS%20%20Geometrical%20Landing%20&amp;%20Take%20off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persico\Desktop\AEROPOLIS%2014-6-2014\PRESENTAZIONE%2014-6-2014\21LGA_quick_4.m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persico\Desktop\AEROPOLIS%2014-6-2014\PRESENTAZIONE%2014-6-2014\capability%20Magnaghi%20Drop%20Test%20MLG%20a%20sbalzo.avi" TargetMode="External"/><Relationship Id="rId6" Type="http://schemas.openxmlformats.org/officeDocument/2006/relationships/image" Target="../media/image110.pn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3.png"/><Relationship Id="rId2" Type="http://schemas.openxmlformats.org/officeDocument/2006/relationships/video" Target="file:///C:\Users\ppersico\Desktop\AEROPOLIS%2014-6-2014\PRESENTAZIONE%2014-6-2014\spin_up.avi" TargetMode="External"/><Relationship Id="rId1" Type="http://schemas.openxmlformats.org/officeDocument/2006/relationships/video" Target="file:///C:\Users\ppersico\Desktop\AEROPOLIS%2014-6-2014\PRESENTAZIONE%2014-6-2014\drop_curve.avi" TargetMode="Externa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6.png"/><Relationship Id="rId2" Type="http://schemas.openxmlformats.org/officeDocument/2006/relationships/video" Target="file:///C:\Users\ppersico\Desktop\AEROPOLIS%2014-6-2014\PRESENTAZIONE%2014-6-2014\Filmato%20C27J%20NLG.avi" TargetMode="External"/><Relationship Id="rId1" Type="http://schemas.openxmlformats.org/officeDocument/2006/relationships/video" Target="file:///C:\Users\ppersico\Desktop\AEROPOLIS%2014-6-2014\PRESENTAZIONE%2014-6-2014\C27J_NLG_Endurance_Test_on_Steering_System.MPG" TargetMode="External"/><Relationship Id="rId6" Type="http://schemas.openxmlformats.org/officeDocument/2006/relationships/image" Target="../media/image115.png"/><Relationship Id="rId5" Type="http://schemas.openxmlformats.org/officeDocument/2006/relationships/image" Target="../media/image114.jpeg"/><Relationship Id="rId4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ppersico\Desktop\AEROPOLIS%2014-6-2014\PRESENTAZIONE%2014-6-2014\kin%2010.avi" TargetMode="External"/><Relationship Id="rId7" Type="http://schemas.openxmlformats.org/officeDocument/2006/relationships/image" Target="../media/image120.png"/><Relationship Id="rId2" Type="http://schemas.openxmlformats.org/officeDocument/2006/relationships/video" Target="file:///C:\Users\ppersico\Desktop\AEROPOLIS%2014-6-2014\PRESENTAZIONE%2014-6-2014\Unprepared%20Viterbo%20.mpg" TargetMode="External"/><Relationship Id="rId1" Type="http://schemas.openxmlformats.org/officeDocument/2006/relationships/video" Target="file:///C:\Users\ppersico\Desktop\AEROPOLIS%2014-6-2014\PRESENTAZIONE%2014-6-2014\KIN_5%20M345%20NLG%20steering.avi" TargetMode="Externa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13" Type="http://schemas.openxmlformats.org/officeDocument/2006/relationships/oleObject" Target="../embeddings/oleObject4.bin"/><Relationship Id="rId3" Type="http://schemas.openxmlformats.org/officeDocument/2006/relationships/image" Target="../media/image124.png"/><Relationship Id="rId7" Type="http://schemas.openxmlformats.org/officeDocument/2006/relationships/image" Target="../media/image126.png"/><Relationship Id="rId12" Type="http://schemas.openxmlformats.org/officeDocument/2006/relationships/image" Target="../media/image127.png"/><Relationship Id="rId17" Type="http://schemas.openxmlformats.org/officeDocument/2006/relationships/image" Target="../media/image129.png"/><Relationship Id="rId2" Type="http://schemas.openxmlformats.org/officeDocument/2006/relationships/slideLayout" Target="../slideLayouts/slideLayout2.xml"/><Relationship Id="rId16" Type="http://schemas.openxmlformats.org/officeDocument/2006/relationships/slide" Target="slide29.xml"/><Relationship Id="rId1" Type="http://schemas.openxmlformats.org/officeDocument/2006/relationships/vmlDrawing" Target="../drawings/vmlDrawing1.vml"/><Relationship Id="rId6" Type="http://schemas.openxmlformats.org/officeDocument/2006/relationships/slide" Target="slide25.xml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25.png"/><Relationship Id="rId15" Type="http://schemas.openxmlformats.org/officeDocument/2006/relationships/image" Target="../media/image128.png"/><Relationship Id="rId10" Type="http://schemas.openxmlformats.org/officeDocument/2006/relationships/oleObject" Target="../embeddings/oleObject2.bin"/><Relationship Id="rId4" Type="http://schemas.openxmlformats.org/officeDocument/2006/relationships/slide" Target="slide23.xml"/><Relationship Id="rId9" Type="http://schemas.openxmlformats.org/officeDocument/2006/relationships/oleObject" Target="../embeddings/oleObject1.bin"/><Relationship Id="rId14" Type="http://schemas.openxmlformats.org/officeDocument/2006/relationships/slide" Target="slide3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emf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hyperlink" Target="http://www.google.it/url?sa=i&amp;rct=j&amp;q=brasile&amp;source=images&amp;cd=&amp;cad=rja&amp;docid=67CUD9m72Ph__M&amp;tbnid=YAGq9f1Ei2293M:&amp;ved=0CAUQjRw&amp;url=http://it.wikipedia.org/wiki/Brasile&amp;ei=8i-RUbyzLIKlPbXjgEg&amp;psig=AFQjCNHUFXV7RsNDn_0uwjkROITFhqONTA&amp;ust=136855584354913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jpeg"/><Relationship Id="rId21" Type="http://schemas.openxmlformats.org/officeDocument/2006/relationships/hyperlink" Target="http://www.google.it/url?url=http://it.wikipedia.org/wiki/File:AgustaWestland_logo.PNG&amp;rct=j&amp;frm=1&amp;q=&amp;esrc=s&amp;sa=U&amp;ei=AOmaU8CNO-fW0QXLmICQDQ&amp;ved=0CBoQ9QEwAg&amp;usg=AFQjCNGfoyj6b0pJf1S4WQjaSCIdToGyFw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jpeg"/><Relationship Id="rId2" Type="http://schemas.openxmlformats.org/officeDocument/2006/relationships/image" Target="../media/image15.png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jpe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hyperlink" Target="http://en.wikipedia.org/wiki/File:Alenia_C-27J_(Pratica_di_Mare)_edit1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5.jpeg"/><Relationship Id="rId7" Type="http://schemas.openxmlformats.org/officeDocument/2006/relationships/hyperlink" Target="KIN%20C27J%20NLG%20steering%201.avi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dtedesc\Desktop\Audit%20Embraer%20Napoli-Brindisi%205-7%20Sett%202011\Technical%20Department%20Presentation_05-09-2011\KIN%20C27J%20NLG%20steering%201.avi" TargetMode="Externa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alpha val="82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ctrTitle" idx="4294967295"/>
          </p:nvPr>
        </p:nvSpPr>
        <p:spPr>
          <a:xfrm>
            <a:off x="395536" y="1484784"/>
            <a:ext cx="8496944" cy="3168352"/>
          </a:xfrm>
        </p:spPr>
        <p:txBody>
          <a:bodyPr/>
          <a:lstStyle/>
          <a:p>
            <a:r>
              <a:rPr lang="it-IT" dirty="0" smtClean="0"/>
              <a:t> </a:t>
            </a:r>
            <a:r>
              <a:rPr lang="it-IT" altLang="it-IT" sz="3600" b="1" dirty="0" smtClean="0">
                <a:solidFill>
                  <a:schemeClr val="tx2"/>
                </a:solidFill>
              </a:rPr>
              <a:t>METODOLOGIE E TECNOLOGIE PER LO SVILUPPO </a:t>
            </a:r>
            <a:r>
              <a:rPr lang="it-IT" altLang="it-IT" sz="3600" b="1" dirty="0" err="1" smtClean="0">
                <a:solidFill>
                  <a:schemeClr val="tx2"/>
                </a:solidFill>
              </a:rPr>
              <a:t>DI</a:t>
            </a:r>
            <a:r>
              <a:rPr lang="it-IT" altLang="it-IT" sz="3600" b="1" dirty="0" smtClean="0">
                <a:solidFill>
                  <a:schemeClr val="tx2"/>
                </a:solidFill>
              </a:rPr>
              <a:t> UN NUOVO VELIVOLO </a:t>
            </a:r>
            <a:r>
              <a:rPr lang="en-US" altLang="it-IT" sz="3600" b="1" dirty="0" smtClean="0">
                <a:solidFill>
                  <a:schemeClr val="tx2"/>
                </a:solidFill>
              </a:rPr>
              <a:t/>
            </a:r>
            <a:br>
              <a:rPr lang="en-US" altLang="it-IT" sz="3600" b="1" dirty="0" smtClean="0">
                <a:solidFill>
                  <a:schemeClr val="tx2"/>
                </a:solidFill>
              </a:rPr>
            </a:br>
            <a:r>
              <a:rPr lang="it-IT" altLang="it-IT" sz="3600" b="1" dirty="0" smtClean="0">
                <a:solidFill>
                  <a:schemeClr val="tx2"/>
                </a:solidFill>
              </a:rPr>
              <a:t/>
            </a:r>
            <a:br>
              <a:rPr lang="it-IT" altLang="it-IT" sz="3600" b="1" dirty="0" smtClean="0">
                <a:solidFill>
                  <a:schemeClr val="tx2"/>
                </a:solidFill>
              </a:rPr>
            </a:br>
            <a:r>
              <a:rPr lang="it-IT" altLang="it-IT" sz="2800" b="1" i="1" dirty="0" smtClean="0">
                <a:solidFill>
                  <a:schemeClr val="tx2"/>
                </a:solidFill>
              </a:rPr>
              <a:t>Impianti e Sistemi di nuova generazione:</a:t>
            </a:r>
            <a:br>
              <a:rPr lang="it-IT" altLang="it-IT" sz="2800" b="1" i="1" dirty="0" smtClean="0">
                <a:solidFill>
                  <a:schemeClr val="tx2"/>
                </a:solidFill>
              </a:rPr>
            </a:br>
            <a:r>
              <a:rPr lang="it-IT" altLang="it-IT" sz="2800" b="1" i="1" dirty="0" smtClean="0">
                <a:solidFill>
                  <a:schemeClr val="tx2"/>
                </a:solidFill>
              </a:rPr>
              <a:t>vantaggi e guadagni nelle prestazioni dei velivoli</a:t>
            </a:r>
            <a:endParaRPr lang="en-US" altLang="it-IT" sz="2800" b="1" i="1" dirty="0" smtClean="0">
              <a:solidFill>
                <a:schemeClr val="tx2"/>
              </a:solidFill>
            </a:endParaRPr>
          </a:p>
        </p:txBody>
      </p:sp>
      <p:sp>
        <p:nvSpPr>
          <p:cNvPr id="7172" name="CasellaDiTesto 3"/>
          <p:cNvSpPr txBox="1">
            <a:spLocks noChangeArrowheads="1"/>
          </p:cNvSpPr>
          <p:nvPr/>
        </p:nvSpPr>
        <p:spPr bwMode="auto">
          <a:xfrm>
            <a:off x="1547664" y="5013176"/>
            <a:ext cx="6192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200" b="1" i="1" dirty="0" smtClean="0">
                <a:solidFill>
                  <a:srgbClr val="1F497D"/>
                </a:solidFill>
                <a:cs typeface="Arial" charset="0"/>
              </a:rPr>
              <a:t>Napoli, 14 giugno 2014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sz="1200" b="1" i="1" dirty="0" smtClean="0">
              <a:solidFill>
                <a:srgbClr val="1F497D"/>
              </a:solidFill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1200" b="1" i="1" dirty="0" smtClean="0">
                <a:solidFill>
                  <a:srgbClr val="1F497D"/>
                </a:solidFill>
                <a:cs typeface="Arial" charset="0"/>
              </a:rPr>
              <a:t>Pietro Persico  </a:t>
            </a:r>
            <a:r>
              <a:rPr lang="it-IT" altLang="it-IT" sz="1200" i="1" dirty="0" smtClean="0">
                <a:solidFill>
                  <a:srgbClr val="1F497D"/>
                </a:solidFill>
                <a:cs typeface="Arial" charset="0"/>
              </a:rPr>
              <a:t>- </a:t>
            </a:r>
            <a:r>
              <a:rPr lang="it-IT" altLang="it-IT" sz="1200" i="1" dirty="0" err="1" smtClean="0">
                <a:solidFill>
                  <a:srgbClr val="1F497D"/>
                </a:solidFill>
                <a:cs typeface="Arial" charset="0"/>
              </a:rPr>
              <a:t>Resp</a:t>
            </a:r>
            <a:r>
              <a:rPr lang="it-IT" altLang="it-IT" sz="1200" i="1" dirty="0" smtClean="0">
                <a:solidFill>
                  <a:srgbClr val="1F497D"/>
                </a:solidFill>
                <a:cs typeface="Arial" charset="0"/>
              </a:rPr>
              <a:t>. Progettazione  -  Magnaghi Aeronautica</a:t>
            </a:r>
          </a:p>
        </p:txBody>
      </p:sp>
    </p:spTree>
    <p:extLst>
      <p:ext uri="{BB962C8B-B14F-4D97-AF65-F5344CB8AC3E}">
        <p14:creationId xmlns="" xmlns:p14="http://schemas.microsoft.com/office/powerpoint/2010/main" val="406567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enia_Aerm_M346_h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772816"/>
            <a:ext cx="7178919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13289" y="2786064"/>
            <a:ext cx="757750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1800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M346</a:t>
            </a:r>
            <a:endParaRPr lang="en-US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Picture 5" descr="Valve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5733256"/>
            <a:ext cx="1602291" cy="97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Valve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99992" y="5661248"/>
            <a:ext cx="158261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Valve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764704"/>
            <a:ext cx="864096" cy="91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LR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00" y="764704"/>
            <a:ext cx="1724303" cy="98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etract Act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04248" y="5733256"/>
            <a:ext cx="1293462" cy="92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49" name="Picture 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14348" y="5572140"/>
            <a:ext cx="1314286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5651" name="Picture 3" descr="F:\Immagine 011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982241" y="714356"/>
            <a:ext cx="1160867" cy="1071570"/>
          </a:xfrm>
          <a:prstGeom prst="rect">
            <a:avLst/>
          </a:prstGeom>
          <a:noFill/>
        </p:spPr>
      </p:pic>
      <p:pic>
        <p:nvPicPr>
          <p:cNvPr id="155652" name="Picture 4" descr="F:\Immagine 012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00298" y="714356"/>
            <a:ext cx="1852548" cy="10501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eck Lock 2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3275856" y="692696"/>
            <a:ext cx="5580112" cy="4185084"/>
          </a:xfrm>
          <a:prstGeom prst="rect">
            <a:avLst/>
          </a:prstGeom>
        </p:spPr>
      </p:pic>
      <p:pic>
        <p:nvPicPr>
          <p:cNvPr id="2" name="Picture 2" descr="P101002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1339" y="1144003"/>
            <a:ext cx="2554774" cy="46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6372200" y="908720"/>
            <a:ext cx="23687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NH 90</a:t>
            </a:r>
            <a:endParaRPr lang="en-US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5" name="Picture 3" descr="FR0008g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132840" y="2924944"/>
            <a:ext cx="2161753" cy="246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 descr="http://www.marina.difesa.it/conosciamoci/notizie/PublishingImages/2011/201106/nh90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824" y="4913784"/>
            <a:ext cx="2746066" cy="1944216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3999626" y="44624"/>
            <a:ext cx="3092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cs typeface="Arial" charset="0"/>
              </a:rPr>
              <a:t>Sistema</a:t>
            </a: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 Deck Lock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47864" y="147928"/>
            <a:ext cx="5544616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marL="342900" indent="-342900" algn="just">
              <a:spcBef>
                <a:spcPct val="10000"/>
              </a:spcBef>
              <a:defRPr/>
            </a:pPr>
            <a:r>
              <a:rPr lang="en-GB" sz="2000" b="1" dirty="0" smtClean="0">
                <a:solidFill>
                  <a:schemeClr val="tx2"/>
                </a:solidFill>
              </a:rPr>
              <a:t>KC390 - </a:t>
            </a:r>
            <a:r>
              <a:rPr lang="en-GB" sz="2000" b="1" dirty="0" err="1" smtClean="0">
                <a:solidFill>
                  <a:schemeClr val="tx2"/>
                </a:solidFill>
              </a:rPr>
              <a:t>Sistema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di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Attuazione</a:t>
            </a:r>
            <a:r>
              <a:rPr lang="en-GB" sz="2000" b="1" dirty="0" smtClean="0">
                <a:solidFill>
                  <a:schemeClr val="tx2"/>
                </a:solidFill>
              </a:rPr>
              <a:t> </a:t>
            </a:r>
            <a:r>
              <a:rPr lang="en-GB" sz="2000" b="1" dirty="0" err="1" smtClean="0">
                <a:solidFill>
                  <a:schemeClr val="tx2"/>
                </a:solidFill>
              </a:rPr>
              <a:t>Rampa</a:t>
            </a:r>
            <a:r>
              <a:rPr lang="en-GB" sz="2000" b="1" dirty="0" smtClean="0">
                <a:solidFill>
                  <a:schemeClr val="tx2"/>
                </a:solidFill>
              </a:rPr>
              <a:t> e </a:t>
            </a:r>
            <a:r>
              <a:rPr lang="en-GB" sz="2000" b="1" dirty="0" err="1" smtClean="0">
                <a:solidFill>
                  <a:schemeClr val="tx2"/>
                </a:solidFill>
              </a:rPr>
              <a:t>Portellone</a:t>
            </a:r>
            <a:endParaRPr lang="en-GB" dirty="0">
              <a:solidFill>
                <a:schemeClr val="tx2"/>
              </a:solidFill>
            </a:endParaRPr>
          </a:p>
        </p:txBody>
      </p:sp>
      <p:grpSp>
        <p:nvGrpSpPr>
          <p:cNvPr id="2" name="Gruppo 3"/>
          <p:cNvGrpSpPr/>
          <p:nvPr/>
        </p:nvGrpSpPr>
        <p:grpSpPr>
          <a:xfrm>
            <a:off x="251520" y="1124744"/>
            <a:ext cx="8496944" cy="5472608"/>
            <a:chOff x="107950" y="1196975"/>
            <a:chExt cx="8678863" cy="5514975"/>
          </a:xfrm>
        </p:grpSpPr>
        <p:pic>
          <p:nvPicPr>
            <p:cNvPr id="6" name="Immagine 29" descr="Hydr.JPG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223963" y="1196975"/>
              <a:ext cx="6804025" cy="4752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Connettore 2 7"/>
            <p:cNvCxnSpPr/>
            <p:nvPr/>
          </p:nvCxnSpPr>
          <p:spPr>
            <a:xfrm flipV="1">
              <a:off x="1042988" y="3860800"/>
              <a:ext cx="1152525" cy="21590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2 8"/>
            <p:cNvCxnSpPr/>
            <p:nvPr/>
          </p:nvCxnSpPr>
          <p:spPr>
            <a:xfrm flipH="1">
              <a:off x="2411413" y="1633538"/>
              <a:ext cx="360362" cy="13970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Immagine 20" descr="CDA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435600" y="6021388"/>
              <a:ext cx="1057275" cy="633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magine 27" descr="CRA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052638" y="5949950"/>
              <a:ext cx="15113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Immagine 44" descr="CDLA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948488" y="5732463"/>
              <a:ext cx="1008062" cy="573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magine 45" descr="CRLA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4211638" y="6237288"/>
              <a:ext cx="865187" cy="395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magine 52" descr="CDM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667625" y="3644900"/>
              <a:ext cx="1119188" cy="115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Immagine 54" descr="SOV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771775" y="1341438"/>
              <a:ext cx="576263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magine 56" descr="HPP.JPG"/>
            <p:cNvPicPr>
              <a:picLocks noChangeAspect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7524750" y="1700213"/>
              <a:ext cx="863600" cy="731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magine 58" descr="PDA.JPG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611188" y="6092825"/>
              <a:ext cx="86518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Connettore 2 17"/>
            <p:cNvCxnSpPr/>
            <p:nvPr/>
          </p:nvCxnSpPr>
          <p:spPr>
            <a:xfrm flipV="1">
              <a:off x="2771775" y="5589588"/>
              <a:ext cx="360363" cy="719137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/>
            <p:nvPr/>
          </p:nvCxnSpPr>
          <p:spPr>
            <a:xfrm flipH="1" flipV="1">
              <a:off x="2555875" y="5589588"/>
              <a:ext cx="215900" cy="719137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/>
            <p:nvPr/>
          </p:nvCxnSpPr>
          <p:spPr>
            <a:xfrm flipV="1">
              <a:off x="4716463" y="5949950"/>
              <a:ext cx="142875" cy="35877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/>
            <p:nvPr/>
          </p:nvCxnSpPr>
          <p:spPr>
            <a:xfrm flipH="1" flipV="1">
              <a:off x="4427538" y="5949950"/>
              <a:ext cx="288925" cy="35877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2 21"/>
            <p:cNvCxnSpPr/>
            <p:nvPr/>
          </p:nvCxnSpPr>
          <p:spPr>
            <a:xfrm flipV="1">
              <a:off x="6011863" y="5445125"/>
              <a:ext cx="144462" cy="72072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2 22"/>
            <p:cNvCxnSpPr/>
            <p:nvPr/>
          </p:nvCxnSpPr>
          <p:spPr>
            <a:xfrm flipH="1" flipV="1">
              <a:off x="5508625" y="5445125"/>
              <a:ext cx="503238" cy="72072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/>
            <p:cNvCxnSpPr/>
            <p:nvPr/>
          </p:nvCxnSpPr>
          <p:spPr>
            <a:xfrm flipV="1">
              <a:off x="7380288" y="5516563"/>
              <a:ext cx="71437" cy="50482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2 24"/>
            <p:cNvCxnSpPr/>
            <p:nvPr/>
          </p:nvCxnSpPr>
          <p:spPr>
            <a:xfrm flipH="1" flipV="1">
              <a:off x="6875463" y="5516563"/>
              <a:ext cx="504825" cy="50482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2 25"/>
            <p:cNvCxnSpPr/>
            <p:nvPr/>
          </p:nvCxnSpPr>
          <p:spPr>
            <a:xfrm flipH="1" flipV="1">
              <a:off x="7812088" y="3429000"/>
              <a:ext cx="288925" cy="287338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2 26"/>
            <p:cNvCxnSpPr/>
            <p:nvPr/>
          </p:nvCxnSpPr>
          <p:spPr>
            <a:xfrm flipV="1">
              <a:off x="1044575" y="5445125"/>
              <a:ext cx="287338" cy="64770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2 27"/>
            <p:cNvCxnSpPr/>
            <p:nvPr/>
          </p:nvCxnSpPr>
          <p:spPr>
            <a:xfrm flipV="1">
              <a:off x="1044575" y="5516563"/>
              <a:ext cx="1006475" cy="576262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Immagine 53" descr="CRM.JPG"/>
            <p:cNvPicPr>
              <a:picLocks noChangeAspect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274638" y="3429000"/>
              <a:ext cx="1128712" cy="107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0" name="Connettore 2 29"/>
            <p:cNvCxnSpPr/>
            <p:nvPr/>
          </p:nvCxnSpPr>
          <p:spPr>
            <a:xfrm flipH="1" flipV="1">
              <a:off x="6300788" y="1989138"/>
              <a:ext cx="1150937" cy="71437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Immagine 28" descr="PDAM.jpg"/>
            <p:cNvPicPr>
              <a:picLocks noChangeAspect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07950" y="1989138"/>
              <a:ext cx="1223963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2" name="Connettore 2 31"/>
            <p:cNvCxnSpPr/>
            <p:nvPr/>
          </p:nvCxnSpPr>
          <p:spPr>
            <a:xfrm>
              <a:off x="971550" y="2708275"/>
              <a:ext cx="431800" cy="288925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2" descr="C-390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454411" y="2276872"/>
            <a:ext cx="4277829" cy="2516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1137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4925" y="762000"/>
            <a:ext cx="1758950" cy="1227138"/>
            <a:chOff x="4608" y="2196"/>
            <a:chExt cx="972" cy="648"/>
          </a:xfrm>
        </p:grpSpPr>
        <p:sp>
          <p:nvSpPr>
            <p:cNvPr id="57353" name="Oval 9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608" y="2196"/>
              <a:ext cx="972" cy="64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FF9900">
                  <a:alpha val="50000"/>
                </a:srgbClr>
              </a:outerShdw>
            </a:effectLst>
          </p:spPr>
          <p:txBody>
            <a:bodyPr lIns="92075" tIns="46038" rIns="92075" bIns="46038" anchor="ctr">
              <a:spAutoFit/>
            </a:bodyPr>
            <a:lstStyle/>
            <a:p>
              <a:endParaRPr lang="it-IT"/>
            </a:p>
          </p:txBody>
        </p:sp>
        <p:sp>
          <p:nvSpPr>
            <p:cNvPr id="57354" name="Text Box 10"/>
            <p:cNvSpPr txBox="1">
              <a:spLocks noChangeArrowheads="1"/>
            </p:cNvSpPr>
            <p:nvPr/>
          </p:nvSpPr>
          <p:spPr bwMode="auto">
            <a:xfrm>
              <a:off x="4692" y="2437"/>
              <a:ext cx="78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GB" sz="1200" b="1">
                  <a:solidFill>
                    <a:srgbClr val="003399"/>
                  </a:solidFill>
                  <a:latin typeface="Tahoma" pitchFamily="34" charset="0"/>
                </a:rPr>
                <a:t>ORGANIZATION</a:t>
              </a:r>
              <a:endParaRPr lang="en-GB" sz="1000" b="1">
                <a:solidFill>
                  <a:srgbClr val="003399"/>
                </a:solidFill>
                <a:latin typeface="Tahoma" pitchFamily="34" charset="0"/>
              </a:endParaRPr>
            </a:p>
          </p:txBody>
        </p:sp>
      </p:grp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468313" y="5497513"/>
            <a:ext cx="1839912" cy="955675"/>
          </a:xfrm>
          <a:prstGeom prst="ellipse">
            <a:avLst/>
          </a:prstGeom>
          <a:gradFill rotWithShape="0">
            <a:gsLst>
              <a:gs pos="0">
                <a:srgbClr val="000099"/>
              </a:gs>
              <a:gs pos="100000">
                <a:srgbClr val="0066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0000FF">
                <a:alpha val="50000"/>
              </a:srgb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GB" sz="1000" b="1">
                <a:solidFill>
                  <a:schemeClr val="bg1"/>
                </a:solidFill>
                <a:latin typeface="Tahoma" pitchFamily="34" charset="0"/>
              </a:rPr>
              <a:t>PRODUCT/</a:t>
            </a:r>
          </a:p>
          <a:p>
            <a:pPr algn="ctr"/>
            <a:r>
              <a:rPr lang="en-GB" sz="1000" b="1">
                <a:solidFill>
                  <a:schemeClr val="bg1"/>
                </a:solidFill>
                <a:latin typeface="Tahoma" pitchFamily="34" charset="0"/>
              </a:rPr>
              <a:t>ORGANIZATION</a:t>
            </a:r>
          </a:p>
          <a:p>
            <a:pPr algn="ctr"/>
            <a:r>
              <a:rPr lang="en-GB" sz="1000" b="1">
                <a:solidFill>
                  <a:schemeClr val="bg1"/>
                </a:solidFill>
                <a:latin typeface="Tahoma" pitchFamily="34" charset="0"/>
              </a:rPr>
              <a:t>QUALIFICATION/</a:t>
            </a:r>
          </a:p>
          <a:p>
            <a:pPr algn="ctr"/>
            <a:r>
              <a:rPr lang="en-GB" sz="1000" b="1">
                <a:solidFill>
                  <a:schemeClr val="bg1"/>
                </a:solidFill>
                <a:latin typeface="Tahoma" pitchFamily="34" charset="0"/>
              </a:rPr>
              <a:t>CERTIFICATION</a:t>
            </a:r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1908175" y="5084763"/>
            <a:ext cx="1625600" cy="955675"/>
          </a:xfrm>
          <a:prstGeom prst="ellipse">
            <a:avLst/>
          </a:prstGeom>
          <a:gradFill rotWithShape="0">
            <a:gsLst>
              <a:gs pos="0">
                <a:srgbClr val="000099"/>
              </a:gs>
              <a:gs pos="100000">
                <a:srgbClr val="0066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0000FF">
                <a:alpha val="50000"/>
              </a:srgbClr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n-GB" sz="1000" b="1">
                <a:solidFill>
                  <a:schemeClr val="bg1"/>
                </a:solidFill>
                <a:latin typeface="Tahoma" pitchFamily="34" charset="0"/>
              </a:rPr>
              <a:t>PROD. SUPPORT</a:t>
            </a:r>
          </a:p>
          <a:p>
            <a:pPr algn="ctr"/>
            <a:r>
              <a:rPr lang="en-GB" sz="1000" b="1">
                <a:solidFill>
                  <a:schemeClr val="bg1"/>
                </a:solidFill>
                <a:latin typeface="Tahoma" pitchFamily="34" charset="0"/>
              </a:rPr>
              <a:t>TECHNICAL</a:t>
            </a:r>
          </a:p>
          <a:p>
            <a:pPr algn="ctr"/>
            <a:r>
              <a:rPr lang="en-GB" sz="1000" b="1">
                <a:solidFill>
                  <a:schemeClr val="bg1"/>
                </a:solidFill>
                <a:latin typeface="Tahoma" pitchFamily="34" charset="0"/>
              </a:rPr>
              <a:t> DEVELOPMENT</a:t>
            </a:r>
          </a:p>
        </p:txBody>
      </p:sp>
      <p:sp>
        <p:nvSpPr>
          <p:cNvPr id="57363" name="Oval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03575" y="4652963"/>
            <a:ext cx="1590675" cy="835025"/>
          </a:xfrm>
          <a:prstGeom prst="ellipse">
            <a:avLst/>
          </a:prstGeom>
          <a:gradFill rotWithShape="0">
            <a:gsLst>
              <a:gs pos="0">
                <a:srgbClr val="000099"/>
              </a:gs>
              <a:gs pos="100000">
                <a:srgbClr val="0066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>
            <a:outerShdw dist="107763" dir="2700000" algn="ctr" rotWithShape="0">
              <a:srgbClr val="0000FF">
                <a:alpha val="50000"/>
              </a:srgbClr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n-GB" sz="1000" b="1">
                <a:solidFill>
                  <a:schemeClr val="bg1"/>
                </a:solidFill>
                <a:latin typeface="Tahoma" pitchFamily="34" charset="0"/>
              </a:rPr>
              <a:t>SYSTEM </a:t>
            </a:r>
          </a:p>
          <a:p>
            <a:pPr algn="ctr"/>
            <a:r>
              <a:rPr lang="en-GB" sz="1000" b="1">
                <a:solidFill>
                  <a:schemeClr val="bg1"/>
                </a:solidFill>
                <a:latin typeface="Tahoma" pitchFamily="34" charset="0"/>
              </a:rPr>
              <a:t>REQUIREMENT </a:t>
            </a:r>
          </a:p>
          <a:p>
            <a:pPr algn="ctr"/>
            <a:r>
              <a:rPr lang="en-GB" sz="1000" b="1">
                <a:solidFill>
                  <a:schemeClr val="bg1"/>
                </a:solidFill>
                <a:latin typeface="Tahoma" pitchFamily="34" charset="0"/>
              </a:rPr>
              <a:t>MANAGEMENT</a:t>
            </a: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3563889" y="63064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Sistemi</a:t>
            </a:r>
            <a:r>
              <a:rPr lang="en-GB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di</a:t>
            </a:r>
            <a:r>
              <a:rPr lang="en-GB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Bordo</a:t>
            </a:r>
            <a:r>
              <a:rPr lang="en-GB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5969000" y="5921375"/>
            <a:ext cx="299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000099"/>
                </a:solidFill>
                <a:latin typeface="Tahoma" pitchFamily="34" charset="0"/>
              </a:rPr>
              <a:t>Customer/Authority  Involvement</a:t>
            </a:r>
            <a:endParaRPr lang="en-GB" sz="1400">
              <a:solidFill>
                <a:srgbClr val="000099"/>
              </a:solidFill>
              <a:latin typeface="Tahoma" pitchFamily="34" charset="0"/>
            </a:endParaRP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5956300" y="5494338"/>
            <a:ext cx="161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1">
                <a:solidFill>
                  <a:srgbClr val="000099"/>
                </a:solidFill>
                <a:latin typeface="Tahoma" pitchFamily="34" charset="0"/>
              </a:rPr>
              <a:t>Internal Features</a:t>
            </a:r>
          </a:p>
        </p:txBody>
      </p:sp>
      <p:sp>
        <p:nvSpPr>
          <p:cNvPr id="57367" name="AutoShape 23"/>
          <p:cNvSpPr>
            <a:spLocks noChangeArrowheads="1"/>
          </p:cNvSpPr>
          <p:nvPr/>
        </p:nvSpPr>
        <p:spPr bwMode="auto">
          <a:xfrm>
            <a:off x="4543425" y="49213"/>
            <a:ext cx="4419600" cy="4964112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CC00"/>
              </a:gs>
              <a:gs pos="50000">
                <a:srgbClr val="FFFFCC"/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dist="183162" dir="2021404" algn="ctr" rotWithShape="0">
              <a:srgbClr val="FF9900">
                <a:alpha val="50000"/>
              </a:srgb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endParaRPr lang="it-IT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6122988" y="546100"/>
            <a:ext cx="1323975" cy="1841500"/>
            <a:chOff x="3641" y="459"/>
            <a:chExt cx="1940" cy="2489"/>
          </a:xfrm>
        </p:grpSpPr>
        <p:sp>
          <p:nvSpPr>
            <p:cNvPr id="57369" name="Freeform 25"/>
            <p:cNvSpPr>
              <a:spLocks/>
            </p:cNvSpPr>
            <p:nvPr/>
          </p:nvSpPr>
          <p:spPr bwMode="auto">
            <a:xfrm rot="5400000">
              <a:off x="4284" y="2592"/>
              <a:ext cx="660" cy="52"/>
            </a:xfrm>
            <a:custGeom>
              <a:avLst/>
              <a:gdLst/>
              <a:ahLst/>
              <a:cxnLst>
                <a:cxn ang="0">
                  <a:pos x="2" y="34"/>
                </a:cxn>
                <a:cxn ang="0">
                  <a:pos x="38" y="14"/>
                </a:cxn>
                <a:cxn ang="0">
                  <a:pos x="214" y="2"/>
                </a:cxn>
                <a:cxn ang="0">
                  <a:pos x="462" y="2"/>
                </a:cxn>
                <a:cxn ang="0">
                  <a:pos x="662" y="10"/>
                </a:cxn>
                <a:cxn ang="0">
                  <a:pos x="870" y="26"/>
                </a:cxn>
                <a:cxn ang="0">
                  <a:pos x="762" y="46"/>
                </a:cxn>
                <a:cxn ang="0">
                  <a:pos x="414" y="58"/>
                </a:cxn>
                <a:cxn ang="0">
                  <a:pos x="146" y="62"/>
                </a:cxn>
                <a:cxn ang="0">
                  <a:pos x="50" y="50"/>
                </a:cxn>
                <a:cxn ang="0">
                  <a:pos x="2" y="34"/>
                </a:cxn>
              </a:cxnLst>
              <a:rect l="0" t="0" r="r" b="b"/>
              <a:pathLst>
                <a:path w="887" h="63">
                  <a:moveTo>
                    <a:pt x="2" y="34"/>
                  </a:moveTo>
                  <a:cubicBezTo>
                    <a:pt x="0" y="28"/>
                    <a:pt x="3" y="19"/>
                    <a:pt x="38" y="14"/>
                  </a:cubicBezTo>
                  <a:cubicBezTo>
                    <a:pt x="73" y="9"/>
                    <a:pt x="143" y="4"/>
                    <a:pt x="214" y="2"/>
                  </a:cubicBezTo>
                  <a:cubicBezTo>
                    <a:pt x="285" y="0"/>
                    <a:pt x="387" y="1"/>
                    <a:pt x="462" y="2"/>
                  </a:cubicBezTo>
                  <a:cubicBezTo>
                    <a:pt x="537" y="3"/>
                    <a:pt x="594" y="6"/>
                    <a:pt x="662" y="10"/>
                  </a:cubicBezTo>
                  <a:cubicBezTo>
                    <a:pt x="730" y="14"/>
                    <a:pt x="853" y="20"/>
                    <a:pt x="870" y="26"/>
                  </a:cubicBezTo>
                  <a:cubicBezTo>
                    <a:pt x="887" y="32"/>
                    <a:pt x="838" y="41"/>
                    <a:pt x="762" y="46"/>
                  </a:cubicBezTo>
                  <a:cubicBezTo>
                    <a:pt x="686" y="51"/>
                    <a:pt x="517" y="55"/>
                    <a:pt x="414" y="58"/>
                  </a:cubicBezTo>
                  <a:cubicBezTo>
                    <a:pt x="311" y="61"/>
                    <a:pt x="207" y="63"/>
                    <a:pt x="146" y="62"/>
                  </a:cubicBezTo>
                  <a:cubicBezTo>
                    <a:pt x="85" y="61"/>
                    <a:pt x="74" y="54"/>
                    <a:pt x="50" y="50"/>
                  </a:cubicBezTo>
                  <a:cubicBezTo>
                    <a:pt x="26" y="46"/>
                    <a:pt x="4" y="40"/>
                    <a:pt x="2" y="34"/>
                  </a:cubicBezTo>
                  <a:close/>
                </a:path>
              </a:pathLst>
            </a:cu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3641" y="459"/>
              <a:ext cx="1940" cy="2386"/>
              <a:chOff x="3641" y="475"/>
              <a:chExt cx="1940" cy="2386"/>
            </a:xfrm>
          </p:grpSpPr>
          <p:sp>
            <p:nvSpPr>
              <p:cNvPr id="57371" name="Freeform 27"/>
              <p:cNvSpPr>
                <a:spLocks/>
              </p:cNvSpPr>
              <p:nvPr/>
            </p:nvSpPr>
            <p:spPr bwMode="auto">
              <a:xfrm rot="5400000">
                <a:off x="4298" y="2503"/>
                <a:ext cx="633" cy="83"/>
              </a:xfrm>
              <a:custGeom>
                <a:avLst/>
                <a:gdLst/>
                <a:ahLst/>
                <a:cxnLst>
                  <a:cxn ang="0">
                    <a:pos x="15" y="47"/>
                  </a:cxn>
                  <a:cxn ang="0">
                    <a:pos x="243" y="7"/>
                  </a:cxn>
                  <a:cxn ang="0">
                    <a:pos x="527" y="3"/>
                  </a:cxn>
                  <a:cxn ang="0">
                    <a:pos x="799" y="19"/>
                  </a:cxn>
                  <a:cxn ang="0">
                    <a:pos x="811" y="67"/>
                  </a:cxn>
                  <a:cxn ang="0">
                    <a:pos x="795" y="87"/>
                  </a:cxn>
                  <a:cxn ang="0">
                    <a:pos x="479" y="99"/>
                  </a:cxn>
                  <a:cxn ang="0">
                    <a:pos x="151" y="95"/>
                  </a:cxn>
                  <a:cxn ang="0">
                    <a:pos x="15" y="47"/>
                  </a:cxn>
                </a:cxnLst>
                <a:rect l="0" t="0" r="r" b="b"/>
                <a:pathLst>
                  <a:path w="850" h="100">
                    <a:moveTo>
                      <a:pt x="15" y="47"/>
                    </a:moveTo>
                    <a:cubicBezTo>
                      <a:pt x="30" y="32"/>
                      <a:pt x="158" y="14"/>
                      <a:pt x="243" y="7"/>
                    </a:cubicBezTo>
                    <a:cubicBezTo>
                      <a:pt x="328" y="0"/>
                      <a:pt x="434" y="1"/>
                      <a:pt x="527" y="3"/>
                    </a:cubicBezTo>
                    <a:cubicBezTo>
                      <a:pt x="620" y="5"/>
                      <a:pt x="752" y="8"/>
                      <a:pt x="799" y="19"/>
                    </a:cubicBezTo>
                    <a:cubicBezTo>
                      <a:pt x="846" y="30"/>
                      <a:pt x="812" y="56"/>
                      <a:pt x="811" y="67"/>
                    </a:cubicBezTo>
                    <a:cubicBezTo>
                      <a:pt x="810" y="78"/>
                      <a:pt x="850" y="82"/>
                      <a:pt x="795" y="87"/>
                    </a:cubicBezTo>
                    <a:cubicBezTo>
                      <a:pt x="740" y="92"/>
                      <a:pt x="586" y="98"/>
                      <a:pt x="479" y="99"/>
                    </a:cubicBezTo>
                    <a:cubicBezTo>
                      <a:pt x="372" y="100"/>
                      <a:pt x="228" y="100"/>
                      <a:pt x="151" y="95"/>
                    </a:cubicBezTo>
                    <a:cubicBezTo>
                      <a:pt x="74" y="90"/>
                      <a:pt x="0" y="62"/>
                      <a:pt x="15" y="47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grpSp>
            <p:nvGrpSpPr>
              <p:cNvPr id="5" name="Group 28"/>
              <p:cNvGrpSpPr>
                <a:grpSpLocks/>
              </p:cNvGrpSpPr>
              <p:nvPr/>
            </p:nvGrpSpPr>
            <p:grpSpPr bwMode="auto">
              <a:xfrm rot="5400000">
                <a:off x="4226" y="1292"/>
                <a:ext cx="1820" cy="891"/>
                <a:chOff x="2564" y="828"/>
                <a:chExt cx="2444" cy="1072"/>
              </a:xfrm>
            </p:grpSpPr>
            <p:sp>
              <p:nvSpPr>
                <p:cNvPr id="57373" name="Freeform 29"/>
                <p:cNvSpPr>
                  <a:spLocks/>
                </p:cNvSpPr>
                <p:nvPr/>
              </p:nvSpPr>
              <p:spPr bwMode="auto">
                <a:xfrm>
                  <a:off x="2564" y="1600"/>
                  <a:ext cx="392" cy="300"/>
                </a:xfrm>
                <a:custGeom>
                  <a:avLst/>
                  <a:gdLst/>
                  <a:ahLst/>
                  <a:cxnLst>
                    <a:cxn ang="0">
                      <a:pos x="0" y="300"/>
                    </a:cxn>
                    <a:cxn ang="0">
                      <a:pos x="300" y="0"/>
                    </a:cxn>
                    <a:cxn ang="0">
                      <a:pos x="392" y="8"/>
                    </a:cxn>
                    <a:cxn ang="0">
                      <a:pos x="332" y="280"/>
                    </a:cxn>
                    <a:cxn ang="0">
                      <a:pos x="0" y="300"/>
                    </a:cxn>
                  </a:cxnLst>
                  <a:rect l="0" t="0" r="r" b="b"/>
                  <a:pathLst>
                    <a:path w="392" h="300">
                      <a:moveTo>
                        <a:pt x="0" y="300"/>
                      </a:moveTo>
                      <a:lnTo>
                        <a:pt x="300" y="0"/>
                      </a:lnTo>
                      <a:lnTo>
                        <a:pt x="392" y="8"/>
                      </a:lnTo>
                      <a:lnTo>
                        <a:pt x="332" y="280"/>
                      </a:lnTo>
                      <a:lnTo>
                        <a:pt x="0" y="3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6" name="Group 30"/>
                <p:cNvGrpSpPr>
                  <a:grpSpLocks/>
                </p:cNvGrpSpPr>
                <p:nvPr/>
              </p:nvGrpSpPr>
              <p:grpSpPr bwMode="auto">
                <a:xfrm>
                  <a:off x="2944" y="828"/>
                  <a:ext cx="2064" cy="1044"/>
                  <a:chOff x="2944" y="828"/>
                  <a:chExt cx="2064" cy="1044"/>
                </a:xfrm>
              </p:grpSpPr>
              <p:sp>
                <p:nvSpPr>
                  <p:cNvPr id="57375" name="AutoShape 31"/>
                  <p:cNvSpPr>
                    <a:spLocks noChangeArrowheads="1"/>
                  </p:cNvSpPr>
                  <p:nvPr/>
                </p:nvSpPr>
                <p:spPr bwMode="auto">
                  <a:xfrm>
                    <a:off x="4084" y="1004"/>
                    <a:ext cx="360" cy="47"/>
                  </a:xfrm>
                  <a:prstGeom prst="roundRect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76" name="Freeform 32"/>
                  <p:cNvSpPr>
                    <a:spLocks/>
                  </p:cNvSpPr>
                  <p:nvPr/>
                </p:nvSpPr>
                <p:spPr bwMode="auto">
                  <a:xfrm>
                    <a:off x="4376" y="828"/>
                    <a:ext cx="476" cy="64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32" y="16"/>
                      </a:cxn>
                      <a:cxn ang="0">
                        <a:pos x="144" y="4"/>
                      </a:cxn>
                      <a:cxn ang="0">
                        <a:pos x="336" y="0"/>
                      </a:cxn>
                      <a:cxn ang="0">
                        <a:pos x="404" y="12"/>
                      </a:cxn>
                      <a:cxn ang="0">
                        <a:pos x="460" y="24"/>
                      </a:cxn>
                      <a:cxn ang="0">
                        <a:pos x="476" y="44"/>
                      </a:cxn>
                      <a:cxn ang="0">
                        <a:pos x="432" y="64"/>
                      </a:cxn>
                      <a:cxn ang="0">
                        <a:pos x="108" y="64"/>
                      </a:cxn>
                      <a:cxn ang="0">
                        <a:pos x="44" y="60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476" h="64">
                        <a:moveTo>
                          <a:pt x="0" y="36"/>
                        </a:moveTo>
                        <a:lnTo>
                          <a:pt x="32" y="16"/>
                        </a:lnTo>
                        <a:lnTo>
                          <a:pt x="144" y="4"/>
                        </a:lnTo>
                        <a:lnTo>
                          <a:pt x="336" y="0"/>
                        </a:lnTo>
                        <a:lnTo>
                          <a:pt x="404" y="12"/>
                        </a:lnTo>
                        <a:lnTo>
                          <a:pt x="460" y="24"/>
                        </a:lnTo>
                        <a:lnTo>
                          <a:pt x="476" y="44"/>
                        </a:lnTo>
                        <a:lnTo>
                          <a:pt x="432" y="64"/>
                        </a:lnTo>
                        <a:lnTo>
                          <a:pt x="108" y="64"/>
                        </a:lnTo>
                        <a:lnTo>
                          <a:pt x="44" y="60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77" name="Freeform 33"/>
                  <p:cNvSpPr>
                    <a:spLocks/>
                  </p:cNvSpPr>
                  <p:nvPr/>
                </p:nvSpPr>
                <p:spPr bwMode="auto">
                  <a:xfrm>
                    <a:off x="2944" y="888"/>
                    <a:ext cx="2064" cy="984"/>
                  </a:xfrm>
                  <a:custGeom>
                    <a:avLst/>
                    <a:gdLst/>
                    <a:ahLst/>
                    <a:cxnLst>
                      <a:cxn ang="0">
                        <a:pos x="0" y="984"/>
                      </a:cxn>
                      <a:cxn ang="0">
                        <a:pos x="16" y="948"/>
                      </a:cxn>
                      <a:cxn ang="0">
                        <a:pos x="128" y="936"/>
                      </a:cxn>
                      <a:cxn ang="0">
                        <a:pos x="140" y="908"/>
                      </a:cxn>
                      <a:cxn ang="0">
                        <a:pos x="416" y="884"/>
                      </a:cxn>
                      <a:cxn ang="0">
                        <a:pos x="1580" y="0"/>
                      </a:cxn>
                      <a:cxn ang="0">
                        <a:pos x="1856" y="0"/>
                      </a:cxn>
                      <a:cxn ang="0">
                        <a:pos x="1912" y="840"/>
                      </a:cxn>
                      <a:cxn ang="0">
                        <a:pos x="2012" y="840"/>
                      </a:cxn>
                      <a:cxn ang="0">
                        <a:pos x="2064" y="900"/>
                      </a:cxn>
                      <a:cxn ang="0">
                        <a:pos x="0" y="984"/>
                      </a:cxn>
                    </a:cxnLst>
                    <a:rect l="0" t="0" r="r" b="b"/>
                    <a:pathLst>
                      <a:path w="2064" h="984">
                        <a:moveTo>
                          <a:pt x="0" y="984"/>
                        </a:moveTo>
                        <a:lnTo>
                          <a:pt x="16" y="948"/>
                        </a:lnTo>
                        <a:lnTo>
                          <a:pt x="128" y="936"/>
                        </a:lnTo>
                        <a:lnTo>
                          <a:pt x="140" y="908"/>
                        </a:lnTo>
                        <a:lnTo>
                          <a:pt x="416" y="884"/>
                        </a:lnTo>
                        <a:lnTo>
                          <a:pt x="1580" y="0"/>
                        </a:lnTo>
                        <a:lnTo>
                          <a:pt x="1856" y="0"/>
                        </a:lnTo>
                        <a:lnTo>
                          <a:pt x="1912" y="840"/>
                        </a:lnTo>
                        <a:lnTo>
                          <a:pt x="2012" y="840"/>
                        </a:lnTo>
                        <a:lnTo>
                          <a:pt x="2064" y="900"/>
                        </a:lnTo>
                        <a:lnTo>
                          <a:pt x="0" y="98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78" name="Line 3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69" y="1817"/>
                    <a:ext cx="8" cy="3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79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253" y="1783"/>
                    <a:ext cx="0" cy="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80" name="Freeform 36"/>
                  <p:cNvSpPr>
                    <a:spLocks/>
                  </p:cNvSpPr>
                  <p:nvPr/>
                </p:nvSpPr>
                <p:spPr bwMode="auto">
                  <a:xfrm>
                    <a:off x="3609" y="891"/>
                    <a:ext cx="938" cy="695"/>
                  </a:xfrm>
                  <a:custGeom>
                    <a:avLst/>
                    <a:gdLst/>
                    <a:ahLst/>
                    <a:cxnLst>
                      <a:cxn ang="0">
                        <a:pos x="0" y="695"/>
                      </a:cxn>
                      <a:cxn ang="0">
                        <a:pos x="115" y="695"/>
                      </a:cxn>
                      <a:cxn ang="0">
                        <a:pos x="938" y="26"/>
                      </a:cxn>
                      <a:cxn ang="0">
                        <a:pos x="917" y="0"/>
                      </a:cxn>
                    </a:cxnLst>
                    <a:rect l="0" t="0" r="r" b="b"/>
                    <a:pathLst>
                      <a:path w="938" h="695">
                        <a:moveTo>
                          <a:pt x="0" y="695"/>
                        </a:moveTo>
                        <a:lnTo>
                          <a:pt x="115" y="695"/>
                        </a:lnTo>
                        <a:lnTo>
                          <a:pt x="938" y="26"/>
                        </a:lnTo>
                        <a:lnTo>
                          <a:pt x="917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81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4011" y="1277"/>
                    <a:ext cx="39" cy="4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82" name="Freeform 38"/>
                  <p:cNvSpPr>
                    <a:spLocks/>
                  </p:cNvSpPr>
                  <p:nvPr/>
                </p:nvSpPr>
                <p:spPr bwMode="auto">
                  <a:xfrm>
                    <a:off x="4684" y="891"/>
                    <a:ext cx="172" cy="836"/>
                  </a:xfrm>
                  <a:custGeom>
                    <a:avLst/>
                    <a:gdLst/>
                    <a:ahLst/>
                    <a:cxnLst>
                      <a:cxn ang="0">
                        <a:pos x="26" y="0"/>
                      </a:cxn>
                      <a:cxn ang="0">
                        <a:pos x="0" y="836"/>
                      </a:cxn>
                      <a:cxn ang="0">
                        <a:pos x="172" y="836"/>
                      </a:cxn>
                    </a:cxnLst>
                    <a:rect l="0" t="0" r="r" b="b"/>
                    <a:pathLst>
                      <a:path w="172" h="836">
                        <a:moveTo>
                          <a:pt x="26" y="0"/>
                        </a:moveTo>
                        <a:lnTo>
                          <a:pt x="0" y="836"/>
                        </a:lnTo>
                        <a:lnTo>
                          <a:pt x="172" y="83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83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4697" y="1281"/>
                    <a:ext cx="1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84" name="Freeform 40"/>
                  <p:cNvSpPr>
                    <a:spLocks/>
                  </p:cNvSpPr>
                  <p:nvPr/>
                </p:nvSpPr>
                <p:spPr bwMode="auto">
                  <a:xfrm>
                    <a:off x="4924" y="1701"/>
                    <a:ext cx="39" cy="35"/>
                  </a:xfrm>
                  <a:custGeom>
                    <a:avLst/>
                    <a:gdLst/>
                    <a:ahLst/>
                    <a:cxnLst>
                      <a:cxn ang="0">
                        <a:pos x="0" y="26"/>
                      </a:cxn>
                      <a:cxn ang="0">
                        <a:pos x="22" y="0"/>
                      </a:cxn>
                      <a:cxn ang="0">
                        <a:pos x="39" y="35"/>
                      </a:cxn>
                      <a:cxn ang="0">
                        <a:pos x="0" y="26"/>
                      </a:cxn>
                    </a:cxnLst>
                    <a:rect l="0" t="0" r="r" b="b"/>
                    <a:pathLst>
                      <a:path w="39" h="35">
                        <a:moveTo>
                          <a:pt x="0" y="26"/>
                        </a:moveTo>
                        <a:lnTo>
                          <a:pt x="22" y="0"/>
                        </a:lnTo>
                        <a:lnTo>
                          <a:pt x="39" y="3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7" name="Group 41"/>
              <p:cNvGrpSpPr>
                <a:grpSpLocks/>
              </p:cNvGrpSpPr>
              <p:nvPr/>
            </p:nvGrpSpPr>
            <p:grpSpPr bwMode="auto">
              <a:xfrm rot="5400000" flipV="1">
                <a:off x="3177" y="1292"/>
                <a:ext cx="1820" cy="891"/>
                <a:chOff x="2564" y="828"/>
                <a:chExt cx="2444" cy="1072"/>
              </a:xfrm>
            </p:grpSpPr>
            <p:sp>
              <p:nvSpPr>
                <p:cNvPr id="57386" name="Freeform 42"/>
                <p:cNvSpPr>
                  <a:spLocks/>
                </p:cNvSpPr>
                <p:nvPr/>
              </p:nvSpPr>
              <p:spPr bwMode="auto">
                <a:xfrm>
                  <a:off x="2564" y="1600"/>
                  <a:ext cx="392" cy="300"/>
                </a:xfrm>
                <a:custGeom>
                  <a:avLst/>
                  <a:gdLst/>
                  <a:ahLst/>
                  <a:cxnLst>
                    <a:cxn ang="0">
                      <a:pos x="0" y="300"/>
                    </a:cxn>
                    <a:cxn ang="0">
                      <a:pos x="300" y="0"/>
                    </a:cxn>
                    <a:cxn ang="0">
                      <a:pos x="392" y="8"/>
                    </a:cxn>
                    <a:cxn ang="0">
                      <a:pos x="332" y="280"/>
                    </a:cxn>
                    <a:cxn ang="0">
                      <a:pos x="0" y="300"/>
                    </a:cxn>
                  </a:cxnLst>
                  <a:rect l="0" t="0" r="r" b="b"/>
                  <a:pathLst>
                    <a:path w="392" h="300">
                      <a:moveTo>
                        <a:pt x="0" y="300"/>
                      </a:moveTo>
                      <a:lnTo>
                        <a:pt x="300" y="0"/>
                      </a:lnTo>
                      <a:lnTo>
                        <a:pt x="392" y="8"/>
                      </a:lnTo>
                      <a:lnTo>
                        <a:pt x="332" y="280"/>
                      </a:lnTo>
                      <a:lnTo>
                        <a:pt x="0" y="3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2700000" scaled="1"/>
                </a:gradFill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grpSp>
              <p:nvGrpSpPr>
                <p:cNvPr id="8" name="Group 43"/>
                <p:cNvGrpSpPr>
                  <a:grpSpLocks/>
                </p:cNvGrpSpPr>
                <p:nvPr/>
              </p:nvGrpSpPr>
              <p:grpSpPr bwMode="auto">
                <a:xfrm>
                  <a:off x="2944" y="828"/>
                  <a:ext cx="2064" cy="1044"/>
                  <a:chOff x="2944" y="828"/>
                  <a:chExt cx="2064" cy="1044"/>
                </a:xfrm>
              </p:grpSpPr>
              <p:sp>
                <p:nvSpPr>
                  <p:cNvPr id="57388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4084" y="1004"/>
                    <a:ext cx="360" cy="47"/>
                  </a:xfrm>
                  <a:prstGeom prst="roundRect">
                    <a:avLst>
                      <a:gd name="adj" fmla="val 50000"/>
                    </a:avLst>
                  </a:prstGeom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89" name="Freeform 45"/>
                  <p:cNvSpPr>
                    <a:spLocks/>
                  </p:cNvSpPr>
                  <p:nvPr/>
                </p:nvSpPr>
                <p:spPr bwMode="auto">
                  <a:xfrm>
                    <a:off x="4376" y="828"/>
                    <a:ext cx="476" cy="64"/>
                  </a:xfrm>
                  <a:custGeom>
                    <a:avLst/>
                    <a:gdLst/>
                    <a:ahLst/>
                    <a:cxnLst>
                      <a:cxn ang="0">
                        <a:pos x="0" y="36"/>
                      </a:cxn>
                      <a:cxn ang="0">
                        <a:pos x="32" y="16"/>
                      </a:cxn>
                      <a:cxn ang="0">
                        <a:pos x="144" y="4"/>
                      </a:cxn>
                      <a:cxn ang="0">
                        <a:pos x="336" y="0"/>
                      </a:cxn>
                      <a:cxn ang="0">
                        <a:pos x="404" y="12"/>
                      </a:cxn>
                      <a:cxn ang="0">
                        <a:pos x="460" y="24"/>
                      </a:cxn>
                      <a:cxn ang="0">
                        <a:pos x="476" y="44"/>
                      </a:cxn>
                      <a:cxn ang="0">
                        <a:pos x="432" y="64"/>
                      </a:cxn>
                      <a:cxn ang="0">
                        <a:pos x="108" y="64"/>
                      </a:cxn>
                      <a:cxn ang="0">
                        <a:pos x="44" y="60"/>
                      </a:cxn>
                      <a:cxn ang="0">
                        <a:pos x="0" y="36"/>
                      </a:cxn>
                    </a:cxnLst>
                    <a:rect l="0" t="0" r="r" b="b"/>
                    <a:pathLst>
                      <a:path w="476" h="64">
                        <a:moveTo>
                          <a:pt x="0" y="36"/>
                        </a:moveTo>
                        <a:lnTo>
                          <a:pt x="32" y="16"/>
                        </a:lnTo>
                        <a:lnTo>
                          <a:pt x="144" y="4"/>
                        </a:lnTo>
                        <a:lnTo>
                          <a:pt x="336" y="0"/>
                        </a:lnTo>
                        <a:lnTo>
                          <a:pt x="404" y="12"/>
                        </a:lnTo>
                        <a:lnTo>
                          <a:pt x="460" y="24"/>
                        </a:lnTo>
                        <a:lnTo>
                          <a:pt x="476" y="44"/>
                        </a:lnTo>
                        <a:lnTo>
                          <a:pt x="432" y="64"/>
                        </a:lnTo>
                        <a:lnTo>
                          <a:pt x="108" y="64"/>
                        </a:lnTo>
                        <a:lnTo>
                          <a:pt x="44" y="60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54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90" name="Freeform 46"/>
                  <p:cNvSpPr>
                    <a:spLocks/>
                  </p:cNvSpPr>
                  <p:nvPr/>
                </p:nvSpPr>
                <p:spPr bwMode="auto">
                  <a:xfrm>
                    <a:off x="2944" y="888"/>
                    <a:ext cx="2064" cy="984"/>
                  </a:xfrm>
                  <a:custGeom>
                    <a:avLst/>
                    <a:gdLst/>
                    <a:ahLst/>
                    <a:cxnLst>
                      <a:cxn ang="0">
                        <a:pos x="0" y="984"/>
                      </a:cxn>
                      <a:cxn ang="0">
                        <a:pos x="16" y="948"/>
                      </a:cxn>
                      <a:cxn ang="0">
                        <a:pos x="128" y="936"/>
                      </a:cxn>
                      <a:cxn ang="0">
                        <a:pos x="140" y="908"/>
                      </a:cxn>
                      <a:cxn ang="0">
                        <a:pos x="416" y="884"/>
                      </a:cxn>
                      <a:cxn ang="0">
                        <a:pos x="1580" y="0"/>
                      </a:cxn>
                      <a:cxn ang="0">
                        <a:pos x="1856" y="0"/>
                      </a:cxn>
                      <a:cxn ang="0">
                        <a:pos x="1912" y="840"/>
                      </a:cxn>
                      <a:cxn ang="0">
                        <a:pos x="2012" y="840"/>
                      </a:cxn>
                      <a:cxn ang="0">
                        <a:pos x="2064" y="900"/>
                      </a:cxn>
                      <a:cxn ang="0">
                        <a:pos x="0" y="984"/>
                      </a:cxn>
                    </a:cxnLst>
                    <a:rect l="0" t="0" r="r" b="b"/>
                    <a:pathLst>
                      <a:path w="2064" h="984">
                        <a:moveTo>
                          <a:pt x="0" y="984"/>
                        </a:moveTo>
                        <a:lnTo>
                          <a:pt x="16" y="948"/>
                        </a:lnTo>
                        <a:lnTo>
                          <a:pt x="128" y="936"/>
                        </a:lnTo>
                        <a:lnTo>
                          <a:pt x="140" y="908"/>
                        </a:lnTo>
                        <a:lnTo>
                          <a:pt x="416" y="884"/>
                        </a:lnTo>
                        <a:lnTo>
                          <a:pt x="1580" y="0"/>
                        </a:lnTo>
                        <a:lnTo>
                          <a:pt x="1856" y="0"/>
                        </a:lnTo>
                        <a:lnTo>
                          <a:pt x="1912" y="840"/>
                        </a:lnTo>
                        <a:lnTo>
                          <a:pt x="2012" y="840"/>
                        </a:lnTo>
                        <a:lnTo>
                          <a:pt x="2064" y="900"/>
                        </a:lnTo>
                        <a:lnTo>
                          <a:pt x="0" y="984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>
                          <a:gamma/>
                          <a:shade val="46275"/>
                          <a:invGamma/>
                        </a:srgbClr>
                      </a:gs>
                      <a:gs pos="50000">
                        <a:srgbClr val="FFFFFF"/>
                      </a:gs>
                      <a:gs pos="100000">
                        <a:srgbClr val="FFFFFF">
                          <a:gamma/>
                          <a:shade val="46275"/>
                          <a:invGamma/>
                        </a:srgbClr>
                      </a:gs>
                    </a:gsLst>
                    <a:lin ang="2700000" scaled="1"/>
                  </a:gra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91" name="Line 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69" y="1817"/>
                    <a:ext cx="8" cy="3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92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3253" y="1783"/>
                    <a:ext cx="0" cy="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93" name="Freeform 49"/>
                  <p:cNvSpPr>
                    <a:spLocks/>
                  </p:cNvSpPr>
                  <p:nvPr/>
                </p:nvSpPr>
                <p:spPr bwMode="auto">
                  <a:xfrm>
                    <a:off x="3609" y="891"/>
                    <a:ext cx="938" cy="695"/>
                  </a:xfrm>
                  <a:custGeom>
                    <a:avLst/>
                    <a:gdLst/>
                    <a:ahLst/>
                    <a:cxnLst>
                      <a:cxn ang="0">
                        <a:pos x="0" y="695"/>
                      </a:cxn>
                      <a:cxn ang="0">
                        <a:pos x="115" y="695"/>
                      </a:cxn>
                      <a:cxn ang="0">
                        <a:pos x="938" y="26"/>
                      </a:cxn>
                      <a:cxn ang="0">
                        <a:pos x="917" y="0"/>
                      </a:cxn>
                    </a:cxnLst>
                    <a:rect l="0" t="0" r="r" b="b"/>
                    <a:pathLst>
                      <a:path w="938" h="695">
                        <a:moveTo>
                          <a:pt x="0" y="695"/>
                        </a:moveTo>
                        <a:lnTo>
                          <a:pt x="115" y="695"/>
                        </a:lnTo>
                        <a:lnTo>
                          <a:pt x="938" y="26"/>
                        </a:lnTo>
                        <a:lnTo>
                          <a:pt x="917" y="0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94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011" y="1277"/>
                    <a:ext cx="39" cy="43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95" name="Freeform 51"/>
                  <p:cNvSpPr>
                    <a:spLocks/>
                  </p:cNvSpPr>
                  <p:nvPr/>
                </p:nvSpPr>
                <p:spPr bwMode="auto">
                  <a:xfrm>
                    <a:off x="4684" y="891"/>
                    <a:ext cx="172" cy="836"/>
                  </a:xfrm>
                  <a:custGeom>
                    <a:avLst/>
                    <a:gdLst/>
                    <a:ahLst/>
                    <a:cxnLst>
                      <a:cxn ang="0">
                        <a:pos x="26" y="0"/>
                      </a:cxn>
                      <a:cxn ang="0">
                        <a:pos x="0" y="836"/>
                      </a:cxn>
                      <a:cxn ang="0">
                        <a:pos x="172" y="836"/>
                      </a:cxn>
                    </a:cxnLst>
                    <a:rect l="0" t="0" r="r" b="b"/>
                    <a:pathLst>
                      <a:path w="172" h="836">
                        <a:moveTo>
                          <a:pt x="26" y="0"/>
                        </a:moveTo>
                        <a:lnTo>
                          <a:pt x="0" y="836"/>
                        </a:lnTo>
                        <a:lnTo>
                          <a:pt x="172" y="836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96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697" y="1281"/>
                    <a:ext cx="129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  <p:sp>
                <p:nvSpPr>
                  <p:cNvPr id="57397" name="Freeform 53"/>
                  <p:cNvSpPr>
                    <a:spLocks/>
                  </p:cNvSpPr>
                  <p:nvPr/>
                </p:nvSpPr>
                <p:spPr bwMode="auto">
                  <a:xfrm>
                    <a:off x="4924" y="1701"/>
                    <a:ext cx="39" cy="35"/>
                  </a:xfrm>
                  <a:custGeom>
                    <a:avLst/>
                    <a:gdLst/>
                    <a:ahLst/>
                    <a:cxnLst>
                      <a:cxn ang="0">
                        <a:pos x="0" y="26"/>
                      </a:cxn>
                      <a:cxn ang="0">
                        <a:pos x="22" y="0"/>
                      </a:cxn>
                      <a:cxn ang="0">
                        <a:pos x="39" y="35"/>
                      </a:cxn>
                      <a:cxn ang="0">
                        <a:pos x="0" y="26"/>
                      </a:cxn>
                    </a:cxnLst>
                    <a:rect l="0" t="0" r="r" b="b"/>
                    <a:pathLst>
                      <a:path w="39" h="35">
                        <a:moveTo>
                          <a:pt x="0" y="26"/>
                        </a:moveTo>
                        <a:lnTo>
                          <a:pt x="22" y="0"/>
                        </a:lnTo>
                        <a:lnTo>
                          <a:pt x="39" y="35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it-IT"/>
                  </a:p>
                </p:txBody>
              </p:sp>
            </p:grpSp>
          </p:grpSp>
          <p:sp>
            <p:nvSpPr>
              <p:cNvPr id="57398" name="Freeform 54"/>
              <p:cNvSpPr>
                <a:spLocks/>
              </p:cNvSpPr>
              <p:nvPr/>
            </p:nvSpPr>
            <p:spPr bwMode="auto">
              <a:xfrm rot="5400000">
                <a:off x="3435" y="1463"/>
                <a:ext cx="2354" cy="378"/>
              </a:xfrm>
              <a:custGeom>
                <a:avLst/>
                <a:gdLst/>
                <a:ahLst/>
                <a:cxnLst>
                  <a:cxn ang="0">
                    <a:pos x="0" y="211"/>
                  </a:cxn>
                  <a:cxn ang="0">
                    <a:pos x="72" y="184"/>
                  </a:cxn>
                  <a:cxn ang="0">
                    <a:pos x="197" y="151"/>
                  </a:cxn>
                  <a:cxn ang="0">
                    <a:pos x="297" y="132"/>
                  </a:cxn>
                  <a:cxn ang="0">
                    <a:pos x="426" y="110"/>
                  </a:cxn>
                  <a:cxn ang="0">
                    <a:pos x="628" y="96"/>
                  </a:cxn>
                  <a:cxn ang="0">
                    <a:pos x="1195" y="55"/>
                  </a:cxn>
                  <a:cxn ang="0">
                    <a:pos x="1637" y="22"/>
                  </a:cxn>
                  <a:cxn ang="0">
                    <a:pos x="2135" y="4"/>
                  </a:cxn>
                  <a:cxn ang="0">
                    <a:pos x="2407" y="0"/>
                  </a:cxn>
                  <a:cxn ang="0">
                    <a:pos x="2636" y="7"/>
                  </a:cxn>
                  <a:cxn ang="0">
                    <a:pos x="2790" y="15"/>
                  </a:cxn>
                  <a:cxn ang="0">
                    <a:pos x="2912" y="29"/>
                  </a:cxn>
                  <a:cxn ang="0">
                    <a:pos x="2912" y="382"/>
                  </a:cxn>
                  <a:cxn ang="0">
                    <a:pos x="2776" y="401"/>
                  </a:cxn>
                  <a:cxn ang="0">
                    <a:pos x="2555" y="408"/>
                  </a:cxn>
                  <a:cxn ang="0">
                    <a:pos x="2359" y="419"/>
                  </a:cxn>
                  <a:cxn ang="0">
                    <a:pos x="2076" y="408"/>
                  </a:cxn>
                  <a:cxn ang="0">
                    <a:pos x="1777" y="401"/>
                  </a:cxn>
                  <a:cxn ang="0">
                    <a:pos x="1361" y="375"/>
                  </a:cxn>
                  <a:cxn ang="0">
                    <a:pos x="980" y="348"/>
                  </a:cxn>
                  <a:cxn ang="0">
                    <a:pos x="660" y="324"/>
                  </a:cxn>
                  <a:cxn ang="0">
                    <a:pos x="507" y="317"/>
                  </a:cxn>
                  <a:cxn ang="0">
                    <a:pos x="369" y="297"/>
                  </a:cxn>
                  <a:cxn ang="0">
                    <a:pos x="266" y="281"/>
                  </a:cxn>
                  <a:cxn ang="0">
                    <a:pos x="140" y="257"/>
                  </a:cxn>
                  <a:cxn ang="0">
                    <a:pos x="44" y="231"/>
                  </a:cxn>
                  <a:cxn ang="0">
                    <a:pos x="0" y="211"/>
                  </a:cxn>
                </a:cxnLst>
                <a:rect l="0" t="0" r="r" b="b"/>
                <a:pathLst>
                  <a:path w="2912" h="419">
                    <a:moveTo>
                      <a:pt x="0" y="211"/>
                    </a:moveTo>
                    <a:lnTo>
                      <a:pt x="72" y="184"/>
                    </a:lnTo>
                    <a:lnTo>
                      <a:pt x="197" y="151"/>
                    </a:lnTo>
                    <a:lnTo>
                      <a:pt x="297" y="132"/>
                    </a:lnTo>
                    <a:lnTo>
                      <a:pt x="426" y="110"/>
                    </a:lnTo>
                    <a:lnTo>
                      <a:pt x="628" y="96"/>
                    </a:lnTo>
                    <a:lnTo>
                      <a:pt x="1195" y="55"/>
                    </a:lnTo>
                    <a:lnTo>
                      <a:pt x="1637" y="22"/>
                    </a:lnTo>
                    <a:lnTo>
                      <a:pt x="2135" y="4"/>
                    </a:lnTo>
                    <a:lnTo>
                      <a:pt x="2407" y="0"/>
                    </a:lnTo>
                    <a:lnTo>
                      <a:pt x="2636" y="7"/>
                    </a:lnTo>
                    <a:lnTo>
                      <a:pt x="2790" y="15"/>
                    </a:lnTo>
                    <a:lnTo>
                      <a:pt x="2912" y="29"/>
                    </a:lnTo>
                    <a:lnTo>
                      <a:pt x="2912" y="382"/>
                    </a:lnTo>
                    <a:lnTo>
                      <a:pt x="2776" y="401"/>
                    </a:lnTo>
                    <a:lnTo>
                      <a:pt x="2555" y="408"/>
                    </a:lnTo>
                    <a:lnTo>
                      <a:pt x="2359" y="419"/>
                    </a:lnTo>
                    <a:lnTo>
                      <a:pt x="2076" y="408"/>
                    </a:lnTo>
                    <a:lnTo>
                      <a:pt x="1777" y="401"/>
                    </a:lnTo>
                    <a:lnTo>
                      <a:pt x="1361" y="375"/>
                    </a:lnTo>
                    <a:lnTo>
                      <a:pt x="980" y="348"/>
                    </a:lnTo>
                    <a:lnTo>
                      <a:pt x="660" y="324"/>
                    </a:lnTo>
                    <a:lnTo>
                      <a:pt x="507" y="317"/>
                    </a:lnTo>
                    <a:lnTo>
                      <a:pt x="369" y="297"/>
                    </a:lnTo>
                    <a:lnTo>
                      <a:pt x="266" y="281"/>
                    </a:lnTo>
                    <a:lnTo>
                      <a:pt x="140" y="257"/>
                    </a:lnTo>
                    <a:lnTo>
                      <a:pt x="44" y="231"/>
                    </a:lnTo>
                    <a:lnTo>
                      <a:pt x="0" y="21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399" name="Freeform 55"/>
              <p:cNvSpPr>
                <a:spLocks/>
              </p:cNvSpPr>
              <p:nvPr/>
            </p:nvSpPr>
            <p:spPr bwMode="auto">
              <a:xfrm rot="5400000">
                <a:off x="4029" y="1745"/>
                <a:ext cx="1168" cy="14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12" y="24"/>
                  </a:cxn>
                  <a:cxn ang="0">
                    <a:pos x="852" y="44"/>
                  </a:cxn>
                  <a:cxn ang="0">
                    <a:pos x="1124" y="48"/>
                  </a:cxn>
                  <a:cxn ang="0">
                    <a:pos x="1560" y="48"/>
                  </a:cxn>
                  <a:cxn ang="0">
                    <a:pos x="1568" y="120"/>
                  </a:cxn>
                  <a:cxn ang="0">
                    <a:pos x="1152" y="124"/>
                  </a:cxn>
                  <a:cxn ang="0">
                    <a:pos x="760" y="140"/>
                  </a:cxn>
                  <a:cxn ang="0">
                    <a:pos x="536" y="156"/>
                  </a:cxn>
                  <a:cxn ang="0">
                    <a:pos x="300" y="164"/>
                  </a:cxn>
                  <a:cxn ang="0">
                    <a:pos x="24" y="180"/>
                  </a:cxn>
                  <a:cxn ang="0">
                    <a:pos x="0" y="0"/>
                  </a:cxn>
                </a:cxnLst>
                <a:rect l="0" t="0" r="r" b="b"/>
                <a:pathLst>
                  <a:path w="1568" h="180">
                    <a:moveTo>
                      <a:pt x="0" y="0"/>
                    </a:moveTo>
                    <a:lnTo>
                      <a:pt x="512" y="24"/>
                    </a:lnTo>
                    <a:lnTo>
                      <a:pt x="852" y="44"/>
                    </a:lnTo>
                    <a:lnTo>
                      <a:pt x="1124" y="48"/>
                    </a:lnTo>
                    <a:lnTo>
                      <a:pt x="1560" y="48"/>
                    </a:lnTo>
                    <a:lnTo>
                      <a:pt x="1568" y="120"/>
                    </a:lnTo>
                    <a:lnTo>
                      <a:pt x="1152" y="124"/>
                    </a:lnTo>
                    <a:lnTo>
                      <a:pt x="760" y="140"/>
                    </a:lnTo>
                    <a:lnTo>
                      <a:pt x="536" y="156"/>
                    </a:lnTo>
                    <a:lnTo>
                      <a:pt x="300" y="164"/>
                    </a:lnTo>
                    <a:lnTo>
                      <a:pt x="24" y="18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400" name="Freeform 56"/>
              <p:cNvSpPr>
                <a:spLocks/>
              </p:cNvSpPr>
              <p:nvPr/>
            </p:nvSpPr>
            <p:spPr bwMode="auto">
              <a:xfrm rot="5400000">
                <a:off x="4289" y="1069"/>
                <a:ext cx="651" cy="161"/>
              </a:xfrm>
              <a:custGeom>
                <a:avLst/>
                <a:gdLst/>
                <a:ahLst/>
                <a:cxnLst>
                  <a:cxn ang="0">
                    <a:pos x="13" y="85"/>
                  </a:cxn>
                  <a:cxn ang="0">
                    <a:pos x="93" y="37"/>
                  </a:cxn>
                  <a:cxn ang="0">
                    <a:pos x="309" y="9"/>
                  </a:cxn>
                  <a:cxn ang="0">
                    <a:pos x="505" y="5"/>
                  </a:cxn>
                  <a:cxn ang="0">
                    <a:pos x="809" y="41"/>
                  </a:cxn>
                  <a:cxn ang="0">
                    <a:pos x="865" y="73"/>
                  </a:cxn>
                  <a:cxn ang="0">
                    <a:pos x="865" y="125"/>
                  </a:cxn>
                  <a:cxn ang="0">
                    <a:pos x="817" y="149"/>
                  </a:cxn>
                  <a:cxn ang="0">
                    <a:pos x="577" y="185"/>
                  </a:cxn>
                  <a:cxn ang="0">
                    <a:pos x="333" y="193"/>
                  </a:cxn>
                  <a:cxn ang="0">
                    <a:pos x="153" y="185"/>
                  </a:cxn>
                  <a:cxn ang="0">
                    <a:pos x="49" y="157"/>
                  </a:cxn>
                  <a:cxn ang="0">
                    <a:pos x="13" y="125"/>
                  </a:cxn>
                  <a:cxn ang="0">
                    <a:pos x="13" y="85"/>
                  </a:cxn>
                </a:cxnLst>
                <a:rect l="0" t="0" r="r" b="b"/>
                <a:pathLst>
                  <a:path w="874" h="193">
                    <a:moveTo>
                      <a:pt x="13" y="85"/>
                    </a:moveTo>
                    <a:cubicBezTo>
                      <a:pt x="26" y="70"/>
                      <a:pt x="44" y="50"/>
                      <a:pt x="93" y="37"/>
                    </a:cubicBezTo>
                    <a:cubicBezTo>
                      <a:pt x="142" y="24"/>
                      <a:pt x="240" y="14"/>
                      <a:pt x="309" y="9"/>
                    </a:cubicBezTo>
                    <a:cubicBezTo>
                      <a:pt x="378" y="4"/>
                      <a:pt x="422" y="0"/>
                      <a:pt x="505" y="5"/>
                    </a:cubicBezTo>
                    <a:cubicBezTo>
                      <a:pt x="588" y="10"/>
                      <a:pt x="749" y="30"/>
                      <a:pt x="809" y="41"/>
                    </a:cubicBezTo>
                    <a:cubicBezTo>
                      <a:pt x="869" y="52"/>
                      <a:pt x="856" y="59"/>
                      <a:pt x="865" y="73"/>
                    </a:cubicBezTo>
                    <a:cubicBezTo>
                      <a:pt x="874" y="87"/>
                      <a:pt x="873" y="113"/>
                      <a:pt x="865" y="125"/>
                    </a:cubicBezTo>
                    <a:cubicBezTo>
                      <a:pt x="857" y="137"/>
                      <a:pt x="865" y="139"/>
                      <a:pt x="817" y="149"/>
                    </a:cubicBezTo>
                    <a:cubicBezTo>
                      <a:pt x="769" y="159"/>
                      <a:pt x="658" y="178"/>
                      <a:pt x="577" y="185"/>
                    </a:cubicBezTo>
                    <a:cubicBezTo>
                      <a:pt x="496" y="192"/>
                      <a:pt x="404" y="193"/>
                      <a:pt x="333" y="193"/>
                    </a:cubicBezTo>
                    <a:cubicBezTo>
                      <a:pt x="262" y="193"/>
                      <a:pt x="200" y="191"/>
                      <a:pt x="153" y="185"/>
                    </a:cubicBezTo>
                    <a:cubicBezTo>
                      <a:pt x="106" y="179"/>
                      <a:pt x="72" y="167"/>
                      <a:pt x="49" y="157"/>
                    </a:cubicBezTo>
                    <a:cubicBezTo>
                      <a:pt x="26" y="147"/>
                      <a:pt x="19" y="137"/>
                      <a:pt x="13" y="125"/>
                    </a:cubicBezTo>
                    <a:cubicBezTo>
                      <a:pt x="7" y="113"/>
                      <a:pt x="0" y="100"/>
                      <a:pt x="13" y="8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699FF"/>
                  </a:gs>
                  <a:gs pos="50000">
                    <a:srgbClr val="CCFFFF"/>
                  </a:gs>
                  <a:gs pos="100000">
                    <a:srgbClr val="6699FF"/>
                  </a:gs>
                </a:gsLst>
                <a:lin ang="5400000" scaled="1"/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401" name="Freeform 57"/>
              <p:cNvSpPr>
                <a:spLocks/>
              </p:cNvSpPr>
              <p:nvPr/>
            </p:nvSpPr>
            <p:spPr bwMode="auto">
              <a:xfrm rot="5400000">
                <a:off x="4597" y="976"/>
                <a:ext cx="27" cy="15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6" y="37"/>
                  </a:cxn>
                  <a:cxn ang="0">
                    <a:pos x="0" y="88"/>
                  </a:cxn>
                  <a:cxn ang="0">
                    <a:pos x="6" y="136"/>
                  </a:cxn>
                  <a:cxn ang="0">
                    <a:pos x="36" y="184"/>
                  </a:cxn>
                </a:cxnLst>
                <a:rect l="0" t="0" r="r" b="b"/>
                <a:pathLst>
                  <a:path w="36" h="184">
                    <a:moveTo>
                      <a:pt x="36" y="0"/>
                    </a:moveTo>
                    <a:cubicBezTo>
                      <a:pt x="31" y="6"/>
                      <a:pt x="12" y="22"/>
                      <a:pt x="6" y="37"/>
                    </a:cubicBezTo>
                    <a:cubicBezTo>
                      <a:pt x="0" y="52"/>
                      <a:pt x="0" y="72"/>
                      <a:pt x="0" y="88"/>
                    </a:cubicBezTo>
                    <a:cubicBezTo>
                      <a:pt x="0" y="104"/>
                      <a:pt x="0" y="120"/>
                      <a:pt x="6" y="136"/>
                    </a:cubicBezTo>
                    <a:cubicBezTo>
                      <a:pt x="12" y="152"/>
                      <a:pt x="30" y="174"/>
                      <a:pt x="36" y="184"/>
                    </a:cubicBezTo>
                  </a:path>
                </a:pathLst>
              </a:custGeom>
              <a:noFill/>
              <a:ln w="2857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402" name="Line 58"/>
              <p:cNvSpPr>
                <a:spLocks noChangeShapeType="1"/>
              </p:cNvSpPr>
              <p:nvPr/>
            </p:nvSpPr>
            <p:spPr bwMode="auto">
              <a:xfrm rot="5400000">
                <a:off x="4611" y="705"/>
                <a:ext cx="0" cy="15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403" name="Freeform 59"/>
              <p:cNvSpPr>
                <a:spLocks/>
              </p:cNvSpPr>
              <p:nvPr/>
            </p:nvSpPr>
            <p:spPr bwMode="auto">
              <a:xfrm rot="5400000">
                <a:off x="4508" y="1305"/>
                <a:ext cx="208" cy="1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50"/>
                  </a:cxn>
                  <a:cxn ang="0">
                    <a:pos x="107" y="137"/>
                  </a:cxn>
                  <a:cxn ang="0">
                    <a:pos x="205" y="120"/>
                  </a:cxn>
                  <a:cxn ang="0">
                    <a:pos x="253" y="107"/>
                  </a:cxn>
                  <a:cxn ang="0">
                    <a:pos x="279" y="73"/>
                  </a:cxn>
                  <a:cxn ang="0">
                    <a:pos x="257" y="43"/>
                  </a:cxn>
                  <a:cxn ang="0">
                    <a:pos x="201" y="26"/>
                  </a:cxn>
                  <a:cxn ang="0">
                    <a:pos x="94" y="13"/>
                  </a:cxn>
                  <a:cxn ang="0">
                    <a:pos x="0" y="0"/>
                  </a:cxn>
                </a:cxnLst>
                <a:rect l="0" t="0" r="r" b="b"/>
                <a:pathLst>
                  <a:path w="279" h="150">
                    <a:moveTo>
                      <a:pt x="0" y="0"/>
                    </a:moveTo>
                    <a:lnTo>
                      <a:pt x="0" y="150"/>
                    </a:lnTo>
                    <a:lnTo>
                      <a:pt x="107" y="137"/>
                    </a:lnTo>
                    <a:lnTo>
                      <a:pt x="205" y="120"/>
                    </a:lnTo>
                    <a:lnTo>
                      <a:pt x="253" y="107"/>
                    </a:lnTo>
                    <a:lnTo>
                      <a:pt x="279" y="73"/>
                    </a:lnTo>
                    <a:lnTo>
                      <a:pt x="257" y="43"/>
                    </a:lnTo>
                    <a:lnTo>
                      <a:pt x="201" y="26"/>
                    </a:lnTo>
                    <a:lnTo>
                      <a:pt x="94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404" name="Rectangle 60"/>
              <p:cNvSpPr>
                <a:spLocks noChangeArrowheads="1"/>
              </p:cNvSpPr>
              <p:nvPr/>
            </p:nvSpPr>
            <p:spPr bwMode="auto">
              <a:xfrm rot="5400000">
                <a:off x="4594" y="1409"/>
                <a:ext cx="36" cy="46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405" name="Freeform 61"/>
              <p:cNvSpPr>
                <a:spLocks/>
              </p:cNvSpPr>
              <p:nvPr/>
            </p:nvSpPr>
            <p:spPr bwMode="auto">
              <a:xfrm rot="5400000">
                <a:off x="4620" y="854"/>
                <a:ext cx="133" cy="25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80" y="17"/>
                  </a:cxn>
                  <a:cxn ang="0">
                    <a:pos x="133" y="0"/>
                  </a:cxn>
                  <a:cxn ang="0">
                    <a:pos x="55" y="4"/>
                  </a:cxn>
                  <a:cxn ang="0">
                    <a:pos x="0" y="30"/>
                  </a:cxn>
                </a:cxnLst>
                <a:rect l="0" t="0" r="r" b="b"/>
                <a:pathLst>
                  <a:path w="180" h="30">
                    <a:moveTo>
                      <a:pt x="0" y="30"/>
                    </a:moveTo>
                    <a:lnTo>
                      <a:pt x="180" y="17"/>
                    </a:lnTo>
                    <a:lnTo>
                      <a:pt x="133" y="0"/>
                    </a:lnTo>
                    <a:lnTo>
                      <a:pt x="55" y="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57406" name="Freeform 62"/>
              <p:cNvSpPr>
                <a:spLocks/>
              </p:cNvSpPr>
              <p:nvPr/>
            </p:nvSpPr>
            <p:spPr bwMode="auto">
              <a:xfrm rot="5400000" flipV="1">
                <a:off x="4472" y="851"/>
                <a:ext cx="134" cy="25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80" y="17"/>
                  </a:cxn>
                  <a:cxn ang="0">
                    <a:pos x="133" y="0"/>
                  </a:cxn>
                  <a:cxn ang="0">
                    <a:pos x="55" y="4"/>
                  </a:cxn>
                  <a:cxn ang="0">
                    <a:pos x="0" y="30"/>
                  </a:cxn>
                </a:cxnLst>
                <a:rect l="0" t="0" r="r" b="b"/>
                <a:pathLst>
                  <a:path w="180" h="30">
                    <a:moveTo>
                      <a:pt x="0" y="30"/>
                    </a:moveTo>
                    <a:lnTo>
                      <a:pt x="180" y="17"/>
                    </a:lnTo>
                    <a:lnTo>
                      <a:pt x="133" y="0"/>
                    </a:lnTo>
                    <a:lnTo>
                      <a:pt x="55" y="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it-IT"/>
              </a:p>
            </p:txBody>
          </p:sp>
        </p:grpSp>
      </p:grpSp>
      <p:sp>
        <p:nvSpPr>
          <p:cNvPr id="57407" name="Text Box 63"/>
          <p:cNvSpPr txBox="1">
            <a:spLocks noChangeArrowheads="1"/>
          </p:cNvSpPr>
          <p:nvPr/>
        </p:nvSpPr>
        <p:spPr bwMode="auto">
          <a:xfrm>
            <a:off x="5003800" y="4830763"/>
            <a:ext cx="388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/>
            <a:r>
              <a:rPr lang="en-GB" sz="1400" b="1">
                <a:solidFill>
                  <a:srgbClr val="FF3300"/>
                </a:solidFill>
                <a:latin typeface="Tahoma" pitchFamily="34" charset="0"/>
              </a:rPr>
              <a:t>AIRCRAFT/SYSTEM</a:t>
            </a:r>
            <a:r>
              <a:rPr lang="en-GB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  <a:r>
              <a:rPr lang="en-GB" sz="1400" b="1">
                <a:solidFill>
                  <a:srgbClr val="FF3300"/>
                </a:solidFill>
                <a:latin typeface="Tahoma" pitchFamily="34" charset="0"/>
              </a:rPr>
              <a:t>INTEGRATION</a:t>
            </a:r>
            <a:endParaRPr lang="en-GB" sz="1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57409" name="Oval 65"/>
          <p:cNvSpPr>
            <a:spLocks noChangeArrowheads="1"/>
          </p:cNvSpPr>
          <p:nvPr/>
        </p:nvSpPr>
        <p:spPr bwMode="auto">
          <a:xfrm>
            <a:off x="5027613" y="5886450"/>
            <a:ext cx="720725" cy="320675"/>
          </a:xfrm>
          <a:prstGeom prst="ellipse">
            <a:avLst/>
          </a:prstGeom>
          <a:gradFill rotWithShape="0">
            <a:gsLst>
              <a:gs pos="0">
                <a:srgbClr val="000099"/>
              </a:gs>
              <a:gs pos="100000">
                <a:srgbClr val="0066FF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ObliqueTopRight">
              <a:rot lat="19799999" lon="21299999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33CCFF"/>
            </a:extrusionClr>
          </a:sp3d>
        </p:spPr>
        <p:txBody>
          <a:bodyPr lIns="92075" tIns="46038" rIns="92075" bIns="46038" anchor="ctr">
            <a:flatTx/>
          </a:bodyPr>
          <a:lstStyle/>
          <a:p>
            <a:endParaRPr lang="it-IT"/>
          </a:p>
        </p:txBody>
      </p:sp>
      <p:sp>
        <p:nvSpPr>
          <p:cNvPr id="57410" name="Oval 66"/>
          <p:cNvSpPr>
            <a:spLocks noChangeArrowheads="1"/>
          </p:cNvSpPr>
          <p:nvPr/>
        </p:nvSpPr>
        <p:spPr bwMode="auto">
          <a:xfrm>
            <a:off x="5027613" y="5537200"/>
            <a:ext cx="700087" cy="228600"/>
          </a:xfrm>
          <a:prstGeom prst="ellipse">
            <a:avLst/>
          </a:prstGeom>
          <a:gradFill rotWithShape="0">
            <a:gsLst>
              <a:gs pos="0">
                <a:srgbClr val="FFFF99"/>
              </a:gs>
              <a:gs pos="100000">
                <a:srgbClr val="FFCC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ObliqueTopRight">
              <a:rot lat="19799999" lon="21299999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FFCCCC"/>
            </a:extrusionClr>
          </a:sp3d>
        </p:spPr>
        <p:txBody>
          <a:bodyPr lIns="92075" tIns="46038" rIns="92075" bIns="46038" anchor="ctr">
            <a:spAutoFit/>
            <a:flatTx/>
          </a:bodyPr>
          <a:lstStyle/>
          <a:p>
            <a:endParaRPr lang="it-IT"/>
          </a:p>
        </p:txBody>
      </p:sp>
      <p:sp>
        <p:nvSpPr>
          <p:cNvPr id="57411" name="Oval 67"/>
          <p:cNvSpPr>
            <a:spLocks noChangeArrowheads="1"/>
          </p:cNvSpPr>
          <p:nvPr/>
        </p:nvSpPr>
        <p:spPr bwMode="auto">
          <a:xfrm>
            <a:off x="5041900" y="6319838"/>
            <a:ext cx="720725" cy="320675"/>
          </a:xfrm>
          <a:prstGeom prst="ellipse">
            <a:avLst/>
          </a:prstGeom>
          <a:gradFill rotWithShape="0">
            <a:gsLst>
              <a:gs pos="0">
                <a:srgbClr val="00CC00"/>
              </a:gs>
              <a:gs pos="100000">
                <a:srgbClr val="33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  <a:scene3d>
            <a:camera prst="legacyObliqueTopRight">
              <a:rot lat="19799999" lon="21299999" rev="0"/>
            </a:camera>
            <a:lightRig rig="legacyFlat3" dir="r"/>
          </a:scene3d>
          <a:sp3d extrusionH="430200" prstMaterial="legacyMatte">
            <a:bevelT w="13500" h="13500" prst="angle"/>
            <a:bevelB w="13500" h="13500" prst="angle"/>
            <a:extrusionClr>
              <a:srgbClr val="CCFF33"/>
            </a:extrusionClr>
          </a:sp3d>
        </p:spPr>
        <p:txBody>
          <a:bodyPr wrap="none" lIns="106089" tIns="53045" rIns="106089" bIns="53045" anchor="ctr">
            <a:spAutoFit/>
            <a:flatTx/>
          </a:bodyPr>
          <a:lstStyle/>
          <a:p>
            <a:endParaRPr lang="it-IT"/>
          </a:p>
        </p:txBody>
      </p:sp>
      <p:sp>
        <p:nvSpPr>
          <p:cNvPr id="57412" name="Text Box 68"/>
          <p:cNvSpPr txBox="1">
            <a:spLocks noChangeArrowheads="1"/>
          </p:cNvSpPr>
          <p:nvPr/>
        </p:nvSpPr>
        <p:spPr bwMode="auto">
          <a:xfrm>
            <a:off x="5969000" y="6342063"/>
            <a:ext cx="2951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1400" b="1">
                <a:solidFill>
                  <a:srgbClr val="000099"/>
                </a:solidFill>
                <a:latin typeface="Tahoma" pitchFamily="34" charset="0"/>
              </a:rPr>
              <a:t>Suppliers/Customers relationship</a:t>
            </a:r>
          </a:p>
        </p:txBody>
      </p:sp>
      <p:pic>
        <p:nvPicPr>
          <p:cNvPr id="57413" name="Picture 69" descr="c27jbi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2420938"/>
            <a:ext cx="2065338" cy="111125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5724525" y="3644900"/>
            <a:ext cx="2152650" cy="1120775"/>
            <a:chOff x="3120" y="1248"/>
            <a:chExt cx="1248" cy="649"/>
          </a:xfrm>
        </p:grpSpPr>
        <p:pic>
          <p:nvPicPr>
            <p:cNvPr id="57415" name="Picture 71" descr="Atrmp01 gif"/>
            <p:cNvPicPr>
              <a:picLocks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120" y="1248"/>
              <a:ext cx="1240" cy="649"/>
            </a:xfrm>
            <a:prstGeom prst="rect">
              <a:avLst/>
            </a:prstGeom>
            <a:solidFill>
              <a:srgbClr val="00CCFF"/>
            </a:solidFill>
          </p:spPr>
        </p:pic>
        <p:sp>
          <p:nvSpPr>
            <p:cNvPr id="57416" name="Rectangle 72"/>
            <p:cNvSpPr>
              <a:spLocks noChangeArrowheads="1"/>
            </p:cNvSpPr>
            <p:nvPr/>
          </p:nvSpPr>
          <p:spPr bwMode="auto">
            <a:xfrm>
              <a:off x="3120" y="1248"/>
              <a:ext cx="1248" cy="624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lIns="90000" tIns="46800" rIns="90000" bIns="46800" anchor="ctr"/>
            <a:lstStyle/>
            <a:p>
              <a:endParaRPr lang="it-IT"/>
            </a:p>
          </p:txBody>
        </p:sp>
      </p:grp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1465263" y="981075"/>
            <a:ext cx="1593850" cy="1228725"/>
            <a:chOff x="2484" y="648"/>
            <a:chExt cx="972" cy="648"/>
          </a:xfrm>
        </p:grpSpPr>
        <p:sp>
          <p:nvSpPr>
            <p:cNvPr id="57350" name="Oval 6"/>
            <p:cNvSpPr>
              <a:spLocks noChangeArrowheads="1"/>
            </p:cNvSpPr>
            <p:nvPr/>
          </p:nvSpPr>
          <p:spPr bwMode="auto">
            <a:xfrm>
              <a:off x="2484" y="648"/>
              <a:ext cx="972" cy="64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99190" dir="2388334" algn="ctr" rotWithShape="0">
                <a:srgbClr val="FF9900">
                  <a:alpha val="50000"/>
                </a:srgbClr>
              </a:outerShdw>
            </a:effectLst>
          </p:spPr>
          <p:txBody>
            <a:bodyPr lIns="92075" tIns="46038" rIns="92075" bIns="46038" anchor="ctr">
              <a:spAutoFit/>
            </a:bodyPr>
            <a:lstStyle/>
            <a:p>
              <a:endParaRPr lang="it-IT"/>
            </a:p>
          </p:txBody>
        </p:sp>
        <p:sp>
          <p:nvSpPr>
            <p:cNvPr id="57351" name="Text Box 7"/>
            <p:cNvSpPr txBox="1">
              <a:spLocks noChangeArrowheads="1"/>
            </p:cNvSpPr>
            <p:nvPr/>
          </p:nvSpPr>
          <p:spPr bwMode="auto">
            <a:xfrm>
              <a:off x="2603" y="887"/>
              <a:ext cx="705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GB" sz="1200" b="1">
                  <a:solidFill>
                    <a:srgbClr val="003399"/>
                  </a:solidFill>
                  <a:latin typeface="Tahoma" pitchFamily="34" charset="0"/>
                </a:rPr>
                <a:t>RESOURCES</a:t>
              </a:r>
              <a:r>
                <a:rPr lang="en-GB" sz="1000" b="1">
                  <a:solidFill>
                    <a:srgbClr val="003399"/>
                  </a:solidFill>
                  <a:latin typeface="Tahoma" pitchFamily="34" charset="0"/>
                </a:rPr>
                <a:t> </a:t>
              </a:r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484438" y="1412875"/>
            <a:ext cx="1793875" cy="1141413"/>
            <a:chOff x="4272" y="1044"/>
            <a:chExt cx="972" cy="648"/>
          </a:xfrm>
        </p:grpSpPr>
        <p:sp>
          <p:nvSpPr>
            <p:cNvPr id="57356" name="Oval 12"/>
            <p:cNvSpPr>
              <a:spLocks noChangeArrowheads="1"/>
            </p:cNvSpPr>
            <p:nvPr/>
          </p:nvSpPr>
          <p:spPr bwMode="auto">
            <a:xfrm>
              <a:off x="4272" y="1044"/>
              <a:ext cx="972" cy="64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FF9900">
                  <a:alpha val="50000"/>
                </a:srgbClr>
              </a:outerShdw>
            </a:effectLst>
          </p:spPr>
          <p:txBody>
            <a:bodyPr lIns="92075" tIns="46038" rIns="92075" bIns="46038" anchor="ctr">
              <a:spAutoFit/>
            </a:bodyPr>
            <a:lstStyle/>
            <a:p>
              <a:endParaRPr lang="it-IT"/>
            </a:p>
          </p:txBody>
        </p:sp>
        <p:sp>
          <p:nvSpPr>
            <p:cNvPr id="57357" name="Text Box 13"/>
            <p:cNvSpPr txBox="1">
              <a:spLocks noChangeArrowheads="1"/>
            </p:cNvSpPr>
            <p:nvPr/>
          </p:nvSpPr>
          <p:spPr bwMode="auto">
            <a:xfrm>
              <a:off x="4392" y="1176"/>
              <a:ext cx="707" cy="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GB" sz="1200" b="1">
                  <a:solidFill>
                    <a:srgbClr val="003399"/>
                  </a:solidFill>
                  <a:latin typeface="Tahoma" pitchFamily="34" charset="0"/>
                </a:rPr>
                <a:t>ENGINEERING</a:t>
              </a:r>
            </a:p>
            <a:p>
              <a:pPr algn="ctr"/>
              <a:r>
                <a:rPr lang="en-GB" sz="1200" b="1">
                  <a:solidFill>
                    <a:srgbClr val="003399"/>
                  </a:solidFill>
                  <a:latin typeface="Tahoma" pitchFamily="34" charset="0"/>
                </a:rPr>
                <a:t>LIFE CYCLE </a:t>
              </a:r>
            </a:p>
            <a:p>
              <a:pPr algn="ctr"/>
              <a:r>
                <a:rPr lang="en-GB" sz="1200" b="1">
                  <a:solidFill>
                    <a:srgbClr val="003399"/>
                  </a:solidFill>
                  <a:latin typeface="Tahoma" pitchFamily="34" charset="0"/>
                </a:rPr>
                <a:t>PROCESS</a:t>
              </a:r>
              <a:endParaRPr lang="en-GB" sz="1000" b="1">
                <a:solidFill>
                  <a:srgbClr val="003399"/>
                </a:solidFill>
                <a:latin typeface="Tahoma" pitchFamily="34" charset="0"/>
              </a:endParaRPr>
            </a:p>
          </p:txBody>
        </p:sp>
      </p:grpSp>
      <p:grpSp>
        <p:nvGrpSpPr>
          <p:cNvPr id="12" name="Group 2"/>
          <p:cNvGrpSpPr>
            <a:grpSpLocks/>
          </p:cNvGrpSpPr>
          <p:nvPr/>
        </p:nvGrpSpPr>
        <p:grpSpPr bwMode="auto">
          <a:xfrm>
            <a:off x="3806825" y="3689350"/>
            <a:ext cx="1485900" cy="963613"/>
            <a:chOff x="862" y="2467"/>
            <a:chExt cx="1014" cy="607"/>
          </a:xfrm>
        </p:grpSpPr>
        <p:sp>
          <p:nvSpPr>
            <p:cNvPr id="57347" name="Oval 3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862" y="2467"/>
              <a:ext cx="1014" cy="607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3366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  <a:scene3d>
              <a:camera prst="legacyObliqueTopRight">
                <a:rot lat="19799999" lon="21299999" rev="0"/>
              </a:camera>
              <a:lightRig rig="legacyFlat3" dir="r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33"/>
              </a:extrusionClr>
            </a:sp3d>
          </p:spPr>
          <p:txBody>
            <a:bodyPr wrap="none" lIns="106089" tIns="53045" rIns="106089" bIns="53045" anchor="ctr">
              <a:spAutoFit/>
              <a:flatTx/>
            </a:bodyPr>
            <a:lstStyle/>
            <a:p>
              <a:endParaRPr lang="it-IT"/>
            </a:p>
          </p:txBody>
        </p:sp>
        <p:sp>
          <p:nvSpPr>
            <p:cNvPr id="57348" name="Text Box 4"/>
            <p:cNvSpPr txBox="1">
              <a:spLocks noChangeArrowheads="1"/>
            </p:cNvSpPr>
            <p:nvPr/>
          </p:nvSpPr>
          <p:spPr bwMode="auto">
            <a:xfrm>
              <a:off x="904" y="2703"/>
              <a:ext cx="908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7884" tIns="43942" rIns="87884" bIns="43942" anchor="ctr">
              <a:spAutoFit/>
            </a:bodyPr>
            <a:lstStyle/>
            <a:p>
              <a:pPr algn="ctr" defTabSz="873125"/>
              <a:r>
                <a:rPr lang="it-IT" sz="1200" b="1">
                  <a:solidFill>
                    <a:schemeClr val="bg1"/>
                  </a:solidFill>
                  <a:latin typeface="Tahoma" pitchFamily="34" charset="0"/>
                </a:rPr>
                <a:t>SUPPLY CHAIN</a:t>
              </a:r>
              <a:endParaRPr lang="it-IT" sz="1000" b="1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grpSp>
        <p:nvGrpSpPr>
          <p:cNvPr id="13" name="Group 74"/>
          <p:cNvGrpSpPr>
            <a:grpSpLocks/>
          </p:cNvGrpSpPr>
          <p:nvPr/>
        </p:nvGrpSpPr>
        <p:grpSpPr bwMode="auto">
          <a:xfrm>
            <a:off x="3635375" y="2033588"/>
            <a:ext cx="1611313" cy="963612"/>
            <a:chOff x="2964" y="3096"/>
            <a:chExt cx="972" cy="648"/>
          </a:xfrm>
        </p:grpSpPr>
        <p:sp>
          <p:nvSpPr>
            <p:cNvPr id="57419" name="Oval 7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964" y="3096"/>
              <a:ext cx="972" cy="64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FF9900">
                  <a:alpha val="50000"/>
                </a:srgbClr>
              </a:outerShdw>
            </a:effectLst>
          </p:spPr>
          <p:txBody>
            <a:bodyPr lIns="92075" tIns="46038" rIns="92075" bIns="46038" anchor="ctr">
              <a:spAutoFit/>
            </a:bodyPr>
            <a:lstStyle/>
            <a:p>
              <a:endParaRPr lang="it-IT"/>
            </a:p>
          </p:txBody>
        </p:sp>
        <p:sp>
          <p:nvSpPr>
            <p:cNvPr id="57420" name="Text Box 76"/>
            <p:cNvSpPr txBox="1">
              <a:spLocks noChangeArrowheads="1"/>
            </p:cNvSpPr>
            <p:nvPr/>
          </p:nvSpPr>
          <p:spPr bwMode="auto">
            <a:xfrm>
              <a:off x="3100" y="3364"/>
              <a:ext cx="762" cy="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GB" sz="1200" b="1">
                  <a:solidFill>
                    <a:srgbClr val="003399"/>
                  </a:solidFill>
                  <a:latin typeface="Tahoma" pitchFamily="34" charset="0"/>
                </a:rPr>
                <a:t>EXPERIENCES</a:t>
              </a:r>
              <a:endParaRPr lang="en-GB" sz="1000" b="1">
                <a:solidFill>
                  <a:srgbClr val="003399"/>
                </a:solidFill>
                <a:latin typeface="Tahoma" pitchFamily="34" charset="0"/>
              </a:endParaRPr>
            </a:p>
          </p:txBody>
        </p: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4113213" y="2752725"/>
            <a:ext cx="1611312" cy="963613"/>
            <a:chOff x="2964" y="3096"/>
            <a:chExt cx="972" cy="648"/>
          </a:xfrm>
        </p:grpSpPr>
        <p:sp>
          <p:nvSpPr>
            <p:cNvPr id="57359" name="Oval 15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964" y="3096"/>
              <a:ext cx="972" cy="648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CC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FF9900">
                  <a:alpha val="50000"/>
                </a:srgbClr>
              </a:outerShdw>
            </a:effectLst>
          </p:spPr>
          <p:txBody>
            <a:bodyPr lIns="92075" tIns="46038" rIns="92075" bIns="46038" anchor="ctr">
              <a:spAutoFit/>
            </a:bodyPr>
            <a:lstStyle/>
            <a:p>
              <a:endParaRPr lang="it-IT"/>
            </a:p>
          </p:txBody>
        </p:sp>
        <p:sp>
          <p:nvSpPr>
            <p:cNvPr id="57360" name="Text Box 16"/>
            <p:cNvSpPr txBox="1">
              <a:spLocks noChangeArrowheads="1"/>
            </p:cNvSpPr>
            <p:nvPr/>
          </p:nvSpPr>
          <p:spPr bwMode="auto">
            <a:xfrm>
              <a:off x="3055" y="3303"/>
              <a:ext cx="848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>
              <a:spAutoFit/>
            </a:bodyPr>
            <a:lstStyle/>
            <a:p>
              <a:pPr algn="ctr"/>
              <a:r>
                <a:rPr lang="en-GB" sz="1200" b="1">
                  <a:solidFill>
                    <a:srgbClr val="003399"/>
                  </a:solidFill>
                  <a:latin typeface="Tahoma" pitchFamily="34" charset="0"/>
                </a:rPr>
                <a:t>RESEARCH &amp;</a:t>
              </a:r>
            </a:p>
            <a:p>
              <a:pPr algn="ctr"/>
              <a:r>
                <a:rPr lang="en-GB" sz="1200" b="1">
                  <a:solidFill>
                    <a:srgbClr val="003399"/>
                  </a:solidFill>
                  <a:latin typeface="Tahoma" pitchFamily="34" charset="0"/>
                </a:rPr>
                <a:t>TECHNOLOGIES</a:t>
              </a:r>
              <a:endParaRPr lang="en-GB" sz="1000" b="1">
                <a:solidFill>
                  <a:srgbClr val="003399"/>
                </a:solidFill>
                <a:latin typeface="Tahoma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62659" y="1584374"/>
            <a:ext cx="2521926" cy="548482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12700" algn="ctr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lIns="90000" tIns="46800" rIns="90000" bIns="46800" anchor="ctr">
            <a:flatTx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“General Arrangement” </a:t>
            </a:r>
            <a:r>
              <a:rPr lang="en-US" sz="1000" dirty="0" err="1">
                <a:solidFill>
                  <a:schemeClr val="bg1"/>
                </a:solidFill>
              </a:rPr>
              <a:t>dei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Sistemi</a:t>
            </a:r>
            <a:r>
              <a:rPr lang="en-US" sz="1000" dirty="0">
                <a:solidFill>
                  <a:schemeClr val="bg1"/>
                </a:solidFill>
              </a:rPr>
              <a:t> con </a:t>
            </a:r>
            <a:r>
              <a:rPr lang="en-US" sz="1000" dirty="0" err="1">
                <a:solidFill>
                  <a:schemeClr val="bg1"/>
                </a:solidFill>
              </a:rPr>
              <a:t>tecniche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dirty="0" err="1">
                <a:solidFill>
                  <a:schemeClr val="bg1"/>
                </a:solidFill>
              </a:rPr>
              <a:t>di</a:t>
            </a:r>
            <a:r>
              <a:rPr lang="en-US" sz="1000" dirty="0">
                <a:solidFill>
                  <a:schemeClr val="bg1"/>
                </a:solidFill>
              </a:rPr>
              <a:t> “digital mock-up</a:t>
            </a:r>
            <a:r>
              <a:rPr lang="en-US" sz="1000" dirty="0" smtClean="0">
                <a:solidFill>
                  <a:schemeClr val="bg1"/>
                </a:solidFill>
              </a:rPr>
              <a:t>” e Virtual Prototyping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89443" name="AutoShape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254" y="3068960"/>
            <a:ext cx="2829562" cy="1736725"/>
          </a:xfrm>
          <a:prstGeom prst="roundRect">
            <a:avLst>
              <a:gd name="adj" fmla="val 16667"/>
            </a:avLst>
          </a:prstGeom>
          <a:solidFill>
            <a:srgbClr val="6AA2EC"/>
          </a:solidFill>
          <a:ln w="12700" algn="ctr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AA2EC"/>
            </a:extrusionClr>
          </a:sp3d>
        </p:spPr>
        <p:txBody>
          <a:bodyPr lIns="90000" tIns="46800" rIns="90000" bIns="46800" anchor="ctr">
            <a:flatTx/>
          </a:bodyPr>
          <a:lstStyle/>
          <a:p>
            <a:r>
              <a:rPr lang="it-IT" sz="1000" b="1" dirty="0">
                <a:solidFill>
                  <a:schemeClr val="bg1"/>
                </a:solidFill>
              </a:rPr>
              <a:t>Progettazione Integrata di Sistemi (2D/3D)</a:t>
            </a:r>
          </a:p>
          <a:p>
            <a:r>
              <a:rPr lang="it-IT" sz="1000" dirty="0" smtClean="0">
                <a:solidFill>
                  <a:schemeClr val="bg1"/>
                </a:solidFill>
              </a:rPr>
              <a:t>Cabina </a:t>
            </a:r>
            <a:r>
              <a:rPr lang="it-IT" sz="1000" dirty="0">
                <a:solidFill>
                  <a:schemeClr val="bg1"/>
                </a:solidFill>
              </a:rPr>
              <a:t>e Cargo</a:t>
            </a:r>
          </a:p>
          <a:p>
            <a:r>
              <a:rPr lang="it-IT" sz="1000" dirty="0" smtClean="0">
                <a:solidFill>
                  <a:schemeClr val="bg1"/>
                </a:solidFill>
              </a:rPr>
              <a:t>Cockpit</a:t>
            </a:r>
            <a:endParaRPr lang="it-IT" sz="1000" dirty="0">
              <a:solidFill>
                <a:schemeClr val="bg1"/>
              </a:solidFill>
            </a:endParaRPr>
          </a:p>
          <a:p>
            <a:r>
              <a:rPr lang="en-GB" sz="1000" dirty="0" err="1">
                <a:solidFill>
                  <a:schemeClr val="bg1"/>
                </a:solidFill>
              </a:rPr>
              <a:t>Distribuzione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smtClean="0">
                <a:solidFill>
                  <a:schemeClr val="bg1"/>
                </a:solidFill>
              </a:rPr>
              <a:t>Aria, </a:t>
            </a:r>
            <a:r>
              <a:rPr lang="en-GB" sz="1000" dirty="0" err="1" smtClean="0">
                <a:solidFill>
                  <a:schemeClr val="bg1"/>
                </a:solidFill>
              </a:rPr>
              <a:t>Idraulica</a:t>
            </a:r>
            <a:r>
              <a:rPr lang="en-GB" sz="1000" dirty="0" smtClean="0">
                <a:solidFill>
                  <a:schemeClr val="bg1"/>
                </a:solidFill>
              </a:rPr>
              <a:t>, </a:t>
            </a:r>
            <a:r>
              <a:rPr lang="en-GB" sz="1000" dirty="0" err="1" smtClean="0">
                <a:solidFill>
                  <a:schemeClr val="bg1"/>
                </a:solidFill>
              </a:rPr>
              <a:t>Elettrica</a:t>
            </a:r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 err="1" smtClean="0">
                <a:solidFill>
                  <a:schemeClr val="bg1"/>
                </a:solidFill>
              </a:rPr>
              <a:t>Sistema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Luci</a:t>
            </a:r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 err="1">
                <a:solidFill>
                  <a:schemeClr val="bg1"/>
                </a:solidFill>
              </a:rPr>
              <a:t>Installazioni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Elettroavioniche</a:t>
            </a:r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 err="1" smtClean="0">
                <a:solidFill>
                  <a:schemeClr val="bg1"/>
                </a:solidFill>
              </a:rPr>
              <a:t>Sistemi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 err="1" smtClean="0">
                <a:solidFill>
                  <a:schemeClr val="bg1"/>
                </a:solidFill>
              </a:rPr>
              <a:t>Idro-Meccanici</a:t>
            </a:r>
            <a:r>
              <a:rPr lang="en-GB" sz="1000" dirty="0" smtClean="0">
                <a:solidFill>
                  <a:schemeClr val="bg1"/>
                </a:solidFill>
              </a:rPr>
              <a:t> (FCS , </a:t>
            </a:r>
            <a:r>
              <a:rPr lang="en-GB" sz="1000" dirty="0" err="1" smtClean="0">
                <a:solidFill>
                  <a:schemeClr val="bg1"/>
                </a:solidFill>
              </a:rPr>
              <a:t>Carrello</a:t>
            </a:r>
            <a:r>
              <a:rPr lang="en-GB" sz="1000" dirty="0" smtClean="0">
                <a:solidFill>
                  <a:schemeClr val="bg1"/>
                </a:solidFill>
              </a:rPr>
              <a:t>, Porte …)</a:t>
            </a:r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 err="1">
                <a:solidFill>
                  <a:schemeClr val="bg1"/>
                </a:solidFill>
              </a:rPr>
              <a:t>Generazione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 smtClean="0">
                <a:solidFill>
                  <a:schemeClr val="bg1"/>
                </a:solidFill>
              </a:rPr>
              <a:t>Elettrica</a:t>
            </a:r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 err="1">
                <a:solidFill>
                  <a:schemeClr val="bg1"/>
                </a:solidFill>
              </a:rPr>
              <a:t>Sistema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 smtClean="0">
                <a:solidFill>
                  <a:schemeClr val="bg1"/>
                </a:solidFill>
              </a:rPr>
              <a:t>Carburante</a:t>
            </a:r>
            <a:r>
              <a:rPr lang="en-GB" sz="1000" dirty="0" smtClean="0">
                <a:solidFill>
                  <a:schemeClr val="bg1"/>
                </a:solidFill>
              </a:rPr>
              <a:t> e OBIGGS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894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347864" y="0"/>
            <a:ext cx="5760640" cy="648072"/>
          </a:xfrm>
          <a:noFill/>
          <a:ln/>
        </p:spPr>
        <p:txBody>
          <a:bodyPr/>
          <a:lstStyle/>
          <a:p>
            <a:pPr algn="ctr"/>
            <a:r>
              <a:rPr lang="en-GB" sz="2800" b="1" dirty="0" err="1" smtClean="0">
                <a:solidFill>
                  <a:schemeClr val="tx2"/>
                </a:solidFill>
                <a:ea typeface="+mn-ea"/>
                <a:cs typeface="Arial" charset="0"/>
              </a:rPr>
              <a:t>Integrazione</a:t>
            </a:r>
            <a:r>
              <a:rPr lang="en-GB" sz="2800" b="1" dirty="0" smtClean="0">
                <a:solidFill>
                  <a:schemeClr val="tx2"/>
                </a:solidFill>
                <a:ea typeface="+mn-ea"/>
                <a:cs typeface="Arial" charset="0"/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  <a:ea typeface="+mn-ea"/>
                <a:cs typeface="Arial" charset="0"/>
              </a:rPr>
              <a:t>Sistemi</a:t>
            </a:r>
            <a:r>
              <a:rPr lang="en-GB" sz="2800" b="1" dirty="0" smtClean="0">
                <a:solidFill>
                  <a:schemeClr val="tx2"/>
                </a:solidFill>
                <a:ea typeface="+mn-ea"/>
                <a:cs typeface="Arial" charset="0"/>
              </a:rPr>
              <a:t> a </a:t>
            </a:r>
            <a:r>
              <a:rPr lang="en-GB" sz="2800" b="1" dirty="0" err="1" smtClean="0">
                <a:solidFill>
                  <a:schemeClr val="tx2"/>
                </a:solidFill>
                <a:ea typeface="+mn-ea"/>
                <a:cs typeface="Arial" charset="0"/>
              </a:rPr>
              <a:t>Bordo</a:t>
            </a:r>
            <a:r>
              <a:rPr lang="en-GB" sz="2800" b="1" dirty="0" smtClean="0">
                <a:solidFill>
                  <a:schemeClr val="tx2"/>
                </a:solidFill>
                <a:ea typeface="+mn-ea"/>
                <a:cs typeface="Arial" charset="0"/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  <a:ea typeface="+mn-ea"/>
                <a:cs typeface="Arial" charset="0"/>
              </a:rPr>
              <a:t>Velivolo</a:t>
            </a:r>
            <a:endParaRPr lang="it-IT" sz="2800" b="1" dirty="0" smtClean="0">
              <a:solidFill>
                <a:schemeClr val="tx2"/>
              </a:solidFill>
              <a:ea typeface="+mn-ea"/>
              <a:cs typeface="Arial" charset="0"/>
            </a:endParaRPr>
          </a:p>
        </p:txBody>
      </p:sp>
      <p:pic>
        <p:nvPicPr>
          <p:cNvPr id="189445" name="Picture 5" descr="самоле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60835" y="1208088"/>
            <a:ext cx="5454162" cy="4114800"/>
          </a:xfrm>
          <a:prstGeom prst="rect">
            <a:avLst/>
          </a:prstGeom>
          <a:noFill/>
        </p:spPr>
      </p:pic>
      <p:sp>
        <p:nvSpPr>
          <p:cNvPr id="189447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78777" y="5589240"/>
            <a:ext cx="2567354" cy="1089025"/>
          </a:xfrm>
          <a:prstGeom prst="roundRect">
            <a:avLst>
              <a:gd name="adj" fmla="val 16667"/>
            </a:avLst>
          </a:prstGeom>
          <a:solidFill>
            <a:srgbClr val="336699"/>
          </a:solidFill>
          <a:ln w="12700" algn="ctr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99"/>
            </a:extrusionClr>
          </a:sp3d>
        </p:spPr>
        <p:txBody>
          <a:bodyPr lIns="90000" tIns="46800" rIns="90000" bIns="46800" anchor="ctr">
            <a:flatTx/>
          </a:bodyPr>
          <a:lstStyle/>
          <a:p>
            <a:r>
              <a:rPr lang="en-GB" sz="1000" b="1" dirty="0" err="1">
                <a:solidFill>
                  <a:schemeClr val="bg1"/>
                </a:solidFill>
              </a:rPr>
              <a:t>Analisi</a:t>
            </a:r>
            <a:r>
              <a:rPr lang="en-GB" sz="1000" b="1" dirty="0">
                <a:solidFill>
                  <a:schemeClr val="bg1"/>
                </a:solidFill>
              </a:rPr>
              <a:t> e </a:t>
            </a:r>
            <a:r>
              <a:rPr lang="en-GB" sz="1000" b="1" dirty="0" err="1">
                <a:solidFill>
                  <a:schemeClr val="bg1"/>
                </a:solidFill>
              </a:rPr>
              <a:t>Simulazioni</a:t>
            </a:r>
            <a:endParaRPr lang="en-GB" sz="1000" b="1" dirty="0">
              <a:solidFill>
                <a:schemeClr val="bg1"/>
              </a:solidFill>
            </a:endParaRPr>
          </a:p>
          <a:p>
            <a:r>
              <a:rPr lang="en-GB" sz="1000" dirty="0" err="1" smtClean="0">
                <a:solidFill>
                  <a:schemeClr val="bg1"/>
                </a:solidFill>
              </a:rPr>
              <a:t>Analisi/Simulazioni</a:t>
            </a:r>
            <a:r>
              <a:rPr lang="en-GB" sz="1000" dirty="0" smtClean="0">
                <a:solidFill>
                  <a:schemeClr val="bg1"/>
                </a:solidFill>
              </a:rPr>
              <a:t> </a:t>
            </a:r>
            <a:r>
              <a:rPr lang="en-GB" sz="1000" dirty="0" err="1" smtClean="0">
                <a:solidFill>
                  <a:schemeClr val="bg1"/>
                </a:solidFill>
              </a:rPr>
              <a:t>termo-fluidodinamiche</a:t>
            </a:r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 err="1">
                <a:solidFill>
                  <a:schemeClr val="bg1"/>
                </a:solidFill>
              </a:rPr>
              <a:t>Analisi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cinematiche</a:t>
            </a:r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 err="1">
                <a:solidFill>
                  <a:schemeClr val="bg1"/>
                </a:solidFill>
              </a:rPr>
              <a:t>Analisi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delle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installazioni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sistemistiche</a:t>
            </a:r>
            <a:endParaRPr lang="en-GB" sz="1000" dirty="0">
              <a:solidFill>
                <a:schemeClr val="bg1"/>
              </a:solidFill>
            </a:endParaRPr>
          </a:p>
          <a:p>
            <a:r>
              <a:rPr lang="en-GB" sz="1000" dirty="0" err="1">
                <a:solidFill>
                  <a:schemeClr val="bg1"/>
                </a:solidFill>
              </a:rPr>
              <a:t>Analisi</a:t>
            </a:r>
            <a:r>
              <a:rPr lang="en-GB" sz="1000" dirty="0">
                <a:solidFill>
                  <a:schemeClr val="bg1"/>
                </a:solidFill>
              </a:rPr>
              <a:t> </a:t>
            </a:r>
            <a:r>
              <a:rPr lang="en-GB" sz="1000" dirty="0" err="1">
                <a:solidFill>
                  <a:schemeClr val="bg1"/>
                </a:solidFill>
              </a:rPr>
              <a:t>elettrica/luci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89448" name="AutoShap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139952" y="2780928"/>
            <a:ext cx="3099289" cy="1031875"/>
          </a:xfrm>
          <a:prstGeom prst="roundRect">
            <a:avLst>
              <a:gd name="adj" fmla="val 16667"/>
            </a:avLst>
          </a:prstGeom>
          <a:solidFill>
            <a:srgbClr val="3366CC"/>
          </a:solidFill>
          <a:ln w="12700" algn="ctr">
            <a:noFill/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3366CC"/>
            </a:extrusionClr>
          </a:sp3d>
        </p:spPr>
        <p:txBody>
          <a:bodyPr lIns="90000" tIns="46800" rIns="90000" bIns="46800" anchor="ctr">
            <a:flatTx/>
          </a:bodyPr>
          <a:lstStyle/>
          <a:p>
            <a:r>
              <a:rPr lang="it-IT" sz="900" b="1" dirty="0">
                <a:solidFill>
                  <a:schemeClr val="bg1"/>
                </a:solidFill>
              </a:rPr>
              <a:t>Validazione mediante prove </a:t>
            </a:r>
            <a:r>
              <a:rPr lang="it-IT" sz="900" b="1" dirty="0" smtClean="0">
                <a:solidFill>
                  <a:schemeClr val="bg1"/>
                </a:solidFill>
              </a:rPr>
              <a:t>in laboratorio ed in volo</a:t>
            </a:r>
            <a:endParaRPr lang="it-IT" sz="900" b="1" dirty="0">
              <a:solidFill>
                <a:schemeClr val="bg1"/>
              </a:solidFill>
            </a:endParaRPr>
          </a:p>
          <a:p>
            <a:r>
              <a:rPr lang="it-IT" sz="900" b="1" dirty="0" smtClean="0">
                <a:solidFill>
                  <a:schemeClr val="bg1"/>
                </a:solidFill>
              </a:rPr>
              <a:t>Prove statiche, dinamiche, endurance e fatica </a:t>
            </a:r>
            <a:r>
              <a:rPr lang="it-IT" sz="900" b="1" dirty="0">
                <a:solidFill>
                  <a:schemeClr val="bg1"/>
                </a:solidFill>
              </a:rPr>
              <a:t>sui carrelli</a:t>
            </a:r>
          </a:p>
          <a:p>
            <a:r>
              <a:rPr lang="it-IT" sz="900" b="1" dirty="0" smtClean="0">
                <a:solidFill>
                  <a:schemeClr val="bg1"/>
                </a:solidFill>
              </a:rPr>
              <a:t>e sistemi di attuazione</a:t>
            </a:r>
            <a:endParaRPr lang="it-IT" sz="900" b="1" dirty="0">
              <a:solidFill>
                <a:schemeClr val="bg1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55327" y="965200"/>
            <a:ext cx="6037385" cy="4306888"/>
            <a:chOff x="2085" y="608"/>
            <a:chExt cx="4120" cy="2713"/>
          </a:xfrm>
        </p:grpSpPr>
        <p:pic>
          <p:nvPicPr>
            <p:cNvPr id="189450" name="Picture 10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85" y="608"/>
              <a:ext cx="1858" cy="174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189451" name="Picture 11"/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65" y="2178"/>
              <a:ext cx="1701" cy="114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9452" name="Picture 12" descr="ecs 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3963" y="920"/>
              <a:ext cx="2242" cy="1095"/>
            </a:xfrm>
            <a:prstGeom prst="rect">
              <a:avLst/>
            </a:prstGeom>
            <a:noFill/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560885" y="989013"/>
            <a:ext cx="4648200" cy="4552950"/>
            <a:chOff x="0" y="0"/>
            <a:chExt cx="2905" cy="2580"/>
          </a:xfrm>
        </p:grpSpPr>
        <p:pic>
          <p:nvPicPr>
            <p:cNvPr id="189455" name="Picture 15" descr="cabina-4vec-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36" y="1551"/>
              <a:ext cx="1588" cy="1029"/>
            </a:xfrm>
            <a:prstGeom prst="rect">
              <a:avLst/>
            </a:prstGeom>
            <a:noFill/>
          </p:spPr>
        </p:pic>
        <p:pic>
          <p:nvPicPr>
            <p:cNvPr id="189456" name="Picture 16" descr="nas-smoke-aperta-3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463" y="705"/>
              <a:ext cx="1442" cy="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9457" name="Picture 17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0" y="813"/>
              <a:ext cx="1414" cy="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9458" name="Picture 18"/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1351" y="0"/>
              <a:ext cx="1317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89459" name="Picture 19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139" y="0"/>
              <a:ext cx="1158" cy="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2" grpId="0" animBg="1"/>
      <p:bldP spid="189443" grpId="0" animBg="1"/>
      <p:bldP spid="189447" grpId="0" animBg="1"/>
      <p:bldP spid="1894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2" descr="NLG_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20656" y="618344"/>
            <a:ext cx="2088174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magine 5" descr="HPIM498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819" y="4786314"/>
            <a:ext cx="218928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magine 6" descr="c27j fatica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18612" y="4759018"/>
            <a:ext cx="1271954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8" descr="IMG_001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25272" y="2714626"/>
            <a:ext cx="2176096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10" descr="IMG_0021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9984" y="836712"/>
            <a:ext cx="2176096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11" descr="IMG_4490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68513" y="4786313"/>
            <a:ext cx="2110154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13" descr="cremagliera_1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512" y="764704"/>
            <a:ext cx="1648557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unto A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9552" y="1844824"/>
            <a:ext cx="1041889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17" descr="IMG_0032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83968" y="836712"/>
            <a:ext cx="2110154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P101002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53866" y="3929063"/>
            <a:ext cx="189474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reccia a inversione 10"/>
          <p:cNvSpPr/>
          <p:nvPr/>
        </p:nvSpPr>
        <p:spPr bwMode="auto">
          <a:xfrm rot="5400000">
            <a:off x="2637693" y="-10990"/>
            <a:ext cx="4857750" cy="7451480"/>
          </a:xfrm>
          <a:prstGeom prst="uturnArrow">
            <a:avLst>
              <a:gd name="adj1" fmla="val 10455"/>
              <a:gd name="adj2" fmla="val 12044"/>
              <a:gd name="adj3" fmla="val 26956"/>
              <a:gd name="adj4" fmla="val 46592"/>
              <a:gd name="adj5" fmla="val 75000"/>
            </a:avLst>
          </a:prstGeom>
          <a:solidFill>
            <a:srgbClr val="99CCFF">
              <a:alpha val="48000"/>
            </a:srgbClr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2" name="CasellaDiTesto 21"/>
          <p:cNvSpPr txBox="1">
            <a:spLocks noChangeArrowheads="1"/>
          </p:cNvSpPr>
          <p:nvPr/>
        </p:nvSpPr>
        <p:spPr bwMode="auto">
          <a:xfrm>
            <a:off x="97624" y="3140968"/>
            <a:ext cx="62964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Dalla fase concettuale ala manutenzione in servizio</a:t>
            </a:r>
            <a:endParaRPr lang="it-IT" dirty="0">
              <a:solidFill>
                <a:schemeClr val="tx2"/>
              </a:solidFill>
            </a:endParaRPr>
          </a:p>
        </p:txBody>
      </p:sp>
      <p:sp>
        <p:nvSpPr>
          <p:cNvPr id="14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B9CD95-7E4C-4759-8AD6-24DD1FB51A49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707904" y="188640"/>
            <a:ext cx="3312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rgbClr val="1F497D"/>
                </a:solidFill>
              </a:rPr>
              <a:t>Ciclo di vita del Prodotto</a:t>
            </a:r>
            <a:endParaRPr lang="it-IT" sz="2400" dirty="0"/>
          </a:p>
        </p:txBody>
      </p:sp>
    </p:spTree>
    <p:extLst>
      <p:ext uri="{BB962C8B-B14F-4D97-AF65-F5344CB8AC3E}">
        <p14:creationId xmlns="" xmlns:p14="http://schemas.microsoft.com/office/powerpoint/2010/main" val="4131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9525" y="981075"/>
            <a:ext cx="9048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 sz="1600" b="1">
              <a:solidFill>
                <a:srgbClr val="000099"/>
              </a:solidFill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65100" y="1249363"/>
            <a:ext cx="8893175" cy="5419725"/>
            <a:chOff x="104" y="890"/>
            <a:chExt cx="5602" cy="3414"/>
          </a:xfrm>
        </p:grpSpPr>
        <p:sp>
          <p:nvSpPr>
            <p:cNvPr id="27651" name="AutoShape 3"/>
            <p:cNvSpPr>
              <a:spLocks noChangeArrowheads="1"/>
            </p:cNvSpPr>
            <p:nvPr/>
          </p:nvSpPr>
          <p:spPr bwMode="auto">
            <a:xfrm rot="-8800013">
              <a:off x="4209" y="1036"/>
              <a:ext cx="250" cy="3268"/>
            </a:xfrm>
            <a:prstGeom prst="downArrow">
              <a:avLst>
                <a:gd name="adj1" fmla="val 49602"/>
                <a:gd name="adj2" fmla="val 186397"/>
              </a:avLst>
            </a:prstGeom>
            <a:solidFill>
              <a:srgbClr val="FF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52" name="AutoShape 4"/>
            <p:cNvSpPr>
              <a:spLocks noChangeArrowheads="1"/>
            </p:cNvSpPr>
            <p:nvPr/>
          </p:nvSpPr>
          <p:spPr bwMode="auto">
            <a:xfrm rot="-1988630">
              <a:off x="1181" y="1120"/>
              <a:ext cx="250" cy="3051"/>
            </a:xfrm>
            <a:prstGeom prst="downArrow">
              <a:avLst>
                <a:gd name="adj1" fmla="val 49602"/>
                <a:gd name="adj2" fmla="val 17402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33" y="890"/>
              <a:ext cx="5573" cy="345"/>
              <a:chOff x="204" y="1162"/>
              <a:chExt cx="5573" cy="345"/>
            </a:xfrm>
          </p:grpSpPr>
          <p:sp>
            <p:nvSpPr>
              <p:cNvPr id="27654" name="AutoShape 6"/>
              <p:cNvSpPr>
                <a:spLocks noChangeArrowheads="1"/>
              </p:cNvSpPr>
              <p:nvPr/>
            </p:nvSpPr>
            <p:spPr bwMode="auto">
              <a:xfrm>
                <a:off x="4558" y="1171"/>
                <a:ext cx="1219" cy="336"/>
              </a:xfrm>
              <a:prstGeom prst="chevron">
                <a:avLst>
                  <a:gd name="adj" fmla="val 56855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91440" anchor="b"/>
              <a:lstStyle/>
              <a:p>
                <a:pPr algn="ctr" defTabSz="820738"/>
                <a:r>
                  <a:rPr lang="en-US" sz="12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Operation &amp;</a:t>
                </a:r>
              </a:p>
              <a:p>
                <a:pPr algn="ctr" defTabSz="820738"/>
                <a:r>
                  <a:rPr lang="en-US" sz="12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Maintenance</a:t>
                </a:r>
              </a:p>
            </p:txBody>
          </p:sp>
          <p:sp>
            <p:nvSpPr>
              <p:cNvPr id="27655" name="AutoShape 7"/>
              <p:cNvSpPr>
                <a:spLocks noChangeArrowheads="1"/>
              </p:cNvSpPr>
              <p:nvPr/>
            </p:nvSpPr>
            <p:spPr bwMode="auto">
              <a:xfrm>
                <a:off x="3470" y="1169"/>
                <a:ext cx="1219" cy="336"/>
              </a:xfrm>
              <a:prstGeom prst="chevron">
                <a:avLst>
                  <a:gd name="adj" fmla="val 56855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91440" anchor="b"/>
              <a:lstStyle/>
              <a:p>
                <a:pPr algn="ctr" defTabSz="820738"/>
                <a:r>
                  <a:rPr lang="en-US" sz="12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Production &amp;</a:t>
                </a:r>
              </a:p>
              <a:p>
                <a:pPr algn="ctr" defTabSz="820738"/>
                <a:r>
                  <a:rPr lang="en-US" sz="12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Industrialization</a:t>
                </a:r>
              </a:p>
            </p:txBody>
          </p:sp>
          <p:sp>
            <p:nvSpPr>
              <p:cNvPr id="27656" name="AutoShape 8"/>
              <p:cNvSpPr>
                <a:spLocks noChangeArrowheads="1"/>
              </p:cNvSpPr>
              <p:nvPr/>
            </p:nvSpPr>
            <p:spPr bwMode="auto">
              <a:xfrm>
                <a:off x="2381" y="1167"/>
                <a:ext cx="1219" cy="336"/>
              </a:xfrm>
              <a:prstGeom prst="chevron">
                <a:avLst>
                  <a:gd name="adj" fmla="val 56855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91440" anchor="b"/>
              <a:lstStyle/>
              <a:p>
                <a:pPr algn="ctr" defTabSz="820738"/>
                <a:r>
                  <a:rPr lang="en-US" sz="12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Detail Design &amp;</a:t>
                </a:r>
              </a:p>
              <a:p>
                <a:pPr algn="ctr" defTabSz="820738"/>
                <a:r>
                  <a:rPr lang="en-US" sz="12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Development</a:t>
                </a:r>
              </a:p>
            </p:txBody>
          </p:sp>
          <p:sp>
            <p:nvSpPr>
              <p:cNvPr id="27657" name="AutoShape 9"/>
              <p:cNvSpPr>
                <a:spLocks noChangeArrowheads="1"/>
              </p:cNvSpPr>
              <p:nvPr/>
            </p:nvSpPr>
            <p:spPr bwMode="auto">
              <a:xfrm>
                <a:off x="1298" y="1166"/>
                <a:ext cx="1219" cy="336"/>
              </a:xfrm>
              <a:prstGeom prst="chevron">
                <a:avLst>
                  <a:gd name="adj" fmla="val 56855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91440" anchor="b"/>
              <a:lstStyle/>
              <a:p>
                <a:pPr algn="ctr" defTabSz="820738"/>
                <a:r>
                  <a:rPr lang="en-US" sz="12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Conceptual</a:t>
                </a:r>
              </a:p>
              <a:p>
                <a:pPr algn="ctr" defTabSz="820738"/>
                <a:r>
                  <a:rPr lang="en-US" sz="12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Design</a:t>
                </a:r>
              </a:p>
            </p:txBody>
          </p:sp>
          <p:sp>
            <p:nvSpPr>
              <p:cNvPr id="27658" name="AutoShape 10"/>
              <p:cNvSpPr>
                <a:spLocks noChangeArrowheads="1"/>
              </p:cNvSpPr>
              <p:nvPr/>
            </p:nvSpPr>
            <p:spPr bwMode="auto">
              <a:xfrm>
                <a:off x="204" y="1162"/>
                <a:ext cx="1219" cy="336"/>
              </a:xfrm>
              <a:prstGeom prst="chevron">
                <a:avLst>
                  <a:gd name="adj" fmla="val 56855"/>
                </a:avLst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0" tIns="0" rIns="0" bIns="91440" anchor="b"/>
              <a:lstStyle/>
              <a:p>
                <a:pPr algn="ctr" defTabSz="820738"/>
                <a:r>
                  <a:rPr lang="en-US" sz="12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Need &amp;</a:t>
                </a:r>
              </a:p>
              <a:p>
                <a:pPr algn="ctr" defTabSz="820738"/>
                <a:r>
                  <a:rPr lang="en-US" sz="1200" b="1" i="1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cs typeface="Arial" charset="0"/>
                  </a:rPr>
                  <a:t>Requirement</a:t>
                </a:r>
              </a:p>
            </p:txBody>
          </p:sp>
        </p:grpSp>
        <p:sp>
          <p:nvSpPr>
            <p:cNvPr id="27659" name="Line 11"/>
            <p:cNvSpPr>
              <a:spLocks noChangeAspect="1" noChangeShapeType="1"/>
            </p:cNvSpPr>
            <p:nvPr/>
          </p:nvSpPr>
          <p:spPr bwMode="auto">
            <a:xfrm flipH="1">
              <a:off x="1906" y="3358"/>
              <a:ext cx="1914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60" name="Line 12"/>
            <p:cNvSpPr>
              <a:spLocks noChangeAspect="1" noChangeShapeType="1"/>
            </p:cNvSpPr>
            <p:nvPr/>
          </p:nvSpPr>
          <p:spPr bwMode="auto">
            <a:xfrm flipH="1">
              <a:off x="1284" y="2517"/>
              <a:ext cx="3175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61" name="Line 13"/>
            <p:cNvSpPr>
              <a:spLocks noChangeAspect="1" noChangeShapeType="1"/>
            </p:cNvSpPr>
            <p:nvPr/>
          </p:nvSpPr>
          <p:spPr bwMode="auto">
            <a:xfrm flipH="1">
              <a:off x="876" y="1616"/>
              <a:ext cx="4037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62" name="AutoShape 14"/>
            <p:cNvSpPr>
              <a:spLocks noChangeAspect="1" noChangeArrowheads="1"/>
            </p:cNvSpPr>
            <p:nvPr/>
          </p:nvSpPr>
          <p:spPr bwMode="auto">
            <a:xfrm rot="10800000" flipH="1">
              <a:off x="876" y="1260"/>
              <a:ext cx="3990" cy="2999"/>
            </a:xfrm>
            <a:prstGeom prst="triangle">
              <a:avLst>
                <a:gd name="adj" fmla="val 50153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FFCCCC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7663" name="Rectangle 15"/>
            <p:cNvSpPr>
              <a:spLocks noChangeAspect="1" noChangeArrowheads="1"/>
            </p:cNvSpPr>
            <p:nvPr/>
          </p:nvSpPr>
          <p:spPr bwMode="auto">
            <a:xfrm rot="3482511">
              <a:off x="-230" y="2858"/>
              <a:ext cx="1500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</a:rPr>
                <a:t>Decomposition</a:t>
              </a:r>
            </a:p>
          </p:txBody>
        </p:sp>
        <p:sp>
          <p:nvSpPr>
            <p:cNvPr id="27664" name="Rectangle 16"/>
            <p:cNvSpPr>
              <a:spLocks noChangeAspect="1" noChangeArrowheads="1"/>
            </p:cNvSpPr>
            <p:nvPr/>
          </p:nvSpPr>
          <p:spPr bwMode="auto">
            <a:xfrm rot="18116429" flipH="1">
              <a:off x="4748" y="2818"/>
              <a:ext cx="1239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</a:rPr>
                <a:t>Integration</a:t>
              </a:r>
            </a:p>
          </p:txBody>
        </p:sp>
        <p:sp>
          <p:nvSpPr>
            <p:cNvPr id="27665" name="Rectangle 17"/>
            <p:cNvSpPr>
              <a:spLocks noChangeAspect="1" noChangeArrowheads="1"/>
            </p:cNvSpPr>
            <p:nvPr/>
          </p:nvSpPr>
          <p:spPr bwMode="auto">
            <a:xfrm>
              <a:off x="1147" y="3222"/>
              <a:ext cx="759" cy="27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Verdana" pitchFamily="34" charset="0"/>
                </a:rPr>
                <a:t>Architectures</a:t>
              </a:r>
            </a:p>
          </p:txBody>
        </p:sp>
        <p:sp>
          <p:nvSpPr>
            <p:cNvPr id="27666" name="Rectangle 18"/>
            <p:cNvSpPr>
              <a:spLocks noChangeAspect="1" noChangeArrowheads="1"/>
            </p:cNvSpPr>
            <p:nvPr/>
          </p:nvSpPr>
          <p:spPr bwMode="auto">
            <a:xfrm>
              <a:off x="513" y="2371"/>
              <a:ext cx="771" cy="279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Verdana" pitchFamily="34" charset="0"/>
                </a:rPr>
                <a:t>Function</a:t>
              </a:r>
            </a:p>
            <a:p>
              <a:pPr algn="ctr"/>
              <a:r>
                <a:rPr lang="en-US" sz="1000" b="1">
                  <a:solidFill>
                    <a:schemeClr val="tx1"/>
                  </a:solidFill>
                  <a:latin typeface="Verdana" pitchFamily="34" charset="0"/>
                </a:rPr>
                <a:t>Allocation</a:t>
              </a:r>
            </a:p>
          </p:txBody>
        </p:sp>
        <p:sp>
          <p:nvSpPr>
            <p:cNvPr id="27667" name="Rectangle 19"/>
            <p:cNvSpPr>
              <a:spLocks noChangeAspect="1" noChangeArrowheads="1"/>
            </p:cNvSpPr>
            <p:nvPr/>
          </p:nvSpPr>
          <p:spPr bwMode="auto">
            <a:xfrm>
              <a:off x="104" y="1480"/>
              <a:ext cx="759" cy="27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Verdana" pitchFamily="34" charset="0"/>
                </a:rPr>
                <a:t>Requirement</a:t>
              </a:r>
            </a:p>
            <a:p>
              <a:pPr algn="ctr"/>
              <a:r>
                <a:rPr lang="en-US" sz="1000" b="1">
                  <a:solidFill>
                    <a:schemeClr val="tx1"/>
                  </a:solidFill>
                  <a:latin typeface="Verdana" pitchFamily="34" charset="0"/>
                </a:rPr>
                <a:t>Assessment</a:t>
              </a:r>
            </a:p>
          </p:txBody>
        </p:sp>
        <p:sp>
          <p:nvSpPr>
            <p:cNvPr id="27668" name="Rectangle 20"/>
            <p:cNvSpPr>
              <a:spLocks noChangeAspect="1" noChangeArrowheads="1"/>
            </p:cNvSpPr>
            <p:nvPr/>
          </p:nvSpPr>
          <p:spPr bwMode="auto">
            <a:xfrm>
              <a:off x="3841" y="3187"/>
              <a:ext cx="1126" cy="408"/>
            </a:xfrm>
            <a:prstGeom prst="rect">
              <a:avLst/>
            </a:prstGeom>
            <a:solidFill>
              <a:srgbClr val="FFCC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Verdana" pitchFamily="34" charset="0"/>
                </a:rPr>
                <a:t>Equipment</a:t>
              </a:r>
            </a:p>
            <a:p>
              <a:pPr algn="ctr"/>
              <a:r>
                <a:rPr lang="en-US" sz="1000" b="1">
                  <a:solidFill>
                    <a:schemeClr val="tx1"/>
                  </a:solidFill>
                  <a:latin typeface="Verdana" pitchFamily="34" charset="0"/>
                </a:rPr>
                <a:t>Qualification,</a:t>
              </a:r>
            </a:p>
            <a:p>
              <a:pPr algn="ctr"/>
              <a:r>
                <a:rPr lang="en-US" sz="1000" b="1">
                  <a:solidFill>
                    <a:schemeClr val="tx1"/>
                  </a:solidFill>
                  <a:latin typeface="Verdana" pitchFamily="34" charset="0"/>
                </a:rPr>
                <a:t>Detail Design </a:t>
              </a:r>
            </a:p>
            <a:p>
              <a:pPr algn="ctr"/>
              <a:r>
                <a:rPr lang="en-US" sz="1000" b="1">
                  <a:solidFill>
                    <a:schemeClr val="tx1"/>
                  </a:solidFill>
                  <a:latin typeface="Verdana" pitchFamily="34" charset="0"/>
                </a:rPr>
                <a:t>for Production </a:t>
              </a:r>
            </a:p>
          </p:txBody>
        </p:sp>
        <p:sp>
          <p:nvSpPr>
            <p:cNvPr id="27669" name="Rectangle 21"/>
            <p:cNvSpPr>
              <a:spLocks noChangeAspect="1" noChangeArrowheads="1"/>
            </p:cNvSpPr>
            <p:nvPr/>
          </p:nvSpPr>
          <p:spPr bwMode="auto">
            <a:xfrm>
              <a:off x="4455" y="2375"/>
              <a:ext cx="759" cy="275"/>
            </a:xfrm>
            <a:prstGeom prst="rect">
              <a:avLst/>
            </a:prstGeom>
            <a:solidFill>
              <a:srgbClr val="FFCC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Verdana" pitchFamily="34" charset="0"/>
                </a:rPr>
                <a:t>Verification</a:t>
              </a:r>
            </a:p>
          </p:txBody>
        </p:sp>
        <p:sp>
          <p:nvSpPr>
            <p:cNvPr id="27670" name="Rectangle 22"/>
            <p:cNvSpPr>
              <a:spLocks noChangeAspect="1" noChangeArrowheads="1"/>
            </p:cNvSpPr>
            <p:nvPr/>
          </p:nvSpPr>
          <p:spPr bwMode="auto">
            <a:xfrm>
              <a:off x="4907" y="1472"/>
              <a:ext cx="759" cy="275"/>
            </a:xfrm>
            <a:prstGeom prst="rect">
              <a:avLst/>
            </a:prstGeom>
            <a:solidFill>
              <a:srgbClr val="FFCC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sz="1000" b="1">
                  <a:solidFill>
                    <a:schemeClr val="tx1"/>
                  </a:solidFill>
                  <a:latin typeface="Verdana" pitchFamily="34" charset="0"/>
                </a:rPr>
                <a:t>Product</a:t>
              </a:r>
            </a:p>
            <a:p>
              <a:pPr algn="ctr"/>
              <a:r>
                <a:rPr lang="en-US" sz="1000" b="1">
                  <a:solidFill>
                    <a:schemeClr val="tx1"/>
                  </a:solidFill>
                  <a:latin typeface="Verdana" pitchFamily="34" charset="0"/>
                </a:rPr>
                <a:t>Validation</a:t>
              </a:r>
            </a:p>
          </p:txBody>
        </p:sp>
        <p:sp>
          <p:nvSpPr>
            <p:cNvPr id="27671" name="Text Box 23"/>
            <p:cNvSpPr txBox="1">
              <a:spLocks noChangeArrowheads="1"/>
            </p:cNvSpPr>
            <p:nvPr/>
          </p:nvSpPr>
          <p:spPr bwMode="auto">
            <a:xfrm>
              <a:off x="1284" y="1435"/>
              <a:ext cx="136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Performance Evaluation, Design Requirements, </a:t>
              </a:r>
            </a:p>
            <a:p>
              <a:pPr algn="ctr"/>
              <a:r>
                <a:rPr lang="en-US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Materials, Configuration Management Rules</a:t>
              </a:r>
            </a:p>
          </p:txBody>
        </p:sp>
        <p:sp>
          <p:nvSpPr>
            <p:cNvPr id="27672" name="Text Box 24"/>
            <p:cNvSpPr txBox="1">
              <a:spLocks noChangeArrowheads="1"/>
            </p:cNvSpPr>
            <p:nvPr/>
          </p:nvSpPr>
          <p:spPr bwMode="auto">
            <a:xfrm>
              <a:off x="2645" y="2205"/>
              <a:ext cx="1315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Qualification/Certification documents, Laboratory Tests, Production test Procedures, Production support</a:t>
              </a:r>
            </a:p>
          </p:txBody>
        </p:sp>
        <p:sp>
          <p:nvSpPr>
            <p:cNvPr id="27673" name="Text Box 25"/>
            <p:cNvSpPr txBox="1">
              <a:spLocks noChangeArrowheads="1"/>
            </p:cNvSpPr>
            <p:nvPr/>
          </p:nvSpPr>
          <p:spPr bwMode="auto">
            <a:xfrm>
              <a:off x="2191" y="3131"/>
              <a:ext cx="1315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Equipment Engineering, </a:t>
              </a:r>
            </a:p>
            <a:p>
              <a:pPr algn="ctr"/>
              <a:r>
                <a:rPr lang="en-US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Layouts, Test Plan,</a:t>
              </a:r>
            </a:p>
            <a:p>
              <a:pPr algn="ctr"/>
              <a:r>
                <a:rPr lang="en-US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Detail design</a:t>
              </a:r>
            </a:p>
          </p:txBody>
        </p:sp>
        <p:sp>
          <p:nvSpPr>
            <p:cNvPr id="27675" name="Text Box 27"/>
            <p:cNvSpPr txBox="1">
              <a:spLocks noChangeArrowheads="1"/>
            </p:cNvSpPr>
            <p:nvPr/>
          </p:nvSpPr>
          <p:spPr bwMode="auto">
            <a:xfrm>
              <a:off x="2735" y="1344"/>
              <a:ext cx="1769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Operation and Maintenance Validation, Safety Assessment, Lab Qualification/Certification Tests</a:t>
              </a:r>
            </a:p>
            <a:p>
              <a:pPr algn="ctr"/>
              <a:r>
                <a:rPr lang="en-US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Flight Testing support, Certification,</a:t>
              </a:r>
            </a:p>
            <a:p>
              <a:pPr algn="ctr"/>
              <a:r>
                <a:rPr lang="en-US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Support to Service</a:t>
              </a:r>
            </a:p>
          </p:txBody>
        </p:sp>
        <p:sp>
          <p:nvSpPr>
            <p:cNvPr id="27676" name="Text Box 28"/>
            <p:cNvSpPr txBox="1">
              <a:spLocks noChangeArrowheads="1"/>
            </p:cNvSpPr>
            <p:nvPr/>
          </p:nvSpPr>
          <p:spPr bwMode="auto">
            <a:xfrm>
              <a:off x="1828" y="2298"/>
              <a:ext cx="86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Configuration Tradeoff, Specifications</a:t>
              </a:r>
            </a:p>
          </p:txBody>
        </p:sp>
      </p:grpSp>
      <p:sp>
        <p:nvSpPr>
          <p:cNvPr id="30" name="Rettangolo 29"/>
          <p:cNvSpPr/>
          <p:nvPr/>
        </p:nvSpPr>
        <p:spPr>
          <a:xfrm>
            <a:off x="3347864" y="7125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19150" lvl="1" indent="-361950" eaLnBrk="0" hangingPunct="0">
              <a:spcAft>
                <a:spcPts val="600"/>
              </a:spcAft>
            </a:pP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Ciclo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di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vita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della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Pogettazione</a:t>
            </a:r>
            <a:endParaRPr lang="en-US" sz="2000" b="1" dirty="0" smtClean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92480" cy="581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8"/>
          <p:cNvSpPr>
            <a:spLocks noChangeArrowheads="1"/>
          </p:cNvSpPr>
          <p:nvPr/>
        </p:nvSpPr>
        <p:spPr bwMode="auto">
          <a:xfrm>
            <a:off x="3203848" y="44510"/>
            <a:ext cx="5544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381000" indent="-381000" algn="ctr" defTabSz="935038" eaLnBrk="0" hangingPunct="0">
              <a:buClr>
                <a:schemeClr val="tx1"/>
              </a:buClr>
            </a:pP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Sistema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Carrello</a:t>
            </a:r>
            <a:endParaRPr lang="en-US" sz="28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6" name="Rettangolo 8"/>
          <p:cNvSpPr>
            <a:spLocks noChangeArrowheads="1"/>
          </p:cNvSpPr>
          <p:nvPr/>
        </p:nvSpPr>
        <p:spPr bwMode="auto">
          <a:xfrm>
            <a:off x="0" y="908720"/>
            <a:ext cx="3563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381000" indent="-381000" algn="ctr" defTabSz="935038" eaLnBrk="0" hangingPunct="0">
              <a:buClr>
                <a:schemeClr val="tx1"/>
              </a:buClr>
            </a:pPr>
            <a:r>
              <a:rPr lang="en-US" b="1" dirty="0" smtClean="0">
                <a:solidFill>
                  <a:schemeClr val="tx2"/>
                </a:solidFill>
                <a:latin typeface="+mj-lt"/>
                <a:cs typeface="Arial" charset="0"/>
              </a:rPr>
              <a:t>Work Break-Down Structure</a:t>
            </a:r>
            <a:endParaRPr lang="en-US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39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/>
          <p:cNvSpPr>
            <a:spLocks noChangeArrowheads="1"/>
          </p:cNvSpPr>
          <p:nvPr/>
        </p:nvSpPr>
        <p:spPr bwMode="auto">
          <a:xfrm>
            <a:off x="3419872" y="0"/>
            <a:ext cx="52555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381000" indent="-381000" defTabSz="935038" eaLnBrk="0" hangingPunct="0">
              <a:buClr>
                <a:schemeClr val="tx1"/>
              </a:buClr>
            </a:pP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Studio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Architettura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Preliminare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endParaRPr lang="en-US" sz="28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5" name="Rettangolo 8"/>
          <p:cNvSpPr>
            <a:spLocks noChangeArrowheads="1"/>
          </p:cNvSpPr>
          <p:nvPr/>
        </p:nvSpPr>
        <p:spPr bwMode="auto">
          <a:xfrm>
            <a:off x="0" y="134076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381000" indent="-381000" algn="ctr" defTabSz="935038" eaLnBrk="0" hangingPunct="0">
              <a:buClr>
                <a:schemeClr val="tx1"/>
              </a:buClr>
            </a:pPr>
            <a:r>
              <a:rPr lang="en-US" sz="20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Requisiti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Cliente</a:t>
            </a:r>
            <a:endParaRPr lang="en-US" sz="20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6" name="Rettangolo 8"/>
          <p:cNvSpPr>
            <a:spLocks noChangeArrowheads="1"/>
          </p:cNvSpPr>
          <p:nvPr/>
        </p:nvSpPr>
        <p:spPr bwMode="auto">
          <a:xfrm>
            <a:off x="-1141" y="2132856"/>
            <a:ext cx="46451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381000" indent="-381000" defTabSz="935038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Inviluppo</a:t>
            </a:r>
            <a:r>
              <a:rPr lang="en-US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pesi</a:t>
            </a:r>
            <a:r>
              <a:rPr lang="en-US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baricentri</a:t>
            </a:r>
            <a:r>
              <a:rPr lang="en-US" b="1" dirty="0" smtClean="0">
                <a:solidFill>
                  <a:schemeClr val="tx2"/>
                </a:solidFill>
                <a:latin typeface="+mj-lt"/>
                <a:cs typeface="Arial" charset="0"/>
              </a:rPr>
              <a:t> del </a:t>
            </a:r>
            <a:r>
              <a:rPr lang="en-US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velivolo</a:t>
            </a:r>
            <a:endParaRPr lang="en-US" b="1" dirty="0" smtClean="0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381000" indent="-381000" defTabSz="935038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381000" indent="-381000" defTabSz="935038" eaLnBrk="0" hangingPunct="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Assetto</a:t>
            </a:r>
            <a:r>
              <a:rPr lang="en-US" b="1" dirty="0" smtClean="0">
                <a:solidFill>
                  <a:schemeClr val="tx2"/>
                </a:solidFill>
                <a:latin typeface="+mj-lt"/>
                <a:cs typeface="Arial" charset="0"/>
              </a:rPr>
              <a:t> in </a:t>
            </a:r>
            <a:r>
              <a:rPr lang="en-US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posizione</a:t>
            </a:r>
            <a:r>
              <a:rPr lang="en-US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statica</a:t>
            </a:r>
            <a:endParaRPr lang="en-US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29" t="6931" r="10258" b="11617"/>
          <a:stretch>
            <a:fillRect/>
          </a:stretch>
        </p:blipFill>
        <p:spPr bwMode="auto">
          <a:xfrm>
            <a:off x="323527" y="3573015"/>
            <a:ext cx="3405665" cy="141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36" y="3415660"/>
            <a:ext cx="4790629" cy="312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4150231" y="2440632"/>
            <a:ext cx="222196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defTabSz="935038" eaLnBrk="0" hangingPunct="0">
              <a:buClr>
                <a:schemeClr val="tx1"/>
              </a:buClr>
            </a:pPr>
            <a:r>
              <a:rPr lang="en-US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Scelta</a:t>
            </a:r>
            <a:r>
              <a:rPr lang="en-US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architettura</a:t>
            </a:r>
            <a:endParaRPr lang="en-US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cxnSp>
        <p:nvCxnSpPr>
          <p:cNvPr id="8" name="Connettore 2 7"/>
          <p:cNvCxnSpPr/>
          <p:nvPr/>
        </p:nvCxnSpPr>
        <p:spPr>
          <a:xfrm>
            <a:off x="3275856" y="2640687"/>
            <a:ext cx="770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986800" y="2282984"/>
            <a:ext cx="770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6997372" y="2132856"/>
            <a:ext cx="2123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defTabSz="935038" eaLnBrk="0" hangingPunct="0">
              <a:buClr>
                <a:schemeClr val="tx1"/>
              </a:buClr>
            </a:pPr>
            <a:r>
              <a:rPr lang="en-US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diretto</a:t>
            </a:r>
            <a:endParaRPr lang="en-US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cxnSp>
        <p:nvCxnSpPr>
          <p:cNvPr id="15" name="Connettore 2 14"/>
          <p:cNvCxnSpPr/>
          <p:nvPr/>
        </p:nvCxnSpPr>
        <p:spPr>
          <a:xfrm>
            <a:off x="6077650" y="2924944"/>
            <a:ext cx="770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7027088" y="2740278"/>
            <a:ext cx="2123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defTabSz="935038" eaLnBrk="0" hangingPunct="0">
              <a:buClr>
                <a:schemeClr val="tx1"/>
              </a:buClr>
            </a:pPr>
            <a:r>
              <a:rPr lang="en-US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tripode</a:t>
            </a:r>
            <a:endParaRPr lang="en-US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Immagine 2" descr="image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2115"/>
            <a:ext cx="2304256" cy="417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8"/>
          <p:cNvSpPr>
            <a:spLocks noChangeArrowheads="1"/>
          </p:cNvSpPr>
          <p:nvPr/>
        </p:nvSpPr>
        <p:spPr bwMode="auto">
          <a:xfrm>
            <a:off x="3491880" y="31532"/>
            <a:ext cx="4968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381000" indent="-381000" defTabSz="935038" eaLnBrk="0" hangingPunct="0">
              <a:buClr>
                <a:schemeClr val="tx1"/>
              </a:buClr>
            </a:pP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Dimensionamento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preliminare</a:t>
            </a:r>
            <a:endParaRPr lang="en-US" sz="28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908" y="2636912"/>
            <a:ext cx="5633931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0" y="69269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defTabSz="935038" eaLnBrk="0" hangingPunct="0">
              <a:buClr>
                <a:schemeClr val="tx1"/>
              </a:buClr>
            </a:pP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Input - 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Specifica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Cliente</a:t>
            </a:r>
            <a:endParaRPr lang="en-US" sz="2800" b="1" dirty="0" smtClean="0">
              <a:solidFill>
                <a:schemeClr val="tx2"/>
              </a:solidFill>
              <a:latin typeface="+mj-lt"/>
              <a:cs typeface="Arial" charset="0"/>
            </a:endParaRPr>
          </a:p>
          <a:p>
            <a:pPr marL="1071563" defTabSz="935038" eaLnBrk="0" hangingPunct="0">
              <a:buClr>
                <a:schemeClr val="tx1"/>
              </a:buClr>
            </a:pP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Normative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civili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(CS/FAR),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Militari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(MIL), Mix </a:t>
            </a:r>
            <a:endParaRPr lang="en-US" sz="28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7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/>
          <p:cNvSpPr>
            <a:spLocks noChangeArrowheads="1"/>
          </p:cNvSpPr>
          <p:nvPr/>
        </p:nvSpPr>
        <p:spPr bwMode="auto">
          <a:xfrm>
            <a:off x="899592" y="1076538"/>
            <a:ext cx="741682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361950" indent="-361950" eaLnBrk="0" hangingPunct="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Magnaghi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Aeronautica</a:t>
            </a:r>
            <a:endParaRPr lang="en-US" sz="2400" dirty="0" smtClean="0">
              <a:solidFill>
                <a:schemeClr val="tx2"/>
              </a:solidFill>
              <a:cs typeface="Arial" charset="0"/>
            </a:endParaRPr>
          </a:p>
          <a:p>
            <a:pPr marL="819150" lvl="1" indent="-361950" eaLnBrk="0" hangingPunct="0">
              <a:spcAft>
                <a:spcPts val="600"/>
              </a:spcAft>
            </a:pPr>
            <a:endParaRPr lang="en-US" sz="2400" dirty="0" smtClean="0">
              <a:solidFill>
                <a:schemeClr val="tx2"/>
              </a:solidFill>
              <a:cs typeface="Arial" charset="0"/>
            </a:endParaRPr>
          </a:p>
          <a:p>
            <a:pPr marL="361950" indent="-361950" eaLnBrk="0" hangingPunct="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I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Sistemi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di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Bordo</a:t>
            </a:r>
            <a:endParaRPr lang="en-US" sz="2400" b="1" dirty="0" smtClean="0">
              <a:solidFill>
                <a:schemeClr val="tx2"/>
              </a:solidFill>
              <a:cs typeface="Arial" charset="0"/>
            </a:endParaRPr>
          </a:p>
          <a:p>
            <a:pPr marL="819150" lvl="1" indent="-361950" eaLnBrk="0" hangingPunct="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  <a:cs typeface="Arial" charset="0"/>
              </a:rPr>
              <a:t>Integrazione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cs typeface="Arial" charset="0"/>
              </a:rPr>
              <a:t>dei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cs typeface="Arial" charset="0"/>
              </a:rPr>
              <a:t>Sistemi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 a </a:t>
            </a:r>
            <a:r>
              <a:rPr lang="en-US" sz="2400" dirty="0" err="1" smtClean="0">
                <a:solidFill>
                  <a:schemeClr val="tx2"/>
                </a:solidFill>
                <a:cs typeface="Arial" charset="0"/>
              </a:rPr>
              <a:t>Bordo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  </a:t>
            </a:r>
            <a:r>
              <a:rPr lang="en-US" sz="2400" dirty="0" err="1" smtClean="0">
                <a:solidFill>
                  <a:schemeClr val="tx2"/>
                </a:solidFill>
                <a:cs typeface="Arial" charset="0"/>
              </a:rPr>
              <a:t>di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 un </a:t>
            </a:r>
            <a:r>
              <a:rPr lang="en-US" sz="2400" dirty="0" err="1" smtClean="0">
                <a:solidFill>
                  <a:schemeClr val="tx2"/>
                </a:solidFill>
                <a:cs typeface="Arial" charset="0"/>
              </a:rPr>
              <a:t>Velivolo</a:t>
            </a:r>
            <a:endParaRPr lang="en-US" sz="2400" dirty="0" smtClean="0">
              <a:solidFill>
                <a:schemeClr val="tx2"/>
              </a:solidFill>
              <a:cs typeface="Arial" charset="0"/>
            </a:endParaRPr>
          </a:p>
          <a:p>
            <a:pPr marL="819150" lvl="1" indent="-361950" eaLnBrk="0" hangingPunct="0">
              <a:spcAft>
                <a:spcPts val="600"/>
              </a:spcAft>
              <a:buFont typeface="Wingdings" pitchFamily="2" charset="2"/>
              <a:buChar char="§"/>
            </a:pPr>
            <a:endParaRPr lang="en-US" sz="2400" dirty="0" smtClean="0">
              <a:solidFill>
                <a:schemeClr val="tx2"/>
              </a:solidFill>
              <a:cs typeface="Arial" charset="0"/>
            </a:endParaRPr>
          </a:p>
          <a:p>
            <a:pPr marL="361950" indent="-361950" eaLnBrk="0" hangingPunct="0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Sistema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Carrello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e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Sistemi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di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Attuazione</a:t>
            </a:r>
            <a:endParaRPr lang="en-US" sz="2400" b="1" dirty="0" smtClean="0">
              <a:solidFill>
                <a:schemeClr val="tx2"/>
              </a:solidFill>
              <a:cs typeface="Arial" charset="0"/>
            </a:endParaRPr>
          </a:p>
          <a:p>
            <a:pPr marL="819150" lvl="1" indent="-361950" eaLnBrk="0" hangingPunct="0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tx2"/>
                </a:solidFill>
                <a:cs typeface="Arial" charset="0"/>
              </a:rPr>
              <a:t>Ciclo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cs typeface="Arial" charset="0"/>
              </a:rPr>
              <a:t>di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 vita </a:t>
            </a:r>
            <a:r>
              <a:rPr lang="en-US" sz="2400" dirty="0" err="1" smtClean="0">
                <a:solidFill>
                  <a:schemeClr val="tx2"/>
                </a:solidFill>
                <a:cs typeface="Arial" charset="0"/>
              </a:rPr>
              <a:t>della</a:t>
            </a:r>
            <a:r>
              <a:rPr lang="en-US" sz="24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cs typeface="Arial" charset="0"/>
              </a:rPr>
              <a:t>Progettazione</a:t>
            </a:r>
            <a:endParaRPr lang="en-US" sz="2000" dirty="0" smtClean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65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/>
          <p:cNvSpPr>
            <a:spLocks noChangeArrowheads="1"/>
          </p:cNvSpPr>
          <p:nvPr/>
        </p:nvSpPr>
        <p:spPr bwMode="auto">
          <a:xfrm>
            <a:off x="3003590" y="47298"/>
            <a:ext cx="5544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381000" indent="-381000" algn="ctr" defTabSz="935038" eaLnBrk="0" hangingPunct="0">
              <a:buClr>
                <a:schemeClr val="tx1"/>
              </a:buClr>
            </a:pP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Analisi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cinematica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preliminare</a:t>
            </a:r>
            <a:endParaRPr lang="en-US" sz="28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pic>
        <p:nvPicPr>
          <p:cNvPr id="6" name="KIN 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395536" y="1844824"/>
            <a:ext cx="8300070" cy="36617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5772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8"/>
          <p:cNvSpPr>
            <a:spLocks noChangeArrowheads="1"/>
          </p:cNvSpPr>
          <p:nvPr/>
        </p:nvSpPr>
        <p:spPr bwMode="auto">
          <a:xfrm>
            <a:off x="3203848" y="116632"/>
            <a:ext cx="59401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381000" indent="-381000" algn="ctr" defTabSz="935038" eaLnBrk="0" hangingPunct="0">
              <a:buClr>
                <a:schemeClr val="tx1"/>
              </a:buClr>
            </a:pP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Simulazioni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cinematiche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e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funzionali</a:t>
            </a:r>
            <a:endParaRPr lang="en-US" sz="28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pic>
        <p:nvPicPr>
          <p:cNvPr id="6" name="KIN_2 M311 LGS  Geometrical Landing &amp; Take off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79512" y="836712"/>
            <a:ext cx="8810329" cy="569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44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8"/>
          <p:cNvSpPr>
            <a:spLocks noChangeArrowheads="1"/>
          </p:cNvSpPr>
          <p:nvPr/>
        </p:nvSpPr>
        <p:spPr bwMode="auto">
          <a:xfrm>
            <a:off x="3275856" y="31532"/>
            <a:ext cx="5544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381000" indent="-381000" defTabSz="935038" eaLnBrk="0" hangingPunct="0">
              <a:buClr>
                <a:schemeClr val="tx1"/>
              </a:buClr>
            </a:pP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Analisi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e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simulazioni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strutturali</a:t>
            </a:r>
            <a:endParaRPr lang="en-US" sz="28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pic>
        <p:nvPicPr>
          <p:cNvPr id="6" name="21LGA_quick_4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1187624" y="1484784"/>
            <a:ext cx="675767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52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C:\Users\mcastaldo\Desktop\PICTURES DROP TEST RIG\Drop Test Tow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8" y="856799"/>
            <a:ext cx="2703190" cy="3376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8"/>
          <p:cNvSpPr>
            <a:spLocks noChangeArrowheads="1"/>
          </p:cNvSpPr>
          <p:nvPr/>
        </p:nvSpPr>
        <p:spPr bwMode="auto">
          <a:xfrm>
            <a:off x="2915816" y="692696"/>
            <a:ext cx="40144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marL="381000" indent="-381000" defTabSz="935038" eaLnBrk="0" hangingPunct="0">
              <a:buClr>
                <a:schemeClr val="tx1"/>
              </a:buClr>
            </a:pP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Torre  per prove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di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caduta</a:t>
            </a:r>
            <a:endParaRPr lang="en-US" sz="28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pic>
        <p:nvPicPr>
          <p:cNvPr id="81923" name="Picture 3" descr="C:\Users\mcastaldo\Desktop\PICTURES DROP TEST RIG\P180 MLG Drop Tesr Rig_0 deg tail dow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7152"/>
            <a:ext cx="2865515" cy="17272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95936" y="1628800"/>
            <a:ext cx="4923234" cy="1200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just">
              <a:spcBef>
                <a:spcPct val="10000"/>
              </a:spcBef>
              <a:defRPr/>
            </a:pPr>
            <a:r>
              <a:rPr lang="en-GB" dirty="0" smtClean="0">
                <a:solidFill>
                  <a:schemeClr val="tx2"/>
                </a:solidFill>
              </a:rPr>
              <a:t>Il </a:t>
            </a:r>
            <a:r>
              <a:rPr lang="en-GB" dirty="0" err="1" smtClean="0">
                <a:solidFill>
                  <a:schemeClr val="tx2"/>
                </a:solidFill>
              </a:rPr>
              <a:t>comportamento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dei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carrelli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durante</a:t>
            </a:r>
            <a:r>
              <a:rPr lang="en-GB" dirty="0" smtClean="0">
                <a:solidFill>
                  <a:schemeClr val="tx2"/>
                </a:solidFill>
              </a:rPr>
              <a:t> la </a:t>
            </a:r>
            <a:r>
              <a:rPr lang="en-GB" dirty="0" err="1" smtClean="0">
                <a:solidFill>
                  <a:schemeClr val="tx2"/>
                </a:solidFill>
              </a:rPr>
              <a:t>funzione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primaria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di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assorbimento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dell’energia</a:t>
            </a:r>
            <a:r>
              <a:rPr lang="en-GB" dirty="0" smtClean="0">
                <a:solidFill>
                  <a:schemeClr val="tx2"/>
                </a:solidFill>
              </a:rPr>
              <a:t> in </a:t>
            </a:r>
            <a:r>
              <a:rPr lang="en-GB" dirty="0" err="1" smtClean="0">
                <a:solidFill>
                  <a:schemeClr val="tx2"/>
                </a:solidFill>
              </a:rPr>
              <a:t>atterraggio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viene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verificato</a:t>
            </a:r>
            <a:r>
              <a:rPr lang="en-GB" dirty="0" smtClean="0">
                <a:solidFill>
                  <a:schemeClr val="tx2"/>
                </a:solidFill>
              </a:rPr>
              <a:t> in </a:t>
            </a:r>
            <a:r>
              <a:rPr lang="en-GB" dirty="0" err="1" smtClean="0">
                <a:solidFill>
                  <a:schemeClr val="tx2"/>
                </a:solidFill>
              </a:rPr>
              <a:t>laboratorio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attraverso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una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macchina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speciale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8" name="capability Magnaghi Drop Test MLG a sbalzo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3194733" y="3068960"/>
            <a:ext cx="5747053" cy="324036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3347864" y="9197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Landing Gear System Qualification</a:t>
            </a:r>
            <a:endParaRPr lang="it-IT" sz="2800" b="1" dirty="0" smtClean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23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323528" y="908720"/>
            <a:ext cx="8568952" cy="557396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220171" name="Picture 11" descr="dro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508104" y="4184104"/>
            <a:ext cx="2919412" cy="1981200"/>
          </a:xfrm>
        </p:spPr>
      </p:pic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868060" y="6165304"/>
            <a:ext cx="2736304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 Black" pitchFamily="34" charset="0"/>
              </a:rPr>
              <a:t>FULL SCALE NLG DROP TEST</a:t>
            </a:r>
          </a:p>
        </p:txBody>
      </p:sp>
      <p:sp>
        <p:nvSpPr>
          <p:cNvPr id="220172" name="Rectangle 12"/>
          <p:cNvSpPr>
            <a:spLocks noChangeArrowheads="1"/>
          </p:cNvSpPr>
          <p:nvPr/>
        </p:nvSpPr>
        <p:spPr bwMode="auto">
          <a:xfrm>
            <a:off x="5904377" y="6181070"/>
            <a:ext cx="2160240" cy="288033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 Black" pitchFamily="34" charset="0"/>
              </a:rPr>
              <a:t>DROP TEST RESULTS</a:t>
            </a:r>
          </a:p>
        </p:txBody>
      </p:sp>
      <p:pic>
        <p:nvPicPr>
          <p:cNvPr id="12" name="drop_curve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email"/>
          <a:stretch>
            <a:fillRect/>
          </a:stretch>
        </p:blipFill>
        <p:spPr>
          <a:xfrm>
            <a:off x="2195736" y="1268760"/>
            <a:ext cx="4824536" cy="2713802"/>
          </a:xfrm>
          <a:prstGeom prst="rect">
            <a:avLst/>
          </a:prstGeom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465048" y="980728"/>
            <a:ext cx="2304256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 Black" pitchFamily="34" charset="0"/>
              </a:rPr>
              <a:t>DROP TEST SIMULATION</a:t>
            </a:r>
            <a:endParaRPr lang="en-US" sz="12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9" name="spin_up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7" cstate="email"/>
          <a:stretch>
            <a:fillRect/>
          </a:stretch>
        </p:blipFill>
        <p:spPr>
          <a:xfrm>
            <a:off x="1045730" y="4196378"/>
            <a:ext cx="2423591" cy="192372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347864" y="91978"/>
            <a:ext cx="52565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Landing Gear System Qualification</a:t>
            </a:r>
            <a:endParaRPr lang="it-IT" sz="2800" b="1" dirty="0" smtClean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8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323528" y="692696"/>
            <a:ext cx="8424496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000" b="1" dirty="0">
                <a:solidFill>
                  <a:srgbClr val="000099"/>
                </a:solidFill>
              </a:rPr>
              <a:t> 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>
                <a:solidFill>
                  <a:srgbClr val="000099"/>
                </a:solidFill>
              </a:rPr>
              <a:t>Landing Gear </a:t>
            </a:r>
            <a:r>
              <a:rPr lang="en-US" sz="2000" b="1" dirty="0" smtClean="0">
                <a:solidFill>
                  <a:srgbClr val="000099"/>
                </a:solidFill>
              </a:rPr>
              <a:t>System Qualification</a:t>
            </a:r>
            <a:endParaRPr lang="en-US" sz="2000" b="1" dirty="0">
              <a:solidFill>
                <a:srgbClr val="000099"/>
              </a:solidFill>
            </a:endParaRP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467544" y="1340768"/>
            <a:ext cx="8173915" cy="514191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220165" name="Picture 5" descr="nlgfatiguetes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971600" y="1412776"/>
            <a:ext cx="2750844" cy="2088232"/>
          </a:xfrm>
        </p:spPr>
      </p:pic>
      <p:pic>
        <p:nvPicPr>
          <p:cNvPr id="220166" name="Picture 6" descr="casin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email"/>
          <a:srcRect/>
          <a:stretch>
            <a:fillRect/>
          </a:stretch>
        </p:blipFill>
        <p:spPr>
          <a:xfrm>
            <a:off x="899592" y="4005064"/>
            <a:ext cx="2932112" cy="1981200"/>
          </a:xfrm>
        </p:spPr>
      </p:pic>
      <p:sp>
        <p:nvSpPr>
          <p:cNvPr id="220168" name="Rectangle 8"/>
          <p:cNvSpPr>
            <a:spLocks noChangeArrowheads="1"/>
          </p:cNvSpPr>
          <p:nvPr/>
        </p:nvSpPr>
        <p:spPr bwMode="auto">
          <a:xfrm>
            <a:off x="829036" y="3573016"/>
            <a:ext cx="3094892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 Black" pitchFamily="34" charset="0"/>
              </a:rPr>
              <a:t>FULL SCALE NLG FATIGUE TEST</a:t>
            </a:r>
          </a:p>
        </p:txBody>
      </p:sp>
      <p:sp>
        <p:nvSpPr>
          <p:cNvPr id="220169" name="Rectangle 9"/>
          <p:cNvSpPr>
            <a:spLocks noChangeArrowheads="1"/>
          </p:cNvSpPr>
          <p:nvPr/>
        </p:nvSpPr>
        <p:spPr bwMode="auto">
          <a:xfrm>
            <a:off x="684370" y="6093296"/>
            <a:ext cx="3383574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 Black" pitchFamily="34" charset="0"/>
              </a:rPr>
              <a:t>FULL SCALE NLG FATIGUE ANALYSIS</a:t>
            </a:r>
          </a:p>
        </p:txBody>
      </p:sp>
      <p:sp>
        <p:nvSpPr>
          <p:cNvPr id="220170" name="Rectangle 10"/>
          <p:cNvSpPr>
            <a:spLocks noChangeArrowheads="1"/>
          </p:cNvSpPr>
          <p:nvPr/>
        </p:nvSpPr>
        <p:spPr bwMode="auto">
          <a:xfrm>
            <a:off x="4860032" y="3576885"/>
            <a:ext cx="3528392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Arial Black" pitchFamily="34" charset="0"/>
              </a:rPr>
              <a:t>FULL SCALE NLG </a:t>
            </a:r>
            <a:r>
              <a:rPr lang="en-US" sz="1200" b="1" dirty="0" smtClean="0">
                <a:solidFill>
                  <a:srgbClr val="0000FF"/>
                </a:solidFill>
                <a:latin typeface="Arial Black" pitchFamily="34" charset="0"/>
              </a:rPr>
              <a:t>ENDURANCE </a:t>
            </a:r>
            <a:r>
              <a:rPr lang="en-US" sz="1200" b="1" dirty="0">
                <a:solidFill>
                  <a:srgbClr val="0000FF"/>
                </a:solidFill>
                <a:latin typeface="Arial Black" pitchFamily="34" charset="0"/>
              </a:rPr>
              <a:t>TEST</a:t>
            </a:r>
          </a:p>
        </p:txBody>
      </p:sp>
      <p:sp>
        <p:nvSpPr>
          <p:cNvPr id="220172" name="Rectangle 12"/>
          <p:cNvSpPr>
            <a:spLocks noChangeArrowheads="1"/>
          </p:cNvSpPr>
          <p:nvPr/>
        </p:nvSpPr>
        <p:spPr bwMode="auto">
          <a:xfrm>
            <a:off x="5220072" y="6084352"/>
            <a:ext cx="2623820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0000FF"/>
                </a:solidFill>
                <a:latin typeface="Arial Black" pitchFamily="34" charset="0"/>
              </a:rPr>
              <a:t>KINEMATICS SIMULATION </a:t>
            </a:r>
            <a:endParaRPr lang="en-US" sz="12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15" name="C27J_NLG_Endurance_Test_on_Steering_System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5220072" y="1484784"/>
            <a:ext cx="2743200" cy="1981200"/>
          </a:xfrm>
          <a:prstGeom prst="rect">
            <a:avLst/>
          </a:prstGeom>
        </p:spPr>
      </p:pic>
      <p:pic>
        <p:nvPicPr>
          <p:cNvPr id="16" name="Filmato C27J NLG.avi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 cstate="email"/>
          <a:stretch>
            <a:fillRect/>
          </a:stretch>
        </p:blipFill>
        <p:spPr>
          <a:xfrm>
            <a:off x="5004048" y="4005064"/>
            <a:ext cx="3083302" cy="19922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46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46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/>
          <p:cNvSpPr>
            <a:spLocks noChangeArrowheads="1"/>
          </p:cNvSpPr>
          <p:nvPr/>
        </p:nvSpPr>
        <p:spPr bwMode="auto">
          <a:xfrm>
            <a:off x="3203848" y="97468"/>
            <a:ext cx="54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381000" indent="-381000" algn="ctr" defTabSz="935038" eaLnBrk="0" hangingPunct="0">
              <a:buClr>
                <a:schemeClr val="tx1"/>
              </a:buClr>
            </a:pP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Integrazione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dei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sottosistemi</a:t>
            </a:r>
            <a:endParaRPr lang="en-US" sz="28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5" name="Rettangolo 8"/>
          <p:cNvSpPr>
            <a:spLocks noChangeArrowheads="1"/>
          </p:cNvSpPr>
          <p:nvPr/>
        </p:nvSpPr>
        <p:spPr bwMode="auto">
          <a:xfrm>
            <a:off x="3059832" y="692696"/>
            <a:ext cx="32034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381000" indent="-381000" algn="ctr" defTabSz="935038" eaLnBrk="0" hangingPunct="0">
              <a:buClr>
                <a:schemeClr val="tx1"/>
              </a:buClr>
            </a:pP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STERZO</a:t>
            </a:r>
          </a:p>
        </p:txBody>
      </p:sp>
      <p:sp>
        <p:nvSpPr>
          <p:cNvPr id="6" name="Rettangolo 8"/>
          <p:cNvSpPr>
            <a:spLocks noChangeArrowheads="1"/>
          </p:cNvSpPr>
          <p:nvPr/>
        </p:nvSpPr>
        <p:spPr bwMode="auto">
          <a:xfrm>
            <a:off x="0" y="2708920"/>
            <a:ext cx="32034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173038" algn="ctr" defTabSz="935038" eaLnBrk="0" hangingPunct="0">
              <a:buClr>
                <a:schemeClr val="tx1"/>
              </a:buClr>
            </a:pP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Estensione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e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Retrazione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Carrelli</a:t>
            </a:r>
            <a:endParaRPr lang="en-US" sz="2800" b="1" dirty="0" smtClean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156176" y="2996952"/>
            <a:ext cx="265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381000" indent="-381000" algn="ctr" defTabSz="935038" eaLnBrk="0" hangingPunct="0">
              <a:buClr>
                <a:schemeClr val="tx1"/>
              </a:buClr>
            </a:pP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FRENI</a:t>
            </a:r>
            <a:endParaRPr lang="en-US" sz="28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pic>
        <p:nvPicPr>
          <p:cNvPr id="10" name="KIN_5 M345 NLG steering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3347864" y="1340768"/>
            <a:ext cx="2592287" cy="1368152"/>
          </a:xfrm>
          <a:prstGeom prst="rect">
            <a:avLst/>
          </a:prstGeom>
        </p:spPr>
      </p:pic>
      <p:pic>
        <p:nvPicPr>
          <p:cNvPr id="11" name="Unprepared Viterbo .mpg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email"/>
          <a:stretch>
            <a:fillRect/>
          </a:stretch>
        </p:blipFill>
        <p:spPr>
          <a:xfrm>
            <a:off x="5580112" y="3717032"/>
            <a:ext cx="3352800" cy="2743200"/>
          </a:xfrm>
          <a:prstGeom prst="rect">
            <a:avLst/>
          </a:prstGeom>
        </p:spPr>
      </p:pic>
      <p:pic>
        <p:nvPicPr>
          <p:cNvPr id="13" name="kin 10.avi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 cstate="email"/>
          <a:stretch>
            <a:fillRect/>
          </a:stretch>
        </p:blipFill>
        <p:spPr>
          <a:xfrm>
            <a:off x="323528" y="3897482"/>
            <a:ext cx="4427984" cy="2411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889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/>
          <p:cNvSpPr>
            <a:spLocks noChangeArrowheads="1"/>
          </p:cNvSpPr>
          <p:nvPr/>
        </p:nvSpPr>
        <p:spPr bwMode="auto">
          <a:xfrm>
            <a:off x="3059832" y="97468"/>
            <a:ext cx="5688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marL="381000" indent="-381000" algn="ctr" defTabSz="935038" eaLnBrk="0" hangingPunct="0">
              <a:buClr>
                <a:schemeClr val="tx1"/>
              </a:buClr>
            </a:pP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Integrazione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dei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sottosistemi</a:t>
            </a:r>
            <a:endParaRPr lang="en-US" sz="28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grpSp>
        <p:nvGrpSpPr>
          <p:cNvPr id="2" name="Gruppo 4"/>
          <p:cNvGrpSpPr/>
          <p:nvPr/>
        </p:nvGrpSpPr>
        <p:grpSpPr>
          <a:xfrm>
            <a:off x="36512" y="980728"/>
            <a:ext cx="9107488" cy="5688632"/>
            <a:chOff x="0" y="381000"/>
            <a:chExt cx="8686800" cy="65024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52400" y="381000"/>
              <a:ext cx="8534400" cy="650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7" descr="emergency valve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572000" y="2209800"/>
              <a:ext cx="914400" cy="750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9" descr="ECM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105400" y="1143000"/>
              <a:ext cx="812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9" name="Object 71">
              <a:hlinkClick r:id="rId8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152400" y="1600200"/>
            <a:ext cx="428625" cy="885825"/>
          </p:xfrm>
          <a:graphic>
            <a:graphicData uri="http://schemas.openxmlformats.org/presentationml/2006/ole">
              <p:oleObj spid="_x0000_s134146" name="Immagine bitmap" r:id="rId9" imgW="428798" imgH="885949" progId="PBrush">
                <p:embed/>
              </p:oleObj>
            </a:graphicData>
          </a:graphic>
        </p:graphicFrame>
        <p:graphicFrame>
          <p:nvGraphicFramePr>
            <p:cNvPr id="10" name="Object 72">
              <a:hlinkClick r:id="rId8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228600" y="4191000"/>
            <a:ext cx="752475" cy="581025"/>
          </p:xfrm>
          <a:graphic>
            <a:graphicData uri="http://schemas.openxmlformats.org/presentationml/2006/ole">
              <p:oleObj spid="_x0000_s134147" name="Immagine bitmap" r:id="rId10" imgW="752381" imgH="581106" progId="PBrush">
                <p:embed/>
              </p:oleObj>
            </a:graphicData>
          </a:graphic>
        </p:graphicFrame>
        <p:graphicFrame>
          <p:nvGraphicFramePr>
            <p:cNvPr id="11" name="Object 73">
              <a:hlinkClick r:id="rId8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4495800" y="3124200"/>
            <a:ext cx="752475" cy="581025"/>
          </p:xfrm>
          <a:graphic>
            <a:graphicData uri="http://schemas.openxmlformats.org/presentationml/2006/ole">
              <p:oleObj spid="_x0000_s134148" name="Immagine bitmap" r:id="rId11" imgW="752381" imgH="581106" progId="PBrush">
                <p:embed/>
              </p:oleObj>
            </a:graphicData>
          </a:graphic>
        </p:graphicFrame>
        <p:pic>
          <p:nvPicPr>
            <p:cNvPr id="12" name="Picture 77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7924800" y="4419600"/>
              <a:ext cx="56991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78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7924800" y="5562600"/>
              <a:ext cx="569913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4" name="Object 79">
              <a:hlinkClick r:id="rId6" action="ppaction://hlinksldjump"/>
            </p:cNvPr>
            <p:cNvGraphicFramePr>
              <a:graphicFrameLocks noChangeAspect="1"/>
            </p:cNvGraphicFramePr>
            <p:nvPr/>
          </p:nvGraphicFramePr>
          <p:xfrm>
            <a:off x="5486400" y="5562600"/>
            <a:ext cx="457200" cy="400050"/>
          </p:xfrm>
          <a:graphic>
            <a:graphicData uri="http://schemas.openxmlformats.org/presentationml/2006/ole">
              <p:oleObj spid="_x0000_s134149" name="Immagine bitmap" r:id="rId13" imgW="3285714" imgH="2876190" progId="PBrush">
                <p:embed/>
              </p:oleObj>
            </a:graphicData>
          </a:graphic>
        </p:graphicFrame>
        <p:pic>
          <p:nvPicPr>
            <p:cNvPr id="15" name="Picture 80" descr="C:\Documents and Settings\xptssac\Documenti\Immagini\NLG-RETR.tif">
              <a:hlinkClick r:id="rId1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0" y="5410200"/>
              <a:ext cx="838200" cy="582613"/>
            </a:xfrm>
            <a:prstGeom prst="rect">
              <a:avLst/>
            </a:prstGeom>
            <a:noFill/>
          </p:spPr>
        </p:pic>
        <p:pic>
          <p:nvPicPr>
            <p:cNvPr id="16" name="Picture 81">
              <a:hlinkClick r:id="rId1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7" cstate="email"/>
            <a:srcRect/>
            <a:stretch>
              <a:fillRect/>
            </a:stretch>
          </p:blipFill>
          <p:spPr bwMode="auto">
            <a:xfrm>
              <a:off x="5943600" y="3581400"/>
              <a:ext cx="542925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88087"/>
            <a:ext cx="5112568" cy="626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castaldo\Desktop\filmati KIN\pic 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20888"/>
            <a:ext cx="2843808" cy="28674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283968" y="179348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tx2"/>
                </a:solidFill>
                <a:cs typeface="Arial" charset="0"/>
              </a:rPr>
              <a:t>Sistema</a:t>
            </a:r>
            <a:r>
              <a:rPr lang="en-US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cs typeface="Arial" charset="0"/>
              </a:rPr>
              <a:t>Sterzo</a:t>
            </a:r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0" y="1484784"/>
            <a:ext cx="2483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1" indent="-266700" eaLnBrk="0" hangingPunct="0">
              <a:spcAft>
                <a:spcPts val="600"/>
              </a:spcAft>
            </a:pP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Architettura</a:t>
            </a:r>
            <a:endParaRPr lang="en-US" sz="2400" b="1" dirty="0" smtClean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11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/>
          <p:cNvSpPr>
            <a:spLocks noChangeArrowheads="1"/>
          </p:cNvSpPr>
          <p:nvPr/>
        </p:nvSpPr>
        <p:spPr bwMode="auto">
          <a:xfrm>
            <a:off x="3347864" y="764704"/>
            <a:ext cx="21687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/>
          <a:p>
            <a:pPr marL="381000" indent="-381000" defTabSz="935038" eaLnBrk="0" hangingPunct="0">
              <a:buClr>
                <a:schemeClr val="tx1"/>
              </a:buClr>
            </a:pP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Ruote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  <a:cs typeface="Arial" charset="0"/>
              </a:rPr>
              <a:t> e </a:t>
            </a:r>
            <a:r>
              <a:rPr lang="en-US" sz="2800" b="1" dirty="0" err="1" smtClean="0">
                <a:solidFill>
                  <a:schemeClr val="tx2"/>
                </a:solidFill>
                <a:latin typeface="+mj-lt"/>
                <a:cs typeface="Arial" charset="0"/>
              </a:rPr>
              <a:t>Freni</a:t>
            </a:r>
            <a:endParaRPr lang="en-US" sz="2800" b="1" dirty="0">
              <a:solidFill>
                <a:schemeClr val="tx2"/>
              </a:solidFill>
              <a:latin typeface="+mj-lt"/>
              <a:cs typeface="Arial" charset="0"/>
            </a:endParaRPr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844824"/>
            <a:ext cx="39814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1916832"/>
            <a:ext cx="370522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769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5" name="Text Box 3"/>
          <p:cNvSpPr txBox="1">
            <a:spLocks noChangeArrowheads="1"/>
          </p:cNvSpPr>
          <p:nvPr/>
        </p:nvSpPr>
        <p:spPr bwMode="auto">
          <a:xfrm>
            <a:off x="1406769" y="1549401"/>
            <a:ext cx="731520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Times New Roman" pitchFamily="18" charset="0"/>
              </a:rPr>
              <a:t>  </a:t>
            </a:r>
            <a:endParaRPr lang="it-IT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it-IT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76470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MAGNAGHI AERONAUTICA</a:t>
            </a:r>
            <a:endParaRPr lang="it-IT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7504" y="1430481"/>
            <a:ext cx="489654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it-IT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Fondata nel 1936</a:t>
            </a:r>
          </a:p>
          <a:p>
            <a:pPr marL="268288" indent="-268288" algn="just">
              <a:lnSpc>
                <a:spcPct val="150000"/>
              </a:lnSpc>
              <a:buFont typeface="Wingdings" pitchFamily="2" charset="2"/>
              <a:buChar char="v"/>
            </a:pPr>
            <a:endParaRPr lang="it-IT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buFont typeface="Wingdings" pitchFamily="2" charset="2"/>
              <a:buChar char="v"/>
            </a:pPr>
            <a:r>
              <a:rPr lang="it-IT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Oltre 75 </a:t>
            </a:r>
            <a:r>
              <a:rPr lang="it-IT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anni di esperienza nel settore </a:t>
            </a:r>
            <a:r>
              <a:rPr lang="it-IT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aeronautico con progettazione, realizzazione qualifica e supporto in servizio di carrelli di atterraggio e sistemi di attuazione</a:t>
            </a:r>
          </a:p>
          <a:p>
            <a:pPr marL="268288" lvl="1" indent="-268288" algn="just">
              <a:buFont typeface="Wingdings" pitchFamily="2" charset="2"/>
              <a:buChar char="§"/>
            </a:pPr>
            <a:endParaRPr lang="it-IT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buFont typeface="Wingdings" pitchFamily="2" charset="2"/>
              <a:buChar char="v"/>
            </a:pPr>
            <a:r>
              <a:rPr lang="it-IT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270 dipendenti di cui oltre 50 ingegneri sono impegnati nella progettazione e nello sviluppo e realizzazione dei prodotti proprietari e non; </a:t>
            </a:r>
          </a:p>
          <a:p>
            <a:pPr marL="268288" indent="-268288" algn="just">
              <a:lnSpc>
                <a:spcPct val="150000"/>
              </a:lnSpc>
            </a:pPr>
            <a:endParaRPr lang="it-IT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268288" indent="-268288" algn="just">
              <a:buFont typeface="Wingdings" pitchFamily="2" charset="2"/>
              <a:buChar char="v"/>
            </a:pPr>
            <a:r>
              <a:rPr lang="it-IT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Oggi Magnaghi Aeronautica si posiziona al 5° posto nel mondo come costruttore di sistemi di atterraggio completi </a:t>
            </a:r>
            <a:endParaRPr lang="it-IT" sz="1600" dirty="0" smtClean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mnplan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516806"/>
            <a:ext cx="3874614" cy="2272234"/>
          </a:xfrm>
          <a:prstGeom prst="rect">
            <a:avLst/>
          </a:prstGeom>
          <a:noFill/>
        </p:spPr>
      </p:pic>
      <p:pic>
        <p:nvPicPr>
          <p:cNvPr id="2050" name="Picture 2" descr="C:\Documents and Settings\giannot\Documenti\foto WFL M40\HPIM50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4" y="4020177"/>
            <a:ext cx="3230917" cy="2433159"/>
          </a:xfrm>
          <a:prstGeom prst="rect">
            <a:avLst/>
          </a:prstGeom>
          <a:noFill/>
        </p:spPr>
      </p:pic>
      <p:cxnSp>
        <p:nvCxnSpPr>
          <p:cNvPr id="12" name="Connettore 1 11"/>
          <p:cNvCxnSpPr/>
          <p:nvPr/>
        </p:nvCxnSpPr>
        <p:spPr>
          <a:xfrm>
            <a:off x="179512" y="1268760"/>
            <a:ext cx="86409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75856" y="133350"/>
            <a:ext cx="5868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2" indent="-95250" eaLnBrk="0" hangingPunct="0"/>
            <a:r>
              <a:rPr lang="en-US" sz="2000" dirty="0" err="1" smtClean="0">
                <a:solidFill>
                  <a:schemeClr val="tx2"/>
                </a:solidFill>
                <a:cs typeface="Arial" charset="0"/>
              </a:rPr>
              <a:t>Sistema</a:t>
            </a: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cs typeface="Arial" charset="0"/>
              </a:rPr>
              <a:t>Controllo</a:t>
            </a:r>
            <a:r>
              <a:rPr lang="en-US" sz="2000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  <a:cs typeface="Arial" charset="0"/>
              </a:rPr>
              <a:t>Freni</a:t>
            </a:r>
            <a:endParaRPr lang="en-US" sz="2000" dirty="0" smtClean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059832" y="69269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1" indent="-266700" eaLnBrk="0" hangingPunct="0">
              <a:spcAft>
                <a:spcPts val="600"/>
              </a:spcAft>
            </a:pP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Architettura</a:t>
            </a:r>
            <a:endParaRPr lang="en-US" sz="2400" b="1" dirty="0" smtClean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7"/>
            <a:ext cx="8139343" cy="476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376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203848" y="188640"/>
            <a:ext cx="5940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1" indent="-266700" eaLnBrk="0" hangingPunct="0">
              <a:spcAft>
                <a:spcPts val="600"/>
              </a:spcAft>
            </a:pP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Landing Gear Actuation &amp; Control System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174" y="851473"/>
            <a:ext cx="8309297" cy="572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111552" y="836712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1" indent="-266700" eaLnBrk="0" hangingPunct="0">
              <a:spcAft>
                <a:spcPts val="600"/>
              </a:spcAft>
            </a:pP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Hydraulic Architecture</a:t>
            </a:r>
          </a:p>
        </p:txBody>
      </p:sp>
    </p:spTree>
    <p:extLst>
      <p:ext uri="{BB962C8B-B14F-4D97-AF65-F5344CB8AC3E}">
        <p14:creationId xmlns="" xmlns:p14="http://schemas.microsoft.com/office/powerpoint/2010/main" val="22636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203848" y="188640"/>
            <a:ext cx="5940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1" indent="-266700" eaLnBrk="0" hangingPunct="0">
              <a:spcAft>
                <a:spcPts val="600"/>
              </a:spcAft>
            </a:pP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Sistemi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Attuazione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e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Controllo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Carrelli</a:t>
            </a:r>
            <a:endParaRPr lang="en-US" sz="2400" b="1" dirty="0" smtClean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3928" y="908720"/>
            <a:ext cx="4824536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323528" y="1484784"/>
            <a:ext cx="3240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15875" eaLnBrk="0" hangingPunct="0">
              <a:spcAft>
                <a:spcPts val="600"/>
              </a:spcAft>
            </a:pP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Leva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di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Controllo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327" y="2265139"/>
            <a:ext cx="3525593" cy="325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636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023283"/>
            <a:ext cx="7632848" cy="564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3203848" y="197584"/>
            <a:ext cx="5940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3900" lvl="1" indent="-266700" eaLnBrk="0" hangingPunct="0">
              <a:spcAft>
                <a:spcPts val="600"/>
              </a:spcAft>
            </a:pP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Sistemi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Attuazione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e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Controllo</a:t>
            </a:r>
            <a:r>
              <a:rPr lang="en-US" sz="24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cs typeface="Arial" charset="0"/>
              </a:rPr>
              <a:t>Carrelli</a:t>
            </a:r>
            <a:endParaRPr lang="en-US" sz="2400" b="1" dirty="0" smtClean="0">
              <a:solidFill>
                <a:schemeClr val="tx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059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29000"/>
            <a:ext cx="1512168" cy="113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312368" y="908720"/>
            <a:ext cx="5724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Nel 2011 </a:t>
            </a:r>
            <a:r>
              <a:rPr lang="it-IT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Magnaghi</a:t>
            </a:r>
            <a:r>
              <a:rPr lang="it-IT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Aeronautica ha celebrato 75 anni di storia fornendo più di  20.000 Carrelli di atterraggio su 7.000 aerei ed elicotteri che hanno effettuato oltre 40.000.000 di atterraggi.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0" y="764704"/>
            <a:ext cx="6623720" cy="5027885"/>
            <a:chOff x="179512" y="1412776"/>
            <a:chExt cx="6623720" cy="5027885"/>
          </a:xfrm>
        </p:grpSpPr>
        <p:pic>
          <p:nvPicPr>
            <p:cNvPr id="22" name="Immagine 21" descr="AW 169.jpe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5039544" y="5013176"/>
              <a:ext cx="1763688" cy="1427485"/>
            </a:xfrm>
            <a:prstGeom prst="rect">
              <a:avLst/>
            </a:prstGeom>
          </p:spPr>
        </p:pic>
        <p:pic>
          <p:nvPicPr>
            <p:cNvPr id="11" name="Immagine 56" descr="g91c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115616" y="1988840"/>
              <a:ext cx="1080120" cy="626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magine 37" descr="3961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11560" y="1412776"/>
              <a:ext cx="792088" cy="524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magine 65" descr="Alenia_Aeron_ATR72_500_hr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015208" y="2420888"/>
              <a:ext cx="1296144" cy="1228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Immagine 64" descr="Alenia_Aeron_C27J_Australia2_hr.jpg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951312" y="3284984"/>
              <a:ext cx="1728192" cy="102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CasellaDiTesto 17"/>
            <p:cNvSpPr txBox="1"/>
            <p:nvPr/>
          </p:nvSpPr>
          <p:spPr>
            <a:xfrm>
              <a:off x="179512" y="1484784"/>
              <a:ext cx="5395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dirty="0" smtClean="0"/>
                <a:t>1940</a:t>
              </a:r>
              <a:endParaRPr lang="it-IT" sz="1200" dirty="0"/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395536" y="2060848"/>
              <a:ext cx="6480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/>
                <a:t>1970</a:t>
              </a:r>
              <a:endParaRPr lang="it-IT" sz="1600" dirty="0"/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259632" y="2996952"/>
              <a:ext cx="7200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1980</a:t>
              </a:r>
              <a:endParaRPr lang="it-IT" sz="2000" dirty="0"/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1871192" y="3717032"/>
              <a:ext cx="1044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dirty="0" smtClean="0"/>
                <a:t>2000</a:t>
              </a:r>
              <a:endParaRPr lang="it-IT" sz="2400" dirty="0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3959424" y="5517232"/>
              <a:ext cx="1369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dirty="0" smtClean="0"/>
                <a:t>2010</a:t>
              </a:r>
              <a:endParaRPr lang="it-IT" sz="3200" dirty="0"/>
            </a:p>
          </p:txBody>
        </p:sp>
      </p:grpSp>
      <p:sp>
        <p:nvSpPr>
          <p:cNvPr id="28" name="CasellaDiTesto 27"/>
          <p:cNvSpPr txBox="1"/>
          <p:nvPr/>
        </p:nvSpPr>
        <p:spPr>
          <a:xfrm>
            <a:off x="2843808" y="3789040"/>
            <a:ext cx="1116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2009</a:t>
            </a:r>
            <a:endParaRPr lang="it-IT" sz="3200" dirty="0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24128" y="5184800"/>
            <a:ext cx="1629868" cy="141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0" descr="C:\Users\mcastaldo\Pictures\kc-390_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396" y="5609512"/>
            <a:ext cx="1872208" cy="1248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asellaDiTesto 30"/>
          <p:cNvSpPr txBox="1"/>
          <p:nvPr/>
        </p:nvSpPr>
        <p:spPr>
          <a:xfrm>
            <a:off x="4283968" y="6211669"/>
            <a:ext cx="136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2011</a:t>
            </a:r>
            <a:endParaRPr lang="it-IT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050" y="1196752"/>
            <a:ext cx="4308934" cy="266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39552" y="796642"/>
            <a:ext cx="28496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>
            <a:spAutoFit/>
          </a:bodyPr>
          <a:lstStyle>
            <a:defPPr>
              <a:defRPr lang="it-IT"/>
            </a:defPPr>
            <a:lvl1pPr marL="381000" indent="-381000" defTabSz="935038" eaLnBrk="0" hangingPunct="0">
              <a:buClr>
                <a:schemeClr val="tx1"/>
              </a:buClr>
              <a:defRPr sz="2800" b="1">
                <a:solidFill>
                  <a:schemeClr val="tx2"/>
                </a:solidFill>
                <a:latin typeface="+mj-lt"/>
                <a:cs typeface="Arial" charset="0"/>
              </a:defRPr>
            </a:lvl1pPr>
          </a:lstStyle>
          <a:p>
            <a:r>
              <a:rPr lang="en-US" sz="2000" dirty="0" smtClean="0"/>
              <a:t>700 </a:t>
            </a:r>
            <a:r>
              <a:rPr lang="en-US" sz="2000" dirty="0" err="1" smtClean="0"/>
              <a:t>Persone</a:t>
            </a:r>
            <a:r>
              <a:rPr lang="en-US" sz="2000" dirty="0" smtClean="0"/>
              <a:t> in 5 </a:t>
            </a:r>
            <a:r>
              <a:rPr lang="en-US" sz="2000" dirty="0" err="1" smtClean="0"/>
              <a:t>Aziende</a:t>
            </a:r>
            <a:endParaRPr lang="en-US" sz="2000" dirty="0"/>
          </a:p>
        </p:txBody>
      </p:sp>
      <p:sp>
        <p:nvSpPr>
          <p:cNvPr id="7" name="Rettangolo 6"/>
          <p:cNvSpPr/>
          <p:nvPr/>
        </p:nvSpPr>
        <p:spPr>
          <a:xfrm>
            <a:off x="3495570" y="44624"/>
            <a:ext cx="15776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Il </a:t>
            </a:r>
            <a:r>
              <a:rPr lang="en-US" sz="2800" b="1" dirty="0" err="1" smtClean="0">
                <a:solidFill>
                  <a:schemeClr val="tx2"/>
                </a:solidFill>
                <a:cs typeface="Arial" charset="0"/>
              </a:rPr>
              <a:t>Gruppo</a:t>
            </a:r>
            <a:endParaRPr lang="it-IT" sz="2800" dirty="0"/>
          </a:p>
        </p:txBody>
      </p:sp>
      <p:grpSp>
        <p:nvGrpSpPr>
          <p:cNvPr id="6" name="Gruppo 5"/>
          <p:cNvGrpSpPr/>
          <p:nvPr/>
        </p:nvGrpSpPr>
        <p:grpSpPr>
          <a:xfrm>
            <a:off x="4449689" y="764704"/>
            <a:ext cx="4874839" cy="5135832"/>
            <a:chOff x="3873625" y="980728"/>
            <a:chExt cx="5472607" cy="5135832"/>
          </a:xfrm>
        </p:grpSpPr>
        <p:pic>
          <p:nvPicPr>
            <p:cNvPr id="8" name="Picture 2" descr="C:\Documents and Settings\gviggiani\Documenti\Documenti\GBV\DOCUMENTS\OPPORTUNITA'\Boeing 737\Assessment 4&amp;5 maggio\cartina_italia.gif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3873625" y="980728"/>
              <a:ext cx="4392489" cy="5135832"/>
            </a:xfrm>
            <a:prstGeom prst="rect">
              <a:avLst/>
            </a:prstGeom>
            <a:noFill/>
          </p:spPr>
        </p:pic>
        <p:sp>
          <p:nvSpPr>
            <p:cNvPr id="9" name="Ovale 8"/>
            <p:cNvSpPr/>
            <p:nvPr/>
          </p:nvSpPr>
          <p:spPr bwMode="auto">
            <a:xfrm>
              <a:off x="6681936" y="3789040"/>
              <a:ext cx="72008" cy="7200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e 9"/>
            <p:cNvSpPr/>
            <p:nvPr/>
          </p:nvSpPr>
          <p:spPr bwMode="auto">
            <a:xfrm>
              <a:off x="7762056" y="3861048"/>
              <a:ext cx="72008" cy="7200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e 10"/>
            <p:cNvSpPr/>
            <p:nvPr/>
          </p:nvSpPr>
          <p:spPr bwMode="auto">
            <a:xfrm>
              <a:off x="6609928" y="3861048"/>
              <a:ext cx="72008" cy="7200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e 11"/>
            <p:cNvSpPr/>
            <p:nvPr/>
          </p:nvSpPr>
          <p:spPr bwMode="auto">
            <a:xfrm>
              <a:off x="6033864" y="3429000"/>
              <a:ext cx="72008" cy="7200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5385792" y="3501008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chemeClr val="tx1"/>
                  </a:solidFill>
                </a:rPr>
                <a:t>Roma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6825952" y="3619763"/>
              <a:ext cx="12961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chemeClr val="tx1"/>
                  </a:solidFill>
                </a:rPr>
                <a:t>Caserta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7906072" y="3794768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chemeClr val="tx1"/>
                  </a:solidFill>
                </a:rPr>
                <a:t>Brindisi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961856" y="3861048"/>
              <a:ext cx="14401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dirty="0" smtClean="0">
                  <a:solidFill>
                    <a:schemeClr val="tx1"/>
                  </a:solidFill>
                </a:rPr>
                <a:t>Napoli</a:t>
              </a:r>
              <a:endParaRPr lang="it-IT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Callout 10 16"/>
            <p:cNvSpPr/>
            <p:nvPr/>
          </p:nvSpPr>
          <p:spPr bwMode="auto">
            <a:xfrm>
              <a:off x="7834064" y="3068960"/>
              <a:ext cx="792088" cy="792088"/>
            </a:xfrm>
            <a:prstGeom prst="callout2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cxnSp>
          <p:nvCxnSpPr>
            <p:cNvPr id="18" name="Connettore 2 17"/>
            <p:cNvCxnSpPr/>
            <p:nvPr/>
          </p:nvCxnSpPr>
          <p:spPr bwMode="auto">
            <a:xfrm flipH="1">
              <a:off x="6179356" y="3861048"/>
              <a:ext cx="502580" cy="673043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ttore 2 18"/>
            <p:cNvCxnSpPr>
              <a:stCxn id="9" idx="0"/>
            </p:cNvCxnSpPr>
            <p:nvPr/>
          </p:nvCxnSpPr>
          <p:spPr bwMode="auto">
            <a:xfrm flipV="1">
              <a:off x="6717940" y="2564904"/>
              <a:ext cx="446348" cy="1224136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Connettore 2 19"/>
            <p:cNvCxnSpPr>
              <a:endCxn id="8" idx="3"/>
            </p:cNvCxnSpPr>
            <p:nvPr/>
          </p:nvCxnSpPr>
          <p:spPr bwMode="auto">
            <a:xfrm flipV="1">
              <a:off x="7834065" y="3548644"/>
              <a:ext cx="432048" cy="34840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>
              <a:stCxn id="12" idx="1"/>
            </p:cNvCxnSpPr>
            <p:nvPr/>
          </p:nvCxnSpPr>
          <p:spPr bwMode="auto">
            <a:xfrm flipH="1" flipV="1">
              <a:off x="5268716" y="3356991"/>
              <a:ext cx="775693" cy="82554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2" name="Gruppo 45"/>
            <p:cNvGrpSpPr/>
            <p:nvPr/>
          </p:nvGrpSpPr>
          <p:grpSpPr>
            <a:xfrm>
              <a:off x="5056177" y="4517255"/>
              <a:ext cx="1460730" cy="750366"/>
              <a:chOff x="3217249" y="1847481"/>
              <a:chExt cx="2395878" cy="996677"/>
            </a:xfrm>
          </p:grpSpPr>
          <p:sp>
            <p:nvSpPr>
              <p:cNvPr id="35" name="Rettangolo arrotondato 34"/>
              <p:cNvSpPr/>
              <p:nvPr/>
            </p:nvSpPr>
            <p:spPr>
              <a:xfrm>
                <a:off x="3217249" y="1847481"/>
                <a:ext cx="2263291" cy="996677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6" name="Rettangolo 35"/>
              <p:cNvSpPr/>
              <p:nvPr/>
            </p:nvSpPr>
            <p:spPr>
              <a:xfrm>
                <a:off x="3246439" y="1876673"/>
                <a:ext cx="2366688" cy="93829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200" b="1" kern="1200" dirty="0" err="1" smtClean="0">
                    <a:latin typeface="Verdana" pitchFamily="34" charset="0"/>
                  </a:rPr>
                  <a:t>Magnaghi</a:t>
                </a:r>
                <a:r>
                  <a:rPr lang="it-IT" sz="1200" b="1" kern="1200" dirty="0" smtClean="0">
                    <a:latin typeface="Verdana" pitchFamily="34" charset="0"/>
                  </a:rPr>
                  <a:t> Aeronautica S.p.A. </a:t>
                </a:r>
              </a:p>
            </p:txBody>
          </p:sp>
        </p:grpSp>
        <p:grpSp>
          <p:nvGrpSpPr>
            <p:cNvPr id="23" name="Gruppo 48"/>
            <p:cNvGrpSpPr/>
            <p:nvPr/>
          </p:nvGrpSpPr>
          <p:grpSpPr>
            <a:xfrm>
              <a:off x="7748657" y="2759224"/>
              <a:ext cx="1342577" cy="781854"/>
              <a:chOff x="175580" y="3300642"/>
              <a:chExt cx="1713908" cy="996677"/>
            </a:xfrm>
          </p:grpSpPr>
          <p:sp>
            <p:nvSpPr>
              <p:cNvPr id="33" name="Rettangolo arrotondato 32"/>
              <p:cNvSpPr/>
              <p:nvPr/>
            </p:nvSpPr>
            <p:spPr>
              <a:xfrm>
                <a:off x="175580" y="3300642"/>
                <a:ext cx="1713908" cy="996677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Rettangolo 33"/>
              <p:cNvSpPr/>
              <p:nvPr/>
            </p:nvSpPr>
            <p:spPr>
              <a:xfrm>
                <a:off x="204772" y="3329834"/>
                <a:ext cx="1655524" cy="9382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200" b="1" kern="1200" dirty="0" err="1" smtClean="0">
                    <a:latin typeface="Verdana" pitchFamily="34" charset="0"/>
                  </a:rPr>
                  <a:t>Salver</a:t>
                </a:r>
                <a:r>
                  <a:rPr lang="it-IT" sz="1200" b="1" kern="1200" dirty="0" smtClean="0">
                    <a:latin typeface="Verdana" pitchFamily="34" charset="0"/>
                  </a:rPr>
                  <a:t> S.p.A. </a:t>
                </a:r>
                <a:endParaRPr lang="it-IT" sz="1400" kern="1200" dirty="0">
                  <a:latin typeface="Verdana" pitchFamily="34" charset="0"/>
                </a:endParaRPr>
              </a:p>
            </p:txBody>
          </p:sp>
        </p:grpSp>
        <p:grpSp>
          <p:nvGrpSpPr>
            <p:cNvPr id="24" name="Gruppo 51"/>
            <p:cNvGrpSpPr/>
            <p:nvPr/>
          </p:nvGrpSpPr>
          <p:grpSpPr>
            <a:xfrm>
              <a:off x="6660232" y="1836023"/>
              <a:ext cx="1184320" cy="728881"/>
              <a:chOff x="2315992" y="3340619"/>
              <a:chExt cx="1710612" cy="996677"/>
            </a:xfrm>
          </p:grpSpPr>
          <p:sp>
            <p:nvSpPr>
              <p:cNvPr id="31" name="Rettangolo arrotondato 30"/>
              <p:cNvSpPr/>
              <p:nvPr/>
            </p:nvSpPr>
            <p:spPr>
              <a:xfrm>
                <a:off x="2315992" y="3340619"/>
                <a:ext cx="1710612" cy="996677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Rettangolo 31"/>
              <p:cNvSpPr/>
              <p:nvPr/>
            </p:nvSpPr>
            <p:spPr>
              <a:xfrm>
                <a:off x="2345184" y="3369811"/>
                <a:ext cx="1652229" cy="9382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200" b="1" kern="1200" dirty="0" smtClean="0">
                    <a:latin typeface="Verdana" pitchFamily="34" charset="0"/>
                  </a:rPr>
                  <a:t>Metal Sud S.r.l. </a:t>
                </a:r>
                <a:endParaRPr lang="it-IT" sz="1400" kern="1200" dirty="0">
                  <a:latin typeface="Verdana" pitchFamily="34" charset="0"/>
                </a:endParaRPr>
              </a:p>
            </p:txBody>
          </p:sp>
        </p:grpSp>
        <p:grpSp>
          <p:nvGrpSpPr>
            <p:cNvPr id="25" name="Gruppo 56"/>
            <p:cNvGrpSpPr/>
            <p:nvPr/>
          </p:nvGrpSpPr>
          <p:grpSpPr>
            <a:xfrm>
              <a:off x="4139952" y="2780928"/>
              <a:ext cx="1128764" cy="858378"/>
              <a:chOff x="3217249" y="360044"/>
              <a:chExt cx="1969497" cy="996677"/>
            </a:xfrm>
          </p:grpSpPr>
          <p:sp>
            <p:nvSpPr>
              <p:cNvPr id="29" name="Rettangolo arrotondato 28"/>
              <p:cNvSpPr/>
              <p:nvPr/>
            </p:nvSpPr>
            <p:spPr>
              <a:xfrm>
                <a:off x="3217249" y="360044"/>
                <a:ext cx="1969497" cy="996677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0" name="Rettangolo 29"/>
              <p:cNvSpPr/>
              <p:nvPr/>
            </p:nvSpPr>
            <p:spPr>
              <a:xfrm>
                <a:off x="3246441" y="389236"/>
                <a:ext cx="1911113" cy="9382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200" b="1" kern="1200" dirty="0" smtClean="0">
                    <a:latin typeface="Verdana" pitchFamily="34" charset="0"/>
                  </a:rPr>
                  <a:t>Invesco S.r.l.</a:t>
                </a:r>
                <a:endParaRPr lang="it-IT" sz="1200" b="1" kern="1200" dirty="0">
                  <a:latin typeface="Verdana" pitchFamily="34" charset="0"/>
                </a:endParaRPr>
              </a:p>
            </p:txBody>
          </p:sp>
        </p:grpSp>
        <p:grpSp>
          <p:nvGrpSpPr>
            <p:cNvPr id="26" name="Gruppo 60"/>
            <p:cNvGrpSpPr/>
            <p:nvPr/>
          </p:nvGrpSpPr>
          <p:grpSpPr>
            <a:xfrm>
              <a:off x="7729476" y="4869160"/>
              <a:ext cx="1185177" cy="617982"/>
              <a:chOff x="9627859" y="2658007"/>
              <a:chExt cx="1921322" cy="996677"/>
            </a:xfrm>
          </p:grpSpPr>
          <p:sp>
            <p:nvSpPr>
              <p:cNvPr id="27" name="Rettangolo arrotondato 26"/>
              <p:cNvSpPr/>
              <p:nvPr/>
            </p:nvSpPr>
            <p:spPr>
              <a:xfrm>
                <a:off x="9627859" y="2658007"/>
                <a:ext cx="1848652" cy="996677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9" name="Rettangolo 78"/>
              <p:cNvSpPr/>
              <p:nvPr/>
            </p:nvSpPr>
            <p:spPr>
              <a:xfrm>
                <a:off x="9758910" y="2658007"/>
                <a:ext cx="1790271" cy="93829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200" b="1" kern="1200" dirty="0" smtClean="0">
                    <a:latin typeface="Verdana" pitchFamily="34" charset="0"/>
                  </a:rPr>
                  <a:t>Magnaghi Aircraft S.r.l. </a:t>
                </a:r>
              </a:p>
            </p:txBody>
          </p:sp>
        </p:grpSp>
      </p:grpSp>
      <p:grpSp>
        <p:nvGrpSpPr>
          <p:cNvPr id="67" name="Gruppo 66"/>
          <p:cNvGrpSpPr/>
          <p:nvPr/>
        </p:nvGrpSpPr>
        <p:grpSpPr>
          <a:xfrm>
            <a:off x="1835696" y="3356992"/>
            <a:ext cx="3240360" cy="3456384"/>
            <a:chOff x="251520" y="1072791"/>
            <a:chExt cx="3456384" cy="4084401"/>
          </a:xfrm>
        </p:grpSpPr>
        <p:pic>
          <p:nvPicPr>
            <p:cNvPr id="68" name="Picture 2" descr="http://upload.wikimedia.org/wikipedia/commons/thumb/d/d8/Br-map.gif/250px-Br-map.gi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072791"/>
              <a:ext cx="2381250" cy="25527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9" name="Connettore 2 68"/>
            <p:cNvCxnSpPr>
              <a:stCxn id="72" idx="6"/>
              <a:endCxn id="77" idx="0"/>
            </p:cNvCxnSpPr>
            <p:nvPr/>
          </p:nvCxnSpPr>
          <p:spPr bwMode="auto">
            <a:xfrm>
              <a:off x="2627784" y="2888940"/>
              <a:ext cx="213482" cy="1271575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0" name="Gruppo 38"/>
            <p:cNvGrpSpPr/>
            <p:nvPr/>
          </p:nvGrpSpPr>
          <p:grpSpPr>
            <a:xfrm>
              <a:off x="1974627" y="4160515"/>
              <a:ext cx="1733277" cy="996677"/>
              <a:chOff x="6495139" y="3300642"/>
              <a:chExt cx="1733277" cy="996677"/>
            </a:xfrm>
          </p:grpSpPr>
          <p:sp>
            <p:nvSpPr>
              <p:cNvPr id="77" name="Rettangolo arrotondato 76"/>
              <p:cNvSpPr/>
              <p:nvPr/>
            </p:nvSpPr>
            <p:spPr>
              <a:xfrm>
                <a:off x="6495139" y="3300642"/>
                <a:ext cx="1733277" cy="996677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8" name="Rettangolo 77"/>
              <p:cNvSpPr/>
              <p:nvPr/>
            </p:nvSpPr>
            <p:spPr>
              <a:xfrm>
                <a:off x="6524331" y="3329834"/>
                <a:ext cx="1674893" cy="9382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200" b="1" kern="1200" dirty="0" smtClean="0">
                    <a:latin typeface="Verdana" pitchFamily="34" charset="0"/>
                  </a:rPr>
                  <a:t>Magnaghi Aeronautica do </a:t>
                </a:r>
                <a:r>
                  <a:rPr lang="it-IT" sz="1200" b="1" kern="1200" dirty="0" err="1" smtClean="0">
                    <a:latin typeface="Verdana" pitchFamily="34" charset="0"/>
                  </a:rPr>
                  <a:t>Brasil</a:t>
                </a:r>
                <a:r>
                  <a:rPr lang="it-IT" sz="1200" b="1" kern="1200" dirty="0" smtClean="0">
                    <a:latin typeface="Verdana" pitchFamily="34" charset="0"/>
                  </a:rPr>
                  <a:t>  </a:t>
                </a:r>
                <a:r>
                  <a:rPr lang="it-IT" sz="1200" b="1" kern="1200" dirty="0" err="1" smtClean="0">
                    <a:latin typeface="Verdana" pitchFamily="34" charset="0"/>
                  </a:rPr>
                  <a:t>Ltda</a:t>
                </a:r>
                <a:endParaRPr lang="it-IT" sz="1200" b="1" kern="1200" dirty="0">
                  <a:latin typeface="Verdana" pitchFamily="34" charset="0"/>
                </a:endParaRPr>
              </a:p>
            </p:txBody>
          </p:sp>
        </p:grpSp>
        <p:sp>
          <p:nvSpPr>
            <p:cNvPr id="71" name="Ovale 70"/>
            <p:cNvSpPr/>
            <p:nvPr/>
          </p:nvSpPr>
          <p:spPr bwMode="auto">
            <a:xfrm>
              <a:off x="2339752" y="2924944"/>
              <a:ext cx="72008" cy="7200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Ovale 71"/>
            <p:cNvSpPr/>
            <p:nvPr/>
          </p:nvSpPr>
          <p:spPr bwMode="auto">
            <a:xfrm>
              <a:off x="2555776" y="2852936"/>
              <a:ext cx="72008" cy="7200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20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</a:endParaRPr>
            </a:p>
          </p:txBody>
        </p:sp>
        <p:grpSp>
          <p:nvGrpSpPr>
            <p:cNvPr id="73" name="Gruppo 54"/>
            <p:cNvGrpSpPr/>
            <p:nvPr/>
          </p:nvGrpSpPr>
          <p:grpSpPr>
            <a:xfrm>
              <a:off x="251520" y="4149080"/>
              <a:ext cx="1200772" cy="750366"/>
              <a:chOff x="3217249" y="1847481"/>
              <a:chExt cx="1969497" cy="996677"/>
            </a:xfrm>
          </p:grpSpPr>
          <p:sp>
            <p:nvSpPr>
              <p:cNvPr id="75" name="Rettangolo arrotondato 74"/>
              <p:cNvSpPr/>
              <p:nvPr/>
            </p:nvSpPr>
            <p:spPr>
              <a:xfrm>
                <a:off x="3217249" y="1847481"/>
                <a:ext cx="1969497" cy="996677"/>
              </a:xfrm>
              <a:prstGeom prst="roundRect">
                <a:avLst>
                  <a:gd name="adj" fmla="val 10000"/>
                </a:avLst>
              </a:prstGeom>
              <a:ln>
                <a:solidFill>
                  <a:schemeClr val="tx1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6" name="Rettangolo 75"/>
              <p:cNvSpPr/>
              <p:nvPr/>
            </p:nvSpPr>
            <p:spPr>
              <a:xfrm>
                <a:off x="3246441" y="1876673"/>
                <a:ext cx="1911113" cy="938293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t-IT" sz="1200" b="1" kern="1200" dirty="0" smtClean="0">
                    <a:latin typeface="Verdana" pitchFamily="34" charset="0"/>
                  </a:rPr>
                  <a:t>Magnaghi Friuli </a:t>
                </a:r>
                <a:r>
                  <a:rPr lang="it-IT" sz="1200" b="1" kern="1200" dirty="0" err="1" smtClean="0">
                    <a:latin typeface="Verdana" pitchFamily="34" charset="0"/>
                  </a:rPr>
                  <a:t>Aerospacial</a:t>
                </a:r>
                <a:r>
                  <a:rPr lang="it-IT" sz="1200" b="1" kern="1200" dirty="0" smtClean="0">
                    <a:latin typeface="Verdana" pitchFamily="34" charset="0"/>
                  </a:rPr>
                  <a:t> </a:t>
                </a:r>
                <a:r>
                  <a:rPr lang="it-IT" sz="1200" b="1" kern="1200" dirty="0" err="1" smtClean="0">
                    <a:latin typeface="Verdana" pitchFamily="34" charset="0"/>
                  </a:rPr>
                  <a:t>Ltda</a:t>
                </a:r>
                <a:endParaRPr lang="it-IT" sz="1200" b="1" kern="1200" dirty="0" smtClean="0">
                  <a:latin typeface="Verdana" pitchFamily="34" charset="0"/>
                </a:endParaRPr>
              </a:p>
            </p:txBody>
          </p:sp>
        </p:grpSp>
        <p:cxnSp>
          <p:nvCxnSpPr>
            <p:cNvPr id="74" name="Connettore 2 73"/>
            <p:cNvCxnSpPr>
              <a:endCxn id="75" idx="0"/>
            </p:cNvCxnSpPr>
            <p:nvPr/>
          </p:nvCxnSpPr>
          <p:spPr bwMode="auto">
            <a:xfrm flipH="1">
              <a:off x="851906" y="2960948"/>
              <a:ext cx="1487846" cy="1188132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0" name="Connettore 2 79"/>
          <p:cNvCxnSpPr/>
          <p:nvPr/>
        </p:nvCxnSpPr>
        <p:spPr bwMode="auto">
          <a:xfrm>
            <a:off x="7956376" y="3861048"/>
            <a:ext cx="130725" cy="761099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3447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2" descr="worldmap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e 4"/>
          <p:cNvSpPr/>
          <p:nvPr/>
        </p:nvSpPr>
        <p:spPr bwMode="auto">
          <a:xfrm>
            <a:off x="2461831" y="3000372"/>
            <a:ext cx="131886" cy="142876"/>
          </a:xfrm>
          <a:prstGeom prst="ellipse">
            <a:avLst/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Ovale 5"/>
          <p:cNvSpPr/>
          <p:nvPr/>
        </p:nvSpPr>
        <p:spPr bwMode="auto">
          <a:xfrm>
            <a:off x="4637943" y="4572008"/>
            <a:ext cx="131886" cy="142876"/>
          </a:xfrm>
          <a:prstGeom prst="ellipse">
            <a:avLst/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Ovale 6"/>
          <p:cNvSpPr/>
          <p:nvPr/>
        </p:nvSpPr>
        <p:spPr bwMode="auto">
          <a:xfrm>
            <a:off x="3582858" y="2500306"/>
            <a:ext cx="131886" cy="142876"/>
          </a:xfrm>
          <a:prstGeom prst="ellipse">
            <a:avLst/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8" name="Ovale 7"/>
          <p:cNvSpPr/>
          <p:nvPr/>
        </p:nvSpPr>
        <p:spPr bwMode="auto">
          <a:xfrm>
            <a:off x="6022741" y="2428868"/>
            <a:ext cx="131886" cy="142876"/>
          </a:xfrm>
          <a:prstGeom prst="ellipse">
            <a:avLst/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 bwMode="auto">
          <a:xfrm>
            <a:off x="6550283" y="2928934"/>
            <a:ext cx="131886" cy="142876"/>
          </a:xfrm>
          <a:prstGeom prst="ellipse">
            <a:avLst/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Ovale 9"/>
          <p:cNvSpPr/>
          <p:nvPr/>
        </p:nvSpPr>
        <p:spPr bwMode="auto">
          <a:xfrm>
            <a:off x="6286512" y="2714620"/>
            <a:ext cx="131886" cy="142876"/>
          </a:xfrm>
          <a:prstGeom prst="ellipse">
            <a:avLst/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 bwMode="auto">
          <a:xfrm>
            <a:off x="6484340" y="2500306"/>
            <a:ext cx="131886" cy="142876"/>
          </a:xfrm>
          <a:prstGeom prst="ellipse">
            <a:avLst/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 bwMode="auto">
          <a:xfrm>
            <a:off x="8396680" y="2071678"/>
            <a:ext cx="131886" cy="142876"/>
          </a:xfrm>
          <a:prstGeom prst="ellipse">
            <a:avLst/>
          </a:prstGeom>
          <a:solidFill>
            <a:srgbClr val="3333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4" name="Rettangolo 13"/>
          <p:cNvSpPr/>
          <p:nvPr/>
        </p:nvSpPr>
        <p:spPr bwMode="auto">
          <a:xfrm>
            <a:off x="7209693" y="2963864"/>
            <a:ext cx="1582615" cy="26431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it-IT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15" name="Immagine 34" descr="eurocopter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07520" y="3143250"/>
            <a:ext cx="120161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73462" y="3643314"/>
            <a:ext cx="912935" cy="434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" name="Picture 3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75636" y="4286250"/>
            <a:ext cx="1460988" cy="382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" name="Immagine 27" descr="eads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07520" y="4714876"/>
            <a:ext cx="109903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Connettore 1 18"/>
          <p:cNvCxnSpPr/>
          <p:nvPr/>
        </p:nvCxnSpPr>
        <p:spPr bwMode="auto">
          <a:xfrm rot="16200000" flipH="1">
            <a:off x="6591484" y="2667917"/>
            <a:ext cx="642937" cy="59348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 bwMode="auto">
          <a:xfrm>
            <a:off x="5297366" y="3789040"/>
            <a:ext cx="1582615" cy="22088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it-IT">
              <a:solidFill>
                <a:srgbClr val="003399"/>
              </a:solidFill>
              <a:latin typeface="Arial" pitchFamily="34" charset="0"/>
            </a:endParaRPr>
          </a:p>
        </p:txBody>
      </p:sp>
      <p:grpSp>
        <p:nvGrpSpPr>
          <p:cNvPr id="22" name="Gruppo 30"/>
          <p:cNvGrpSpPr>
            <a:grpSpLocks/>
          </p:cNvGrpSpPr>
          <p:nvPr/>
        </p:nvGrpSpPr>
        <p:grpSpPr bwMode="auto">
          <a:xfrm>
            <a:off x="5508104" y="4657328"/>
            <a:ext cx="1157654" cy="479425"/>
            <a:chOff x="1928794" y="4572008"/>
            <a:chExt cx="1428760" cy="642942"/>
          </a:xfrm>
        </p:grpSpPr>
        <p:sp>
          <p:nvSpPr>
            <p:cNvPr id="23" name="Rettangolo 22"/>
            <p:cNvSpPr/>
            <p:nvPr/>
          </p:nvSpPr>
          <p:spPr>
            <a:xfrm>
              <a:off x="1928794" y="4572008"/>
              <a:ext cx="1428760" cy="642942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t-IT"/>
            </a:p>
          </p:txBody>
        </p:sp>
        <p:pic>
          <p:nvPicPr>
            <p:cNvPr id="24" name="Immagine 29" descr="logopiaggio.gif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000232" y="4572008"/>
              <a:ext cx="1323483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" name="Connettore 1 24"/>
          <p:cNvCxnSpPr/>
          <p:nvPr/>
        </p:nvCxnSpPr>
        <p:spPr bwMode="auto">
          <a:xfrm rot="5400000">
            <a:off x="6228802" y="3327340"/>
            <a:ext cx="642937" cy="131885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6" name="Immagine 7" descr="sukhoi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643634" y="1344191"/>
            <a:ext cx="14258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Connettore 1 26"/>
          <p:cNvCxnSpPr/>
          <p:nvPr/>
        </p:nvCxnSpPr>
        <p:spPr bwMode="auto">
          <a:xfrm rot="16200000" flipH="1">
            <a:off x="8286750" y="1895842"/>
            <a:ext cx="285750" cy="65943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" name="Rettangolo 27"/>
          <p:cNvSpPr/>
          <p:nvPr/>
        </p:nvSpPr>
        <p:spPr bwMode="auto">
          <a:xfrm>
            <a:off x="3912577" y="1000125"/>
            <a:ext cx="1582615" cy="26431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it-IT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29" name="Immagine 22" descr="atr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44462" y="1643063"/>
            <a:ext cx="1318846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magine 26" descr="airbus.jpg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242289" y="2786064"/>
            <a:ext cx="84845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magine 36" descr="dassault.jpg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044462" y="2071688"/>
            <a:ext cx="116791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78520" y="1071564"/>
            <a:ext cx="1460988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3" name="Connettore 1 32"/>
          <p:cNvCxnSpPr/>
          <p:nvPr/>
        </p:nvCxnSpPr>
        <p:spPr bwMode="auto">
          <a:xfrm rot="10800000">
            <a:off x="5495192" y="2786063"/>
            <a:ext cx="791308" cy="0"/>
          </a:xfrm>
          <a:prstGeom prst="line">
            <a:avLst/>
          </a:prstGeom>
          <a:ln w="28575">
            <a:solidFill>
              <a:schemeClr val="accent2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3" name="Gruppo 52"/>
          <p:cNvGrpSpPr/>
          <p:nvPr/>
        </p:nvGrpSpPr>
        <p:grpSpPr>
          <a:xfrm>
            <a:off x="6301753" y="425668"/>
            <a:ext cx="1281461" cy="1360269"/>
            <a:chOff x="5627077" y="285750"/>
            <a:chExt cx="1582615" cy="1500188"/>
          </a:xfrm>
        </p:grpSpPr>
        <p:sp>
          <p:nvSpPr>
            <p:cNvPr id="34" name="Rettangolo 33"/>
            <p:cNvSpPr/>
            <p:nvPr/>
          </p:nvSpPr>
          <p:spPr bwMode="auto">
            <a:xfrm>
              <a:off x="5627077" y="285750"/>
              <a:ext cx="1582615" cy="15001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it-IT">
                <a:solidFill>
                  <a:srgbClr val="003399"/>
                </a:solidFill>
                <a:latin typeface="Arial" pitchFamily="34" charset="0"/>
              </a:endParaRPr>
            </a:p>
          </p:txBody>
        </p:sp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3" cstate="email"/>
            <a:srcRect/>
            <a:stretch>
              <a:fillRect/>
            </a:stretch>
          </p:blipFill>
          <p:spPr bwMode="auto">
            <a:xfrm>
              <a:off x="5824904" y="500064"/>
              <a:ext cx="1217734" cy="357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6" name="Immagine 6" descr="bombarider.jpg"/>
            <p:cNvPicPr>
              <a:picLocks noChangeAspect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5956789" y="1000125"/>
              <a:ext cx="91440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7" name="Connettore 1 36"/>
          <p:cNvCxnSpPr/>
          <p:nvPr/>
        </p:nvCxnSpPr>
        <p:spPr bwMode="auto">
          <a:xfrm rot="5400000">
            <a:off x="5866118" y="2008494"/>
            <a:ext cx="642937" cy="197826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2" name="Gruppo 51"/>
          <p:cNvGrpSpPr/>
          <p:nvPr/>
        </p:nvGrpSpPr>
        <p:grpSpPr>
          <a:xfrm>
            <a:off x="2051720" y="785815"/>
            <a:ext cx="1443849" cy="1419050"/>
            <a:chOff x="1604597" y="785814"/>
            <a:chExt cx="1582615" cy="1500187"/>
          </a:xfrm>
        </p:grpSpPr>
        <p:sp>
          <p:nvSpPr>
            <p:cNvPr id="38" name="Rettangolo 37"/>
            <p:cNvSpPr/>
            <p:nvPr/>
          </p:nvSpPr>
          <p:spPr bwMode="auto">
            <a:xfrm>
              <a:off x="1604597" y="785814"/>
              <a:ext cx="1582615" cy="150018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it-IT">
                <a:solidFill>
                  <a:srgbClr val="003399"/>
                </a:solidFill>
                <a:latin typeface="Arial" pitchFamily="34" charset="0"/>
              </a:endParaRPr>
            </a:p>
          </p:txBody>
        </p:sp>
        <p:pic>
          <p:nvPicPr>
            <p:cNvPr id="39" name="Picture 34"/>
            <p:cNvPicPr>
              <a:picLocks noChangeAspect="1" noChangeArrowheads="1"/>
            </p:cNvPicPr>
            <p:nvPr/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1802424" y="1000125"/>
              <a:ext cx="1217735" cy="3571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40" name="Immagine 6" descr="bombarider.jpg"/>
            <p:cNvPicPr>
              <a:picLocks noChangeAspect="1"/>
            </p:cNvPicPr>
            <p:nvPr/>
          </p:nvPicPr>
          <p:blipFill>
            <a:blip r:embed="rId16" cstate="email"/>
            <a:srcRect/>
            <a:stretch>
              <a:fillRect/>
            </a:stretch>
          </p:blipFill>
          <p:spPr bwMode="auto">
            <a:xfrm>
              <a:off x="1934308" y="1500188"/>
              <a:ext cx="914400" cy="55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1" name="Connettore 1 40"/>
          <p:cNvCxnSpPr/>
          <p:nvPr/>
        </p:nvCxnSpPr>
        <p:spPr bwMode="auto">
          <a:xfrm>
            <a:off x="3187212" y="2286000"/>
            <a:ext cx="395654" cy="285750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2" name="Immagine 3" descr="lgo_embraer.jpg"/>
          <p:cNvPicPr>
            <a:picLocks noChangeAspect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207283" y="5373216"/>
            <a:ext cx="1724757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Connettore 1 42"/>
          <p:cNvCxnSpPr/>
          <p:nvPr/>
        </p:nvCxnSpPr>
        <p:spPr bwMode="auto">
          <a:xfrm rot="5400000">
            <a:off x="4184589" y="4838517"/>
            <a:ext cx="642938" cy="395654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 bwMode="auto">
          <a:xfrm>
            <a:off x="153866" y="3152949"/>
            <a:ext cx="1582615" cy="15001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it-IT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45" name="Immagine 44" descr="Boeing_logo-blue.gif"/>
          <p:cNvPicPr>
            <a:picLocks noChangeAspect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219808" y="3071814"/>
            <a:ext cx="1299797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Immagine 45" descr="goodrich_logo.gif"/>
          <p:cNvPicPr>
            <a:picLocks noChangeAspect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285751" y="3571875"/>
            <a:ext cx="120161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7" name="Connettore 1 46"/>
          <p:cNvCxnSpPr>
            <a:stCxn id="44" idx="3"/>
          </p:cNvCxnSpPr>
          <p:nvPr/>
        </p:nvCxnSpPr>
        <p:spPr bwMode="auto">
          <a:xfrm flipV="1">
            <a:off x="1736481" y="3140968"/>
            <a:ext cx="747287" cy="762075"/>
          </a:xfrm>
          <a:prstGeom prst="line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8" name="Picture 1" descr="C:\Users\ppersico\Desktop\images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5315219" y="3881236"/>
            <a:ext cx="1531322" cy="595514"/>
          </a:xfrm>
          <a:prstGeom prst="rect">
            <a:avLst/>
          </a:prstGeom>
          <a:noFill/>
        </p:spPr>
      </p:pic>
      <p:sp>
        <p:nvSpPr>
          <p:cNvPr id="49" name="Segnaposto numero diapositiva 5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9B9CD95-7E4C-4759-8AD6-24DD1FB51A49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54" name="Rettangolo 53"/>
          <p:cNvSpPr/>
          <p:nvPr/>
        </p:nvSpPr>
        <p:spPr>
          <a:xfrm>
            <a:off x="3495570" y="44624"/>
            <a:ext cx="2843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  <a:cs typeface="Arial" charset="0"/>
              </a:rPr>
              <a:t>Clienti</a:t>
            </a: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cs typeface="Arial" charset="0"/>
              </a:rPr>
              <a:t>nel</a:t>
            </a:r>
            <a:r>
              <a:rPr lang="en-US" sz="2800" b="1" dirty="0" smtClean="0">
                <a:solidFill>
                  <a:schemeClr val="tx2"/>
                </a:solidFill>
                <a:cs typeface="Arial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cs typeface="Arial" charset="0"/>
              </a:rPr>
              <a:t>Mondo</a:t>
            </a:r>
            <a:endParaRPr lang="it-IT" sz="2800" dirty="0"/>
          </a:p>
        </p:txBody>
      </p:sp>
      <p:pic>
        <p:nvPicPr>
          <p:cNvPr id="5124" name="Picture 4" descr="https://encrypted-tbn3.gstatic.com/images?q=tbn:ANd9GcRxrPXC_Ztybcw_I3Np6R4MwQf2KcjCm2NtAd-zqMN5rCt7JfkJmECPh1Q">
            <a:hlinkClick r:id="rId21"/>
          </p:cNvPr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5388798" y="5360251"/>
            <a:ext cx="1368152" cy="428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754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-63044" y="-8731"/>
            <a:ext cx="9233184" cy="6887830"/>
            <a:chOff x="-63044" y="-8731"/>
            <a:chExt cx="9233184" cy="6887830"/>
          </a:xfrm>
        </p:grpSpPr>
        <p:pic>
          <p:nvPicPr>
            <p:cNvPr id="80898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19151"/>
              <a:ext cx="2150985" cy="32388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899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386" y="-8731"/>
              <a:ext cx="3345806" cy="2362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C:\Users\mcastaldo\Desktop\M-346.jp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2681" y="2354193"/>
              <a:ext cx="3337459" cy="22249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900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2" y="6762"/>
              <a:ext cx="3129908" cy="2347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901" name="Picture 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2339718"/>
              <a:ext cx="2966631" cy="2224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902" name="Picture 6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-8731"/>
              <a:ext cx="3256315" cy="2442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903" name="Picture 7" descr="C:\Users\mcastaldo\Pictures\ATR-42867_BD.jpg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3044" y="2338885"/>
              <a:ext cx="3259860" cy="217188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905" name="Picture 9" descr="C:\Users\mcastaldo\Pictures\1379366481488.jpg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4202" y="4564692"/>
              <a:ext cx="3516405" cy="22933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906" name="Picture 10" descr="C:\Users\mcastaldo\Pictures\kc-390_3.jpg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247" y="4437112"/>
              <a:ext cx="3661955" cy="24419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6732240" y="1700808"/>
            <a:ext cx="218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sz="2400" b="1" dirty="0" smtClean="0">
                <a:solidFill>
                  <a:schemeClr val="bg1"/>
                </a:solidFill>
                <a:latin typeface="Franklin Gothic Book" pitchFamily="34" charset="0"/>
                <a:cs typeface="Microsoft Sans Serif" pitchFamily="34" charset="0"/>
              </a:rPr>
              <a:t>T-129</a:t>
            </a:r>
            <a:endParaRPr lang="it-IT" sz="2400" b="1" dirty="0">
              <a:solidFill>
                <a:schemeClr val="bg1"/>
              </a:solidFill>
              <a:latin typeface="Franklin Gothic Book" pitchFamily="34" charset="0"/>
              <a:cs typeface="Microsoft Sans Serif" pitchFamily="34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6759996" y="4044935"/>
            <a:ext cx="218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sz="2400" b="1" dirty="0" smtClean="0">
                <a:solidFill>
                  <a:schemeClr val="bg1"/>
                </a:solidFill>
                <a:latin typeface="Franklin Gothic Book" pitchFamily="34" charset="0"/>
                <a:cs typeface="Microsoft Sans Serif" pitchFamily="34" charset="0"/>
              </a:rPr>
              <a:t>M-346</a:t>
            </a:r>
            <a:endParaRPr lang="it-IT" sz="2400" b="1" dirty="0">
              <a:solidFill>
                <a:schemeClr val="bg1"/>
              </a:solidFill>
              <a:latin typeface="Franklin Gothic Book" pitchFamily="34" charset="0"/>
              <a:cs typeface="Microsoft Sans Serif" pitchFamily="34" charset="0"/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3059832" y="1772816"/>
            <a:ext cx="218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sz="2400" b="1" dirty="0" smtClean="0">
                <a:solidFill>
                  <a:schemeClr val="bg1"/>
                </a:solidFill>
                <a:latin typeface="Franklin Gothic Book" pitchFamily="34" charset="0"/>
                <a:cs typeface="Microsoft Sans Serif" pitchFamily="34" charset="0"/>
              </a:rPr>
              <a:t>C-SERIES</a:t>
            </a:r>
            <a:endParaRPr lang="it-IT" sz="2400" b="1" dirty="0">
              <a:solidFill>
                <a:schemeClr val="bg1"/>
              </a:solidFill>
              <a:latin typeface="Franklin Gothic Book" pitchFamily="34" charset="0"/>
              <a:cs typeface="Microsoft Sans Serif" pitchFamily="34" charset="0"/>
            </a:endParaRP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323528" y="981554"/>
            <a:ext cx="218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sz="2400" b="1" dirty="0" smtClean="0">
                <a:solidFill>
                  <a:schemeClr val="bg1"/>
                </a:solidFill>
                <a:latin typeface="Franklin Gothic Book" pitchFamily="34" charset="0"/>
                <a:cs typeface="Microsoft Sans Serif" pitchFamily="34" charset="0"/>
              </a:rPr>
              <a:t>P-180</a:t>
            </a:r>
            <a:endParaRPr lang="it-IT" sz="2400" b="1" dirty="0">
              <a:solidFill>
                <a:schemeClr val="bg1"/>
              </a:solidFill>
              <a:latin typeface="Franklin Gothic Book" pitchFamily="34" charset="0"/>
              <a:cs typeface="Microsoft Sans Serif" pitchFamily="34" charset="0"/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0" y="2852936"/>
            <a:ext cx="15121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sz="2400" b="1" dirty="0" smtClean="0">
                <a:solidFill>
                  <a:schemeClr val="bg1"/>
                </a:solidFill>
                <a:latin typeface="Franklin Gothic Book" pitchFamily="34" charset="0"/>
                <a:cs typeface="Microsoft Sans Serif" pitchFamily="34" charset="0"/>
              </a:rPr>
              <a:t>ATR</a:t>
            </a:r>
            <a:endParaRPr lang="it-IT" sz="2400" b="1" dirty="0">
              <a:solidFill>
                <a:schemeClr val="bg1"/>
              </a:solidFill>
              <a:latin typeface="Franklin Gothic Book" pitchFamily="34" charset="0"/>
              <a:cs typeface="Microsoft Sans Serif" pitchFamily="34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3521716" y="3975446"/>
            <a:ext cx="218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sz="2400" b="1" dirty="0" smtClean="0">
                <a:solidFill>
                  <a:schemeClr val="bg1">
                    <a:lumMod val="50000"/>
                  </a:schemeClr>
                </a:solidFill>
                <a:latin typeface="Franklin Gothic Book" pitchFamily="34" charset="0"/>
                <a:cs typeface="Microsoft Sans Serif" pitchFamily="34" charset="0"/>
              </a:rPr>
              <a:t>AW-169</a:t>
            </a:r>
            <a:endParaRPr lang="it-IT" sz="2400" b="1" dirty="0">
              <a:solidFill>
                <a:schemeClr val="bg1">
                  <a:lumMod val="50000"/>
                </a:schemeClr>
              </a:solidFill>
              <a:latin typeface="Franklin Gothic Book" pitchFamily="34" charset="0"/>
              <a:cs typeface="Microsoft Sans Serif" pitchFamily="34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2632709" y="6165304"/>
            <a:ext cx="218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sz="2400" b="1" dirty="0" smtClean="0">
                <a:solidFill>
                  <a:schemeClr val="bg1"/>
                </a:solidFill>
                <a:latin typeface="Franklin Gothic Book" pitchFamily="34" charset="0"/>
                <a:cs typeface="Microsoft Sans Serif" pitchFamily="34" charset="0"/>
              </a:rPr>
              <a:t>KC-390</a:t>
            </a:r>
            <a:endParaRPr lang="it-IT" sz="2400" b="1" dirty="0">
              <a:solidFill>
                <a:schemeClr val="bg1"/>
              </a:solidFill>
              <a:latin typeface="Franklin Gothic Book" pitchFamily="34" charset="0"/>
              <a:cs typeface="Microsoft Sans Serif" pitchFamily="34" charset="0"/>
            </a:endParaRP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5624202" y="6396136"/>
            <a:ext cx="218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sz="2400" b="1" dirty="0" smtClean="0">
                <a:solidFill>
                  <a:schemeClr val="bg1"/>
                </a:solidFill>
                <a:latin typeface="Franklin Gothic Book" pitchFamily="34" charset="0"/>
                <a:cs typeface="Microsoft Sans Serif" pitchFamily="34" charset="0"/>
              </a:rPr>
              <a:t>MH-60R</a:t>
            </a:r>
            <a:endParaRPr lang="it-IT" sz="2400" b="1" dirty="0">
              <a:solidFill>
                <a:schemeClr val="bg1"/>
              </a:solidFill>
              <a:latin typeface="Franklin Gothic Book" pitchFamily="34" charset="0"/>
              <a:cs typeface="Microsoft Sans Serif" pitchFamily="34" charset="0"/>
            </a:endParaRP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1" y="6417434"/>
            <a:ext cx="20517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sz="2400" b="1" dirty="0" smtClean="0">
                <a:solidFill>
                  <a:schemeClr val="bg1"/>
                </a:solidFill>
                <a:latin typeface="Franklin Gothic Book" pitchFamily="34" charset="0"/>
                <a:cs typeface="Microsoft Sans Serif" pitchFamily="34" charset="0"/>
              </a:rPr>
              <a:t>NH-90</a:t>
            </a:r>
            <a:endParaRPr lang="it-IT" sz="2400" b="1" dirty="0">
              <a:solidFill>
                <a:schemeClr val="bg1"/>
              </a:solidFill>
              <a:latin typeface="Franklin Gothic Book" pitchFamily="34" charset="0"/>
              <a:cs typeface="Microsoft Sans Serif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517676" y="-27384"/>
            <a:ext cx="4320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1"/>
                </a:solidFill>
                <a:cs typeface="Arial" charset="0"/>
              </a:rPr>
              <a:t>Programmi</a:t>
            </a:r>
            <a:r>
              <a:rPr lang="en-US" sz="3200" b="1" dirty="0" smtClean="0">
                <a:solidFill>
                  <a:schemeClr val="bg1"/>
                </a:solidFill>
                <a:cs typeface="Arial" charset="0"/>
              </a:rPr>
              <a:t> &amp; </a:t>
            </a:r>
            <a:r>
              <a:rPr lang="en-US" sz="3200" b="1" dirty="0" err="1" smtClean="0">
                <a:solidFill>
                  <a:schemeClr val="bg1"/>
                </a:solidFill>
                <a:cs typeface="Arial" charset="0"/>
              </a:rPr>
              <a:t>Prodotti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upload.wikimedia.org/wikipedia/commons/thumb/3/3d/Alenia_C-27J_%28Pratica_di_Mare%29_edit1.jpg/220px-Alenia_C-27J_%28Pratica_di_Mare%29_edit1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332556" y="1716574"/>
            <a:ext cx="2016224" cy="1512169"/>
          </a:xfrm>
          <a:prstGeom prst="rect">
            <a:avLst/>
          </a:prstGeom>
          <a:noFill/>
        </p:spPr>
      </p:pic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5724128" y="2848029"/>
            <a:ext cx="12961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it-IT" sz="2400" b="1" dirty="0" smtClean="0">
                <a:solidFill>
                  <a:schemeClr val="bg1"/>
                </a:solidFill>
                <a:latin typeface="Franklin Gothic Book" pitchFamily="34" charset="0"/>
                <a:cs typeface="Microsoft Sans Serif" pitchFamily="34" charset="0"/>
              </a:rPr>
              <a:t>C-27J</a:t>
            </a:r>
            <a:endParaRPr lang="it-IT" sz="2400" b="1" dirty="0">
              <a:solidFill>
                <a:schemeClr val="bg1"/>
              </a:solidFill>
              <a:latin typeface="Franklin Gothic Book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302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" descr="F:\persico\Users\ppersico\Documents\ARCHIVIO ALENIA\AAA FINALE al 18 luglio 2011\Volume (D)\C-27J - NEW\IB\SEMIPREPARATO\Copy1_DSC_145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764704"/>
            <a:ext cx="5328592" cy="3542554"/>
          </a:xfrm>
          <a:prstGeom prst="rect">
            <a:avLst/>
          </a:prstGeom>
          <a:noFill/>
        </p:spPr>
      </p:pic>
      <p:pic>
        <p:nvPicPr>
          <p:cNvPr id="9" name="Picture 3" descr="P10100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6588224" y="3356992"/>
            <a:ext cx="2140926" cy="3094037"/>
          </a:xfrm>
          <a:prstGeom prst="rect">
            <a:avLst/>
          </a:prstGeom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791852" y="3316922"/>
            <a:ext cx="42203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it-I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C27J </a:t>
            </a:r>
            <a:r>
              <a:rPr lang="it-I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SPARTAN</a:t>
            </a:r>
            <a:endParaRPr lang="it-IT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1" name="Picture 6" descr="19062007(005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923" y="3740869"/>
            <a:ext cx="34290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4139952" y="4678403"/>
            <a:ext cx="1944216" cy="1414893"/>
            <a:chOff x="2394" y="3034"/>
            <a:chExt cx="1679" cy="1085"/>
          </a:xfrm>
        </p:grpSpPr>
        <p:pic>
          <p:nvPicPr>
            <p:cNvPr id="13" name="KIN C27J NLG steering 1.avi">
              <a:hlinkClick r:id="" action="ppaction://media"/>
            </p:cNvPr>
            <p:cNvPicPr>
              <a:picLocks noRot="1" noChangeAspect="1" noChangeArrowheads="1"/>
            </p:cNvPicPr>
            <p:nvPr>
              <a:videoFile r:link="rId1"/>
            </p:nvPr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394" y="3034"/>
              <a:ext cx="1679" cy="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0">
              <a:hlinkClick r:id="rId7" action="ppaction://hlinkfile"/>
            </p:cNvPr>
            <p:cNvSpPr txBox="1">
              <a:spLocks noChangeArrowheads="1"/>
            </p:cNvSpPr>
            <p:nvPr/>
          </p:nvSpPr>
          <p:spPr bwMode="auto">
            <a:xfrm>
              <a:off x="2394" y="3929"/>
              <a:ext cx="75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t-IT" sz="1200" b="1">
                  <a:solidFill>
                    <a:schemeClr val="bg1"/>
                  </a:solidFill>
                </a:rPr>
                <a:t>NLG Steering </a:t>
              </a:r>
            </a:p>
          </p:txBody>
        </p:sp>
      </p:grpSp>
      <p:pic>
        <p:nvPicPr>
          <p:cNvPr id="15" name="Picture 39" descr="C27-J NLG_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380312" y="980728"/>
            <a:ext cx="1494041" cy="211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Text Box 2"/>
          <p:cNvSpPr txBox="1">
            <a:spLocks noChangeArrowheads="1"/>
          </p:cNvSpPr>
          <p:nvPr/>
        </p:nvSpPr>
        <p:spPr bwMode="auto">
          <a:xfrm>
            <a:off x="3083772" y="692696"/>
            <a:ext cx="3000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AGUSTA WESTLAND AW-169</a:t>
            </a:r>
          </a:p>
        </p:txBody>
      </p:sp>
      <p:sp>
        <p:nvSpPr>
          <p:cNvPr id="25612" name="CasellaDiTesto 4"/>
          <p:cNvSpPr txBox="1">
            <a:spLocks noChangeArrowheads="1"/>
          </p:cNvSpPr>
          <p:nvPr/>
        </p:nvSpPr>
        <p:spPr bwMode="auto">
          <a:xfrm>
            <a:off x="6084168" y="1412776"/>
            <a:ext cx="59201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sz="1400" b="1" dirty="0">
                <a:solidFill>
                  <a:srgbClr val="000099"/>
                </a:solidFill>
                <a:cs typeface="Arial" pitchFamily="34" charset="0"/>
              </a:rPr>
              <a:t>MLG:</a:t>
            </a:r>
          </a:p>
        </p:txBody>
      </p:sp>
      <p:pic>
        <p:nvPicPr>
          <p:cNvPr id="8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6730" y="1124744"/>
            <a:ext cx="5035550" cy="391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2337" name="Picture 1" descr="F:\Immagine 0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179512" y="2857496"/>
            <a:ext cx="1763910" cy="3571900"/>
          </a:xfrm>
          <a:prstGeom prst="rect">
            <a:avLst/>
          </a:prstGeom>
          <a:noFill/>
        </p:spPr>
      </p:pic>
      <p:sp>
        <p:nvSpPr>
          <p:cNvPr id="83" name="CasellaDiTesto 4"/>
          <p:cNvSpPr txBox="1">
            <a:spLocks noChangeArrowheads="1"/>
          </p:cNvSpPr>
          <p:nvPr/>
        </p:nvSpPr>
        <p:spPr bwMode="auto">
          <a:xfrm>
            <a:off x="571472" y="2428868"/>
            <a:ext cx="5273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sz="1400" b="1" dirty="0" smtClean="0">
                <a:solidFill>
                  <a:srgbClr val="000099"/>
                </a:solidFill>
                <a:cs typeface="Arial" pitchFamily="34" charset="0"/>
              </a:rPr>
              <a:t>MLG</a:t>
            </a:r>
            <a:endParaRPr lang="it-IT" sz="1400" b="1" dirty="0">
              <a:solidFill>
                <a:srgbClr val="000099"/>
              </a:solidFill>
              <a:cs typeface="Arial" pitchFamily="34" charset="0"/>
            </a:endParaRPr>
          </a:p>
        </p:txBody>
      </p:sp>
      <p:sp>
        <p:nvSpPr>
          <p:cNvPr id="25609" name="CasellaDiTesto 4"/>
          <p:cNvSpPr txBox="1">
            <a:spLocks noChangeArrowheads="1"/>
          </p:cNvSpPr>
          <p:nvPr/>
        </p:nvSpPr>
        <p:spPr bwMode="auto">
          <a:xfrm>
            <a:off x="7956376" y="5877272"/>
            <a:ext cx="4889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sz="1400" b="1" dirty="0" smtClean="0">
                <a:solidFill>
                  <a:srgbClr val="000099"/>
                </a:solidFill>
                <a:cs typeface="Arial" pitchFamily="34" charset="0"/>
              </a:rPr>
              <a:t>NLG</a:t>
            </a:r>
            <a:endParaRPr lang="it-IT" sz="1400" b="1" dirty="0">
              <a:solidFill>
                <a:srgbClr val="000099"/>
              </a:solidFill>
              <a:cs typeface="Arial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4581128"/>
            <a:ext cx="2965976" cy="195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5400000">
            <a:off x="6208383" y="3019493"/>
            <a:ext cx="3714750" cy="179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sellaDiTesto 4"/>
          <p:cNvSpPr txBox="1">
            <a:spLocks noChangeArrowheads="1"/>
          </p:cNvSpPr>
          <p:nvPr/>
        </p:nvSpPr>
        <p:spPr bwMode="auto">
          <a:xfrm>
            <a:off x="3203848" y="6550223"/>
            <a:ext cx="28348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it-IT" sz="1400" b="1" dirty="0" smtClean="0">
                <a:solidFill>
                  <a:srgbClr val="000099"/>
                </a:solidFill>
                <a:cs typeface="Arial" pitchFamily="34" charset="0"/>
              </a:rPr>
              <a:t>ATTUAZIONE </a:t>
            </a:r>
            <a:r>
              <a:rPr lang="it-IT" sz="1400" b="1" dirty="0" err="1" smtClean="0">
                <a:solidFill>
                  <a:srgbClr val="000099"/>
                </a:solidFill>
                <a:cs typeface="Arial" pitchFamily="34" charset="0"/>
              </a:rPr>
              <a:t>ELETTRO_MECCANICA</a:t>
            </a:r>
            <a:endParaRPr lang="it-IT" sz="1400" b="1" dirty="0">
              <a:solidFill>
                <a:srgbClr val="000099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4604</TotalTime>
  <Words>716</Words>
  <Application>Microsoft Office PowerPoint</Application>
  <PresentationFormat>Presentazione su schermo (4:3)</PresentationFormat>
  <Paragraphs>202</Paragraphs>
  <Slides>33</Slides>
  <Notes>9</Notes>
  <HiddenSlides>0</HiddenSlides>
  <MMClips>13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6" baseType="lpstr">
      <vt:lpstr>Tema di Office</vt:lpstr>
      <vt:lpstr>1_Tema di Office</vt:lpstr>
      <vt:lpstr>Immagine bitmap</vt:lpstr>
      <vt:lpstr> METODOLOGIE E TECNOLOGIE PER LO SVILUPPO DI UN NUOVO VELIVOLO   Impianti e Sistemi di nuova generazione: vantaggi e guadagni nelle prestazioni dei velivoli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Integrazione Sistemi a Bordo Velivolo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Persico Piero</dc:creator>
  <cp:lastModifiedBy>Piero Persico</cp:lastModifiedBy>
  <cp:revision>505</cp:revision>
  <dcterms:created xsi:type="dcterms:W3CDTF">2011-02-02T08:37:41Z</dcterms:created>
  <dcterms:modified xsi:type="dcterms:W3CDTF">2014-06-14T05:43:31Z</dcterms:modified>
</cp:coreProperties>
</file>