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30" y="-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Cartella_di_lavoro_di_Microsoft_Office_Excel_2007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Cartella_di_lavoro_di_Microsoft_Office_Excel_2007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Numero</c:v>
                </c:pt>
              </c:strCache>
            </c:strRef>
          </c:tx>
          <c:dLbls>
            <c:dLbl>
              <c:idx val="3"/>
              <c:layout>
                <c:manualLayout>
                  <c:x val="0.26751014536644485"/>
                  <c:y val="-0.27109704186121725"/>
                </c:manualLayout>
              </c:layout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Foglio1!$A$2:$A$6</c:f>
              <c:strCache>
                <c:ptCount val="5"/>
                <c:pt idx="0">
                  <c:v>Avellino</c:v>
                </c:pt>
                <c:pt idx="1">
                  <c:v>Benevento</c:v>
                </c:pt>
                <c:pt idx="2">
                  <c:v>Caserta</c:v>
                </c:pt>
                <c:pt idx="3">
                  <c:v>Napoli</c:v>
                </c:pt>
                <c:pt idx="4">
                  <c:v>Salerno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22</c:v>
                </c:pt>
                <c:pt idx="3">
                  <c:v>141</c:v>
                </c:pt>
                <c:pt idx="4">
                  <c:v>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Numero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0.10673076115000302"/>
                </c:manualLayout>
              </c:layout>
              <c:dLblPos val="bestFit"/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1"/>
            <c:showVal val="1"/>
            <c:showCatName val="1"/>
            <c:showPercent val="1"/>
            <c:showLeaderLines val="1"/>
          </c:dLbls>
          <c:cat>
            <c:strRef>
              <c:f>Foglio1!$A$2:$A$6</c:f>
              <c:strCache>
                <c:ptCount val="5"/>
                <c:pt idx="0">
                  <c:v>Sistemi completi e componenti</c:v>
                </c:pt>
                <c:pt idx="1">
                  <c:v>Equipaggiamenti</c:v>
                </c:pt>
                <c:pt idx="2">
                  <c:v>Ingegneria</c:v>
                </c:pt>
                <c:pt idx="3">
                  <c:v>ICT, PLM, Servizi</c:v>
                </c:pt>
                <c:pt idx="4">
                  <c:v>Altro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48</c:v>
                </c:pt>
                <c:pt idx="1">
                  <c:v>18</c:v>
                </c:pt>
                <c:pt idx="2">
                  <c:v>25</c:v>
                </c:pt>
                <c:pt idx="3">
                  <c:v>50</c:v>
                </c:pt>
                <c:pt idx="4">
                  <c:v>59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Numero</c:v>
                </c:pt>
              </c:strCache>
            </c:strRef>
          </c:tx>
          <c:dLbls>
            <c:dLbl>
              <c:idx val="1"/>
              <c:layout>
                <c:manualLayout>
                  <c:x val="9.4230769230769243E-2"/>
                  <c:y val="-0.3778845867743351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-5.769230769230773E-3"/>
                  <c:y val="4.3269227493244439E-2"/>
                </c:manualLayout>
              </c:layout>
              <c:dLblPos val="bestFit"/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0.11538461538461539"/>
                  <c:y val="-2.5961536495946666E-2"/>
                </c:manualLayout>
              </c:layout>
              <c:dLblPos val="bestFit"/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outEnd"/>
            <c:showLegendKey val="1"/>
            <c:showVal val="1"/>
            <c:showCatName val="1"/>
            <c:showPercent val="1"/>
            <c:showLeaderLines val="1"/>
          </c:dLbls>
          <c:cat>
            <c:strRef>
              <c:f>Foglio1!$A$2:$A$6</c:f>
              <c:strCache>
                <c:ptCount val="5"/>
                <c:pt idx="0">
                  <c:v>SPA</c:v>
                </c:pt>
                <c:pt idx="1">
                  <c:v>SRL</c:v>
                </c:pt>
                <c:pt idx="2">
                  <c:v>SAS</c:v>
                </c:pt>
                <c:pt idx="3">
                  <c:v>SCARL</c:v>
                </c:pt>
                <c:pt idx="4">
                  <c:v>Other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40</c:v>
                </c:pt>
                <c:pt idx="1">
                  <c:v>132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Foglio1!$A$2:$A$11</c:f>
              <c:strCache>
                <c:ptCount val="10"/>
                <c:pt idx="0">
                  <c:v>not avail.</c:v>
                </c:pt>
                <c:pt idx="2">
                  <c:v>before '50</c:v>
                </c:pt>
                <c:pt idx="3">
                  <c:v>'50 years</c:v>
                </c:pt>
                <c:pt idx="4">
                  <c:v>'60 years</c:v>
                </c:pt>
                <c:pt idx="5">
                  <c:v>'70 years</c:v>
                </c:pt>
                <c:pt idx="6">
                  <c:v>'80 years</c:v>
                </c:pt>
                <c:pt idx="7">
                  <c:v>'90 years</c:v>
                </c:pt>
                <c:pt idx="8">
                  <c:v>'2000 years</c:v>
                </c:pt>
                <c:pt idx="9">
                  <c:v>after 2010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9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15</c:v>
                </c:pt>
                <c:pt idx="6">
                  <c:v>39</c:v>
                </c:pt>
                <c:pt idx="7">
                  <c:v>75</c:v>
                </c:pt>
                <c:pt idx="8">
                  <c:v>44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Foglio1!$A$2:$A$11</c:f>
              <c:strCache>
                <c:ptCount val="10"/>
                <c:pt idx="0">
                  <c:v>not avail.</c:v>
                </c:pt>
                <c:pt idx="2">
                  <c:v>before '50</c:v>
                </c:pt>
                <c:pt idx="3">
                  <c:v>'50 years</c:v>
                </c:pt>
                <c:pt idx="4">
                  <c:v>'60 years</c:v>
                </c:pt>
                <c:pt idx="5">
                  <c:v>'70 years</c:v>
                </c:pt>
                <c:pt idx="6">
                  <c:v>'80 years</c:v>
                </c:pt>
                <c:pt idx="7">
                  <c:v>'90 years</c:v>
                </c:pt>
                <c:pt idx="8">
                  <c:v>'2000 years</c:v>
                </c:pt>
                <c:pt idx="9">
                  <c:v>after 2010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Foglio1!$A$2:$A$11</c:f>
              <c:strCache>
                <c:ptCount val="10"/>
                <c:pt idx="0">
                  <c:v>not avail.</c:v>
                </c:pt>
                <c:pt idx="2">
                  <c:v>before '50</c:v>
                </c:pt>
                <c:pt idx="3">
                  <c:v>'50 years</c:v>
                </c:pt>
                <c:pt idx="4">
                  <c:v>'60 years</c:v>
                </c:pt>
                <c:pt idx="5">
                  <c:v>'70 years</c:v>
                </c:pt>
                <c:pt idx="6">
                  <c:v>'80 years</c:v>
                </c:pt>
                <c:pt idx="7">
                  <c:v>'90 years</c:v>
                </c:pt>
                <c:pt idx="8">
                  <c:v>'2000 years</c:v>
                </c:pt>
                <c:pt idx="9">
                  <c:v>after 2010</c:v>
                </c:pt>
              </c:strCache>
            </c:strRef>
          </c:cat>
          <c:val>
            <c:numRef>
              <c:f>Foglio1!$D$2:$D$11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gapWidth val="0"/>
        <c:overlap val="77"/>
        <c:axId val="111684608"/>
        <c:axId val="111702784"/>
      </c:barChart>
      <c:catAx>
        <c:axId val="111684608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 b="1"/>
            </a:pPr>
            <a:endParaRPr lang="it-IT"/>
          </a:p>
        </c:txPr>
        <c:crossAx val="111702784"/>
        <c:crosses val="autoZero"/>
        <c:auto val="1"/>
        <c:lblAlgn val="ctr"/>
        <c:lblOffset val="100"/>
      </c:catAx>
      <c:valAx>
        <c:axId val="111702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err="1" smtClean="0"/>
                  <a:t>Number</a:t>
                </a:r>
                <a:r>
                  <a:rPr lang="it-IT" baseline="0" dirty="0" smtClean="0"/>
                  <a:t> </a:t>
                </a:r>
                <a:endParaRPr lang="it-IT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11684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Revenues (€ million)</a:t>
            </a:r>
            <a:endParaRPr lang="en-US" sz="2400" dirty="0"/>
          </a:p>
        </c:rich>
      </c:tx>
      <c:layout/>
    </c:title>
    <c:view3D>
      <c:rotX val="30"/>
      <c:rotY val="5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CAMPANIA</c:v>
                </c:pt>
                <c:pt idx="1">
                  <c:v>REST OF ITALY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Employees (units)</a:t>
            </a:r>
            <a:endParaRPr lang="en-US" sz="2400" dirty="0"/>
          </a:p>
        </c:rich>
      </c:tx>
      <c:layout/>
    </c:title>
    <c:view3D>
      <c:rotX val="30"/>
      <c:rotY val="50"/>
      <c:perspective val="30"/>
    </c:view3D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CAMPANIA</c:v>
                </c:pt>
                <c:pt idx="1">
                  <c:v>REST OF ITALY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0.57914</cdr:x>
      <cdr:y>0.37595</cdr:y>
    </cdr:from>
    <cdr:to>
      <cdr:x>0.90459</cdr:x>
      <cdr:y>0.50863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27784" y="1162929"/>
          <a:ext cx="1476671" cy="410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€1600M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0.61813</cdr:x>
      <cdr:y>0.37595</cdr:y>
    </cdr:from>
    <cdr:to>
      <cdr:x>0.90459</cdr:x>
      <cdr:y>0.50863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952328" y="1224136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8400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57212" y="534990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412750" y="4853416"/>
            <a:ext cx="916305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57212" y="3444904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5515" y="2947087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5032113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04898" y="1316039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5036124" y="1316039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57212" y="6019805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57212" y="5849122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872972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57212" y="1050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30200" y="1554166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A8A58C-97AA-44B1-8368-36D2D2E6B5C7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915400" y="6477005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903C21-B0FB-4BDF-AF55-A93B7056C8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57212" y="1050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57212" y="105799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://www.aleniaaermacchi.i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maht.com/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" Type="http://schemas.openxmlformats.org/officeDocument/2006/relationships/image" Target="../media/image20.emf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4.gif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5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png"/><Relationship Id="rId7" Type="http://schemas.openxmlformats.org/officeDocument/2006/relationships/image" Target="../media/image6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www.aeroportosalerno.it/default.aspx?pagina=home&amp;IdLingua=1" TargetMode="External"/><Relationship Id="rId7" Type="http://schemas.openxmlformats.org/officeDocument/2006/relationships/hyperlink" Target="http://aeroclubcittadicapua.files.wordpress.com/2011/11/img_97682.jp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70.jpeg"/><Relationship Id="rId4" Type="http://schemas.openxmlformats.org/officeDocument/2006/relationships/image" Target="../media/image66.jpeg"/><Relationship Id="rId9" Type="http://schemas.openxmlformats.org/officeDocument/2006/relationships/hyperlink" Target="http://www.google.it/url?sa=i&amp;rct=j&amp;q=&amp;esrc=s&amp;source=images&amp;cd=&amp;cad=rja&amp;uact=8&amp;ved=0CAcQjRw&amp;url=http%3A%2F%2Fwww.quicaserta.it%2Fpolitica%2Fgrazzanise%2Fconvegno-su-aeroporto-di-grazzanise-e-023764&amp;ei=B89RVaPCNaLP7gbvroCwDg&amp;bvm=bv.92885102,d.ZGU&amp;psig=AFQjCNFJKh976XIkug4REJOUJzTDQZoI8g&amp;ust=14315111646683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82488" y="1772816"/>
            <a:ext cx="8763000" cy="1222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l’Industria Aerospaziale </a:t>
            </a:r>
            <a:b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NELLA REGIONE CAMPANIA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743272" y="3212976"/>
            <a:ext cx="8458200" cy="2448272"/>
          </a:xfrm>
        </p:spPr>
        <p:txBody>
          <a:bodyPr>
            <a:noAutofit/>
          </a:bodyPr>
          <a:lstStyle/>
          <a:p>
            <a:pPr algn="ctr"/>
            <a:endParaRPr lang="it-IT" sz="2000" b="1" i="1" dirty="0" smtClean="0"/>
          </a:p>
          <a:p>
            <a:pPr algn="ctr"/>
            <a:endParaRPr lang="it-IT" sz="2000" b="1" i="1" dirty="0" smtClean="0"/>
          </a:p>
          <a:p>
            <a:pPr algn="ctr"/>
            <a:r>
              <a:rPr lang="it-IT" sz="2000" b="1" dirty="0" smtClean="0"/>
              <a:t>a cura di Vincenzo </a:t>
            </a:r>
            <a:r>
              <a:rPr lang="it-IT" sz="2000" b="1" dirty="0" err="1" smtClean="0"/>
              <a:t>Miano</a:t>
            </a:r>
            <a:endParaRPr lang="it-IT" sz="2000" b="1" dirty="0" smtClean="0"/>
          </a:p>
          <a:p>
            <a:pPr algn="ctr"/>
            <a:endParaRPr lang="it-IT" sz="2000" b="1" i="1" dirty="0" smtClean="0"/>
          </a:p>
          <a:p>
            <a:pPr algn="ctr"/>
            <a:r>
              <a:rPr lang="it-IT" sz="2000" b="1" i="1" dirty="0" smtClean="0"/>
              <a:t>SEMINARI </a:t>
            </a:r>
            <a:r>
              <a:rPr lang="it-IT" sz="2000" b="1" i="1" dirty="0" smtClean="0"/>
              <a:t>INTERDISCIPLINARI </a:t>
            </a:r>
            <a:r>
              <a:rPr lang="it-IT" sz="2000" b="1" i="1" dirty="0" err="1" smtClean="0"/>
              <a:t>DI</a:t>
            </a:r>
            <a:r>
              <a:rPr lang="it-IT" sz="2000" b="1" i="1" dirty="0" smtClean="0"/>
              <a:t> CULTURA AERONAUTICA </a:t>
            </a:r>
          </a:p>
          <a:p>
            <a:pPr algn="ctr"/>
            <a:r>
              <a:rPr lang="en-US" sz="2000" b="1" dirty="0" smtClean="0"/>
              <a:t>II </a:t>
            </a:r>
            <a:r>
              <a:rPr lang="en-US" sz="2000" b="1" dirty="0" err="1" smtClean="0"/>
              <a:t>Ciclo</a:t>
            </a:r>
            <a:r>
              <a:rPr lang="en-US" sz="2000" b="1" dirty="0" smtClean="0"/>
              <a:t> – 1° </a:t>
            </a:r>
            <a:r>
              <a:rPr lang="en-US" sz="2000" b="1" dirty="0" err="1" smtClean="0"/>
              <a:t>incontro</a:t>
            </a:r>
            <a:endParaRPr lang="en-US" sz="2000" b="1" dirty="0" smtClean="0"/>
          </a:p>
          <a:p>
            <a:pPr algn="ctr"/>
            <a:r>
              <a:rPr lang="en-US" b="1" dirty="0" smtClean="0"/>
              <a:t>23 </a:t>
            </a:r>
            <a:r>
              <a:rPr lang="en-US" b="1" dirty="0" err="1" smtClean="0"/>
              <a:t>maggio</a:t>
            </a:r>
            <a:r>
              <a:rPr lang="en-US" b="1" dirty="0" smtClean="0"/>
              <a:t> 2015 </a:t>
            </a:r>
          </a:p>
          <a:p>
            <a:pPr algn="ctr"/>
            <a:r>
              <a:rPr lang="it-IT" sz="3200" b="1" dirty="0" smtClean="0"/>
              <a:t>Prospettive del comparto aeronautico campano </a:t>
            </a:r>
            <a:endParaRPr lang="it-IT" sz="32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983254" y="6286521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Aula “S. Bobbio”, Scuola </a:t>
            </a:r>
            <a:r>
              <a:rPr lang="it-IT" i="1" dirty="0" err="1" smtClean="0"/>
              <a:t>Politecnica</a:t>
            </a:r>
            <a:r>
              <a:rPr lang="it-IT" i="1" dirty="0" smtClean="0"/>
              <a:t> e delle Scienze di Base – P.le </a:t>
            </a:r>
            <a:r>
              <a:rPr lang="it-IT" i="1" dirty="0" err="1" smtClean="0"/>
              <a:t>Tecchio</a:t>
            </a:r>
            <a:r>
              <a:rPr lang="it-IT" i="1" dirty="0" smtClean="0"/>
              <a:t> 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00541" y="44624"/>
            <a:ext cx="244900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pPr lvl="0"/>
            <a:r>
              <a:rPr lang="it-IT" b="1" dirty="0" smtClean="0"/>
              <a:t>The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companies</a:t>
            </a:r>
            <a:endParaRPr lang="it-IT" b="1" dirty="0"/>
          </a:p>
        </p:txBody>
      </p:sp>
      <p:grpSp>
        <p:nvGrpSpPr>
          <p:cNvPr id="3" name="Gruppo 9"/>
          <p:cNvGrpSpPr/>
          <p:nvPr/>
        </p:nvGrpSpPr>
        <p:grpSpPr>
          <a:xfrm>
            <a:off x="5811095" y="1196752"/>
            <a:ext cx="3900433" cy="1152128"/>
            <a:chOff x="539552" y="5877272"/>
            <a:chExt cx="2880320" cy="864096"/>
          </a:xfrm>
        </p:grpSpPr>
        <p:sp>
          <p:nvSpPr>
            <p:cNvPr id="9" name="Rettangolo 8"/>
            <p:cNvSpPr/>
            <p:nvPr/>
          </p:nvSpPr>
          <p:spPr>
            <a:xfrm>
              <a:off x="539552" y="5877272"/>
              <a:ext cx="288032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218" name="Picture 2" descr="Home E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4769" y="5913276"/>
              <a:ext cx="2749886" cy="792088"/>
            </a:xfrm>
            <a:prstGeom prst="rect">
              <a:avLst/>
            </a:prstGeom>
            <a:noFill/>
          </p:spPr>
        </p:pic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/>
          <a:srcRect t="-10215" b="-10215"/>
          <a:stretch>
            <a:fillRect/>
          </a:stretch>
        </p:blipFill>
        <p:spPr bwMode="auto">
          <a:xfrm>
            <a:off x="350489" y="2276872"/>
            <a:ext cx="3608591" cy="847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o 11"/>
          <p:cNvGrpSpPr/>
          <p:nvPr/>
        </p:nvGrpSpPr>
        <p:grpSpPr>
          <a:xfrm>
            <a:off x="662523" y="3861048"/>
            <a:ext cx="2028225" cy="792088"/>
            <a:chOff x="539552" y="1700808"/>
            <a:chExt cx="1728192" cy="648072"/>
          </a:xfrm>
        </p:grpSpPr>
        <p:sp>
          <p:nvSpPr>
            <p:cNvPr id="13" name="Rettangolo 12"/>
            <p:cNvSpPr/>
            <p:nvPr/>
          </p:nvSpPr>
          <p:spPr>
            <a:xfrm>
              <a:off x="539552" y="1700808"/>
              <a:ext cx="172819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6" descr="http://www.atitech.it/new_logo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3568" y="1844824"/>
              <a:ext cx="1428750" cy="352426"/>
            </a:xfrm>
            <a:prstGeom prst="rect">
              <a:avLst/>
            </a:prstGeom>
            <a:noFill/>
          </p:spPr>
        </p:pic>
      </p:grpSp>
      <p:sp>
        <p:nvSpPr>
          <p:cNvPr id="16" name="CasellaDiTesto 15"/>
          <p:cNvSpPr txBox="1"/>
          <p:nvPr/>
        </p:nvSpPr>
        <p:spPr>
          <a:xfrm>
            <a:off x="272480" y="3068960"/>
            <a:ext cx="51485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it-IT" sz="1400" b="1" dirty="0" smtClean="0"/>
              <a:t>Est. 1939</a:t>
            </a:r>
          </a:p>
          <a:p>
            <a:pPr>
              <a:lnSpc>
                <a:spcPts val="1500"/>
              </a:lnSpc>
            </a:pPr>
            <a:r>
              <a:rPr lang="it-IT" sz="1400" b="1" dirty="0" smtClean="0"/>
              <a:t>Aero </a:t>
            </a:r>
            <a:r>
              <a:rPr lang="it-IT" sz="1400" b="1" dirty="0" err="1" smtClean="0"/>
              <a:t>Engines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Component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Repair</a:t>
            </a:r>
            <a:r>
              <a:rPr lang="it-IT" sz="1400" b="1" dirty="0" smtClean="0"/>
              <a:t> and </a:t>
            </a:r>
            <a:r>
              <a:rPr lang="it-IT" sz="1400" b="1" dirty="0" err="1" smtClean="0"/>
              <a:t>Overhaul</a:t>
            </a:r>
            <a:endParaRPr lang="it-IT" sz="1400" b="1" dirty="0" smtClean="0"/>
          </a:p>
          <a:p>
            <a:pPr>
              <a:lnSpc>
                <a:spcPts val="1500"/>
              </a:lnSpc>
            </a:pPr>
            <a:r>
              <a:rPr lang="it-IT" sz="1400" b="1" dirty="0" err="1" smtClean="0"/>
              <a:t>Plant</a:t>
            </a:r>
            <a:r>
              <a:rPr lang="it-IT" sz="1400" b="1" dirty="0" smtClean="0"/>
              <a:t> in Pomigliano d’Arco (NA)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84515" y="1322765"/>
            <a:ext cx="5226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it-IT" sz="1400" b="1" dirty="0" smtClean="0"/>
              <a:t>Est. 1916</a:t>
            </a:r>
          </a:p>
          <a:p>
            <a:pPr algn="r">
              <a:lnSpc>
                <a:spcPts val="1500"/>
              </a:lnSpc>
            </a:pPr>
            <a:r>
              <a:rPr lang="it-IT" sz="1400" b="1" dirty="0" err="1" smtClean="0"/>
              <a:t>Aircraft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main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structures</a:t>
            </a:r>
            <a:endParaRPr lang="it-IT" sz="1400" b="1" dirty="0" smtClean="0"/>
          </a:p>
          <a:p>
            <a:pPr algn="r">
              <a:lnSpc>
                <a:spcPts val="1500"/>
              </a:lnSpc>
            </a:pPr>
            <a:r>
              <a:rPr lang="it-IT" sz="1400" b="1" dirty="0" smtClean="0"/>
              <a:t>3 </a:t>
            </a:r>
            <a:r>
              <a:rPr lang="it-IT" sz="1400" b="1" dirty="0" err="1" smtClean="0"/>
              <a:t>plants</a:t>
            </a:r>
            <a:r>
              <a:rPr lang="it-IT" sz="1400" b="1" dirty="0" smtClean="0"/>
              <a:t>: Pomigliano d’Arco (NA), Nola (NA), Capodichino (NA)</a:t>
            </a:r>
          </a:p>
          <a:p>
            <a:pPr algn="r">
              <a:lnSpc>
                <a:spcPts val="1500"/>
              </a:lnSpc>
            </a:pPr>
            <a:r>
              <a:rPr lang="it-IT" sz="1400" b="1" dirty="0" err="1" smtClean="0"/>
              <a:t>Approx</a:t>
            </a:r>
            <a:r>
              <a:rPr lang="it-IT" sz="1400" b="1" dirty="0" smtClean="0"/>
              <a:t> 4000 </a:t>
            </a:r>
            <a:r>
              <a:rPr lang="it-IT" sz="1400" b="1" dirty="0" err="1" smtClean="0"/>
              <a:t>employees</a:t>
            </a:r>
            <a:endParaRPr lang="it-IT" sz="1400" b="1" dirty="0"/>
          </a:p>
        </p:txBody>
      </p:sp>
      <p:pic>
        <p:nvPicPr>
          <p:cNvPr id="18" name="Picture 19" descr="Emaht – Europea Microfusioni Aerospazial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0829" y="5373216"/>
            <a:ext cx="2327910" cy="802234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9" name="CasellaDiTesto 18"/>
          <p:cNvSpPr txBox="1"/>
          <p:nvPr/>
        </p:nvSpPr>
        <p:spPr>
          <a:xfrm>
            <a:off x="974558" y="6119336"/>
            <a:ext cx="50705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it-IT" sz="1400" b="1" dirty="0" smtClean="0"/>
              <a:t>Est. 1999</a:t>
            </a:r>
          </a:p>
          <a:p>
            <a:pPr>
              <a:lnSpc>
                <a:spcPts val="1500"/>
              </a:lnSpc>
            </a:pPr>
            <a:r>
              <a:rPr lang="it-IT" sz="1400" b="1" dirty="0" err="1" smtClean="0"/>
              <a:t>Engine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components</a:t>
            </a:r>
            <a:endParaRPr lang="it-IT" sz="1400" b="1" dirty="0" smtClean="0"/>
          </a:p>
          <a:p>
            <a:pPr>
              <a:lnSpc>
                <a:spcPts val="1500"/>
              </a:lnSpc>
            </a:pPr>
            <a:r>
              <a:rPr lang="it-IT" sz="1400" b="1" dirty="0" err="1" smtClean="0"/>
              <a:t>Plant</a:t>
            </a:r>
            <a:r>
              <a:rPr lang="it-IT" sz="1400" b="1" dirty="0" smtClean="0"/>
              <a:t> in Morra de </a:t>
            </a:r>
            <a:r>
              <a:rPr lang="it-IT" sz="1400" b="1" dirty="0" err="1" smtClean="0"/>
              <a:t>Sanctis</a:t>
            </a:r>
            <a:r>
              <a:rPr lang="it-IT" sz="1400" b="1" dirty="0" smtClean="0"/>
              <a:t> (AV)</a:t>
            </a:r>
            <a:endParaRPr lang="it-IT" sz="1400" b="1" dirty="0"/>
          </a:p>
        </p:txBody>
      </p:sp>
      <p:pic>
        <p:nvPicPr>
          <p:cNvPr id="20" name="Picture 28" descr="https://encrypted-tbn2.gstatic.com/images?q=tbn:ANd9GcT-sFy8gasJRzlpnW1UtHTVhMnLi3MoDpHg37KCDgjHL7Y__PDh"/>
          <p:cNvPicPr>
            <a:picLocks noChangeAspect="1" noChangeArrowheads="1"/>
          </p:cNvPicPr>
          <p:nvPr/>
        </p:nvPicPr>
        <p:blipFill>
          <a:blip r:embed="rId8" cstate="email"/>
          <a:srcRect l="-24757"/>
          <a:stretch>
            <a:fillRect/>
          </a:stretch>
        </p:blipFill>
        <p:spPr bwMode="auto">
          <a:xfrm>
            <a:off x="4483195" y="2852937"/>
            <a:ext cx="5306342" cy="378904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1" name="Connettore 2 20"/>
          <p:cNvCxnSpPr>
            <a:stCxn id="18" idx="3"/>
          </p:cNvCxnSpPr>
          <p:nvPr/>
        </p:nvCxnSpPr>
        <p:spPr>
          <a:xfrm flipV="1">
            <a:off x="3318739" y="4437113"/>
            <a:ext cx="5144651" cy="1337221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84515" y="4631794"/>
            <a:ext cx="249627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it-IT" sz="1400" b="1" dirty="0" smtClean="0"/>
              <a:t>Est. 1989</a:t>
            </a:r>
          </a:p>
          <a:p>
            <a:pPr>
              <a:lnSpc>
                <a:spcPts val="1500"/>
              </a:lnSpc>
            </a:pPr>
            <a:r>
              <a:rPr lang="it-IT" sz="1400" b="1" dirty="0" err="1" smtClean="0"/>
              <a:t>Aircraft</a:t>
            </a:r>
            <a:r>
              <a:rPr lang="it-IT" sz="1400" b="1" dirty="0" smtClean="0"/>
              <a:t> MRO</a:t>
            </a:r>
          </a:p>
          <a:p>
            <a:pPr>
              <a:lnSpc>
                <a:spcPts val="1500"/>
              </a:lnSpc>
            </a:pPr>
            <a:r>
              <a:rPr lang="it-IT" sz="1400" b="1" dirty="0" err="1" smtClean="0"/>
              <a:t>Plant</a:t>
            </a:r>
            <a:r>
              <a:rPr lang="it-IT" sz="1400" b="1" dirty="0" smtClean="0"/>
              <a:t> in Capodichino (NA)</a:t>
            </a:r>
            <a:endParaRPr lang="it-IT" sz="1400" b="1" dirty="0"/>
          </a:p>
        </p:txBody>
      </p:sp>
      <p:cxnSp>
        <p:nvCxnSpPr>
          <p:cNvPr id="24" name="Connettore 2 23"/>
          <p:cNvCxnSpPr>
            <a:stCxn id="13" idx="3"/>
          </p:cNvCxnSpPr>
          <p:nvPr/>
        </p:nvCxnSpPr>
        <p:spPr>
          <a:xfrm>
            <a:off x="2690749" y="4257092"/>
            <a:ext cx="4056451" cy="252028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938887" y="2708920"/>
            <a:ext cx="2886321" cy="1728192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9" idx="2"/>
          </p:cNvCxnSpPr>
          <p:nvPr/>
        </p:nvCxnSpPr>
        <p:spPr>
          <a:xfrm flipH="1">
            <a:off x="6903217" y="2348880"/>
            <a:ext cx="858095" cy="2016224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ilmattino.it/MsgrNews/MED/20140930_latitiechh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6767" y="3861048"/>
            <a:ext cx="2896130" cy="144016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4861" y="5373216"/>
            <a:ext cx="2901633" cy="12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ttps://encrypted-tbn2.gstatic.com/images?q=tbn:ANd9GcQWUVuhQDu24bvEFb-B75zDElSmZ8bW4QWHFW7-iMTPTN8l65gI"/>
          <p:cNvPicPr>
            <a:picLocks noChangeAspect="1" noChangeArrowheads="1"/>
          </p:cNvPicPr>
          <p:nvPr/>
        </p:nvPicPr>
        <p:blipFill>
          <a:blip r:embed="rId11" cstate="email"/>
          <a:srcRect t="12433"/>
          <a:stretch>
            <a:fillRect/>
          </a:stretch>
        </p:blipFill>
        <p:spPr bwMode="auto">
          <a:xfrm>
            <a:off x="4250922" y="2456877"/>
            <a:ext cx="2476500" cy="126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en-US" b="1" dirty="0" smtClean="0"/>
              <a:t>ALENIA AERMACCHI IN CAMPANIA</a:t>
            </a:r>
            <a:endParaRPr lang="en-US" b="1" dirty="0"/>
          </a:p>
        </p:txBody>
      </p: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147526" y="1214422"/>
            <a:ext cx="3776689" cy="1821604"/>
            <a:chOff x="136178" y="1214422"/>
            <a:chExt cx="4357717" cy="2277005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6178" y="1214422"/>
              <a:ext cx="4357717" cy="2277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6178" y="1214422"/>
              <a:ext cx="4357717" cy="22770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4952999" y="1220153"/>
            <a:ext cx="3894709" cy="1824228"/>
            <a:chOff x="690563" y="1814513"/>
            <a:chExt cx="6438900" cy="3257550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0563" y="1814513"/>
              <a:ext cx="6438900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0563" y="1814513"/>
              <a:ext cx="6438900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154748" y="3645025"/>
            <a:ext cx="3770911" cy="1885963"/>
            <a:chOff x="704850" y="1814513"/>
            <a:chExt cx="6419850" cy="3267075"/>
          </a:xfrm>
        </p:grpSpPr>
        <p:pic>
          <p:nvPicPr>
            <p:cNvPr id="10" name="Picture 2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04850" y="1814513"/>
              <a:ext cx="641985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04850" y="1814513"/>
              <a:ext cx="641985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sellaDiTesto 13"/>
          <p:cNvSpPr txBox="1"/>
          <p:nvPr/>
        </p:nvSpPr>
        <p:spPr>
          <a:xfrm>
            <a:off x="272480" y="2996952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Pomigliano </a:t>
            </a:r>
            <a:r>
              <a:rPr lang="en-US" b="1" dirty="0" err="1" smtClean="0"/>
              <a:t>d’Arco</a:t>
            </a:r>
            <a:r>
              <a:rPr lang="en-US" b="1" dirty="0" smtClean="0"/>
              <a:t> plant</a:t>
            </a:r>
            <a:endParaRPr lang="en-US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265035" y="2996952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Nola plant</a:t>
            </a:r>
            <a:endParaRPr lang="en-US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2480" y="5445224"/>
            <a:ext cx="304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Capodichino</a:t>
            </a:r>
            <a:r>
              <a:rPr lang="en-US" b="1" dirty="0" smtClean="0"/>
              <a:t> plant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Sold to ATITECH in 2015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94904" y="3429000"/>
            <a:ext cx="2810828" cy="16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4328931" y="3429000"/>
            <a:ext cx="24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T R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2" name="Group 725"/>
          <p:cNvGrpSpPr>
            <a:grpSpLocks noChangeAspect="1"/>
          </p:cNvGrpSpPr>
          <p:nvPr/>
        </p:nvGrpSpPr>
        <p:grpSpPr bwMode="auto">
          <a:xfrm>
            <a:off x="6201139" y="4725145"/>
            <a:ext cx="3557492" cy="2048891"/>
            <a:chOff x="3502" y="686"/>
            <a:chExt cx="3042" cy="1898"/>
          </a:xfrm>
        </p:grpSpPr>
        <p:pic>
          <p:nvPicPr>
            <p:cNvPr id="20" name="Picture 726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1830"/>
              <a:ext cx="104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27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2" y="1023"/>
              <a:ext cx="85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28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2" y="1835"/>
              <a:ext cx="104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729"/>
            <p:cNvGrpSpPr>
              <a:grpSpLocks noChangeAspect="1"/>
            </p:cNvGrpSpPr>
            <p:nvPr/>
          </p:nvGrpSpPr>
          <p:grpSpPr bwMode="auto">
            <a:xfrm>
              <a:off x="3884" y="686"/>
              <a:ext cx="968" cy="424"/>
              <a:chOff x="3662" y="17"/>
              <a:chExt cx="886" cy="355"/>
            </a:xfrm>
          </p:grpSpPr>
          <p:pic>
            <p:nvPicPr>
              <p:cNvPr id="368" name="Picture 730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3662" y="17"/>
                <a:ext cx="886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9" name="Picture 731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662" y="17"/>
                <a:ext cx="886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732"/>
            <p:cNvGrpSpPr>
              <a:grpSpLocks noChangeAspect="1"/>
            </p:cNvGrpSpPr>
            <p:nvPr/>
          </p:nvGrpSpPr>
          <p:grpSpPr bwMode="auto">
            <a:xfrm>
              <a:off x="3708" y="1893"/>
              <a:ext cx="909" cy="591"/>
              <a:chOff x="3501" y="1183"/>
              <a:chExt cx="832" cy="495"/>
            </a:xfrm>
          </p:grpSpPr>
          <p:pic>
            <p:nvPicPr>
              <p:cNvPr id="366" name="Picture 733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501" y="1183"/>
                <a:ext cx="832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7" name="Picture 734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3501" y="1183"/>
                <a:ext cx="832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735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2" y="754"/>
              <a:ext cx="997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736"/>
            <p:cNvSpPr>
              <a:spLocks noChangeAspect="1" noChangeArrowheads="1"/>
            </p:cNvSpPr>
            <p:nvPr/>
          </p:nvSpPr>
          <p:spPr bwMode="auto">
            <a:xfrm>
              <a:off x="4034" y="1211"/>
              <a:ext cx="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7" name="Rectangle 737"/>
            <p:cNvSpPr>
              <a:spLocks noChangeAspect="1" noChangeArrowheads="1"/>
            </p:cNvSpPr>
            <p:nvPr/>
          </p:nvSpPr>
          <p:spPr bwMode="auto">
            <a:xfrm>
              <a:off x="4903" y="2177"/>
              <a:ext cx="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8" name="Rectangle 738"/>
            <p:cNvSpPr>
              <a:spLocks noChangeAspect="1" noChangeArrowheads="1"/>
            </p:cNvSpPr>
            <p:nvPr/>
          </p:nvSpPr>
          <p:spPr bwMode="auto">
            <a:xfrm>
              <a:off x="4961" y="2191"/>
              <a:ext cx="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9" name="Rectangle 739"/>
            <p:cNvSpPr>
              <a:spLocks noChangeAspect="1" noChangeArrowheads="1"/>
            </p:cNvSpPr>
            <p:nvPr/>
          </p:nvSpPr>
          <p:spPr bwMode="auto">
            <a:xfrm>
              <a:off x="4748" y="1684"/>
              <a:ext cx="0" cy="25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0" name="Rectangle 740"/>
            <p:cNvSpPr>
              <a:spLocks noChangeAspect="1" noChangeArrowheads="1"/>
            </p:cNvSpPr>
            <p:nvPr/>
          </p:nvSpPr>
          <p:spPr bwMode="auto">
            <a:xfrm>
              <a:off x="4569" y="1599"/>
              <a:ext cx="0" cy="25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1" name="Freeform 741"/>
            <p:cNvSpPr>
              <a:spLocks noChangeAspect="1"/>
            </p:cNvSpPr>
            <p:nvPr/>
          </p:nvSpPr>
          <p:spPr bwMode="auto">
            <a:xfrm>
              <a:off x="3690" y="1513"/>
              <a:ext cx="0" cy="257"/>
            </a:xfrm>
            <a:custGeom>
              <a:avLst/>
              <a:gdLst>
                <a:gd name="T0" fmla="*/ 80 w 4730"/>
                <a:gd name="T1" fmla="*/ 115 h 756"/>
                <a:gd name="T2" fmla="*/ 93 w 4730"/>
                <a:gd name="T3" fmla="*/ 117 h 756"/>
                <a:gd name="T4" fmla="*/ 105 w 4730"/>
                <a:gd name="T5" fmla="*/ 117 h 756"/>
                <a:gd name="T6" fmla="*/ 118 w 4730"/>
                <a:gd name="T7" fmla="*/ 119 h 756"/>
                <a:gd name="T8" fmla="*/ 131 w 4730"/>
                <a:gd name="T9" fmla="*/ 119 h 756"/>
                <a:gd name="T10" fmla="*/ 148 w 4730"/>
                <a:gd name="T11" fmla="*/ 120 h 756"/>
                <a:gd name="T12" fmla="*/ 177 w 4730"/>
                <a:gd name="T13" fmla="*/ 120 h 756"/>
                <a:gd name="T14" fmla="*/ 215 w 4730"/>
                <a:gd name="T15" fmla="*/ 120 h 756"/>
                <a:gd name="T16" fmla="*/ 241 w 4730"/>
                <a:gd name="T17" fmla="*/ 120 h 756"/>
                <a:gd name="T18" fmla="*/ 929 w 4730"/>
                <a:gd name="T19" fmla="*/ 120 h 756"/>
                <a:gd name="T20" fmla="*/ 969 w 4730"/>
                <a:gd name="T21" fmla="*/ 118 h 756"/>
                <a:gd name="T22" fmla="*/ 999 w 4730"/>
                <a:gd name="T23" fmla="*/ 115 h 756"/>
                <a:gd name="T24" fmla="*/ 1017 w 4730"/>
                <a:gd name="T25" fmla="*/ 114 h 756"/>
                <a:gd name="T26" fmla="*/ 1039 w 4730"/>
                <a:gd name="T27" fmla="*/ 111 h 756"/>
                <a:gd name="T28" fmla="*/ 1056 w 4730"/>
                <a:gd name="T29" fmla="*/ 110 h 756"/>
                <a:gd name="T30" fmla="*/ 1090 w 4730"/>
                <a:gd name="T31" fmla="*/ 106 h 756"/>
                <a:gd name="T32" fmla="*/ 1118 w 4730"/>
                <a:gd name="T33" fmla="*/ 102 h 756"/>
                <a:gd name="T34" fmla="*/ 1147 w 4730"/>
                <a:gd name="T35" fmla="*/ 99 h 756"/>
                <a:gd name="T36" fmla="*/ 1226 w 4730"/>
                <a:gd name="T37" fmla="*/ 88 h 756"/>
                <a:gd name="T38" fmla="*/ 1246 w 4730"/>
                <a:gd name="T39" fmla="*/ 86 h 756"/>
                <a:gd name="T40" fmla="*/ 1269 w 4730"/>
                <a:gd name="T41" fmla="*/ 82 h 756"/>
                <a:gd name="T42" fmla="*/ 1283 w 4730"/>
                <a:gd name="T43" fmla="*/ 80 h 756"/>
                <a:gd name="T44" fmla="*/ 1296 w 4730"/>
                <a:gd name="T45" fmla="*/ 78 h 756"/>
                <a:gd name="T46" fmla="*/ 1308 w 4730"/>
                <a:gd name="T47" fmla="*/ 76 h 756"/>
                <a:gd name="T48" fmla="*/ 1320 w 4730"/>
                <a:gd name="T49" fmla="*/ 74 h 756"/>
                <a:gd name="T50" fmla="*/ 1335 w 4730"/>
                <a:gd name="T51" fmla="*/ 72 h 756"/>
                <a:gd name="T52" fmla="*/ 1350 w 4730"/>
                <a:gd name="T53" fmla="*/ 69 h 756"/>
                <a:gd name="T54" fmla="*/ 1365 w 4730"/>
                <a:gd name="T55" fmla="*/ 66 h 756"/>
                <a:gd name="T56" fmla="*/ 1378 w 4730"/>
                <a:gd name="T57" fmla="*/ 63 h 756"/>
                <a:gd name="T58" fmla="*/ 1392 w 4730"/>
                <a:gd name="T59" fmla="*/ 60 h 756"/>
                <a:gd name="T60" fmla="*/ 1402 w 4730"/>
                <a:gd name="T61" fmla="*/ 57 h 756"/>
                <a:gd name="T62" fmla="*/ 1413 w 4730"/>
                <a:gd name="T63" fmla="*/ 54 h 756"/>
                <a:gd name="T64" fmla="*/ 1405 w 4730"/>
                <a:gd name="T65" fmla="*/ 31 h 756"/>
                <a:gd name="T66" fmla="*/ 1391 w 4730"/>
                <a:gd name="T67" fmla="*/ 28 h 756"/>
                <a:gd name="T68" fmla="*/ 1375 w 4730"/>
                <a:gd name="T69" fmla="*/ 26 h 756"/>
                <a:gd name="T70" fmla="*/ 1359 w 4730"/>
                <a:gd name="T71" fmla="*/ 24 h 756"/>
                <a:gd name="T72" fmla="*/ 1262 w 4730"/>
                <a:gd name="T73" fmla="*/ 17 h 756"/>
                <a:gd name="T74" fmla="*/ 1167 w 4730"/>
                <a:gd name="T75" fmla="*/ 9 h 756"/>
                <a:gd name="T76" fmla="*/ 1148 w 4730"/>
                <a:gd name="T77" fmla="*/ 7 h 756"/>
                <a:gd name="T78" fmla="*/ 1114 w 4730"/>
                <a:gd name="T79" fmla="*/ 5 h 756"/>
                <a:gd name="T80" fmla="*/ 1074 w 4730"/>
                <a:gd name="T81" fmla="*/ 2 h 756"/>
                <a:gd name="T82" fmla="*/ 1040 w 4730"/>
                <a:gd name="T83" fmla="*/ 1 h 756"/>
                <a:gd name="T84" fmla="*/ 1014 w 4730"/>
                <a:gd name="T85" fmla="*/ 0 h 756"/>
                <a:gd name="T86" fmla="*/ 281 w 4730"/>
                <a:gd name="T87" fmla="*/ 0 h 756"/>
                <a:gd name="T88" fmla="*/ 249 w 4730"/>
                <a:gd name="T89" fmla="*/ 1 h 756"/>
                <a:gd name="T90" fmla="*/ 208 w 4730"/>
                <a:gd name="T91" fmla="*/ 5 h 756"/>
                <a:gd name="T92" fmla="*/ 172 w 4730"/>
                <a:gd name="T93" fmla="*/ 10 h 756"/>
                <a:gd name="T94" fmla="*/ 134 w 4730"/>
                <a:gd name="T95" fmla="*/ 17 h 756"/>
                <a:gd name="T96" fmla="*/ 104 w 4730"/>
                <a:gd name="T97" fmla="*/ 24 h 756"/>
                <a:gd name="T98" fmla="*/ 74 w 4730"/>
                <a:gd name="T99" fmla="*/ 35 h 756"/>
                <a:gd name="T100" fmla="*/ 32 w 4730"/>
                <a:gd name="T101" fmla="*/ 59 h 756"/>
                <a:gd name="T102" fmla="*/ 16 w 4730"/>
                <a:gd name="T103" fmla="*/ 66 h 756"/>
                <a:gd name="T104" fmla="*/ 3 w 4730"/>
                <a:gd name="T105" fmla="*/ 77 h 756"/>
                <a:gd name="T106" fmla="*/ 0 w 4730"/>
                <a:gd name="T107" fmla="*/ 84 h 756"/>
                <a:gd name="T108" fmla="*/ 4 w 4730"/>
                <a:gd name="T109" fmla="*/ 92 h 756"/>
                <a:gd name="T110" fmla="*/ 14 w 4730"/>
                <a:gd name="T111" fmla="*/ 98 h 756"/>
                <a:gd name="T112" fmla="*/ 22 w 4730"/>
                <a:gd name="T113" fmla="*/ 101 h 756"/>
                <a:gd name="T114" fmla="*/ 39 w 4730"/>
                <a:gd name="T115" fmla="*/ 107 h 756"/>
                <a:gd name="T116" fmla="*/ 56 w 4730"/>
                <a:gd name="T117" fmla="*/ 111 h 7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30"/>
                <a:gd name="T178" fmla="*/ 0 h 756"/>
                <a:gd name="T179" fmla="*/ 4730 w 4730"/>
                <a:gd name="T180" fmla="*/ 756 h 7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30" h="756">
                  <a:moveTo>
                    <a:pt x="222" y="711"/>
                  </a:moveTo>
                  <a:lnTo>
                    <a:pt x="227" y="711"/>
                  </a:lnTo>
                  <a:lnTo>
                    <a:pt x="229" y="716"/>
                  </a:lnTo>
                  <a:lnTo>
                    <a:pt x="236" y="716"/>
                  </a:lnTo>
                  <a:lnTo>
                    <a:pt x="239" y="716"/>
                  </a:lnTo>
                  <a:lnTo>
                    <a:pt x="242" y="720"/>
                  </a:lnTo>
                  <a:lnTo>
                    <a:pt x="249" y="720"/>
                  </a:lnTo>
                  <a:lnTo>
                    <a:pt x="251" y="720"/>
                  </a:lnTo>
                  <a:lnTo>
                    <a:pt x="256" y="723"/>
                  </a:lnTo>
                  <a:lnTo>
                    <a:pt x="258" y="723"/>
                  </a:lnTo>
                  <a:lnTo>
                    <a:pt x="262" y="723"/>
                  </a:lnTo>
                  <a:lnTo>
                    <a:pt x="265" y="723"/>
                  </a:lnTo>
                  <a:lnTo>
                    <a:pt x="268" y="723"/>
                  </a:lnTo>
                  <a:lnTo>
                    <a:pt x="271" y="728"/>
                  </a:lnTo>
                  <a:lnTo>
                    <a:pt x="275" y="728"/>
                  </a:lnTo>
                  <a:lnTo>
                    <a:pt x="278" y="728"/>
                  </a:lnTo>
                  <a:lnTo>
                    <a:pt x="280" y="728"/>
                  </a:lnTo>
                  <a:lnTo>
                    <a:pt x="285" y="728"/>
                  </a:lnTo>
                  <a:lnTo>
                    <a:pt x="287" y="731"/>
                  </a:lnTo>
                  <a:lnTo>
                    <a:pt x="290" y="731"/>
                  </a:lnTo>
                  <a:lnTo>
                    <a:pt x="294" y="731"/>
                  </a:lnTo>
                  <a:lnTo>
                    <a:pt x="297" y="731"/>
                  </a:lnTo>
                  <a:lnTo>
                    <a:pt x="300" y="731"/>
                  </a:lnTo>
                  <a:lnTo>
                    <a:pt x="304" y="731"/>
                  </a:lnTo>
                  <a:lnTo>
                    <a:pt x="307" y="737"/>
                  </a:lnTo>
                  <a:lnTo>
                    <a:pt x="311" y="737"/>
                  </a:lnTo>
                  <a:lnTo>
                    <a:pt x="313" y="737"/>
                  </a:lnTo>
                  <a:lnTo>
                    <a:pt x="317" y="737"/>
                  </a:lnTo>
                  <a:lnTo>
                    <a:pt x="319" y="737"/>
                  </a:lnTo>
                  <a:lnTo>
                    <a:pt x="323" y="737"/>
                  </a:lnTo>
                  <a:lnTo>
                    <a:pt x="326" y="737"/>
                  </a:lnTo>
                  <a:lnTo>
                    <a:pt x="328" y="737"/>
                  </a:lnTo>
                  <a:lnTo>
                    <a:pt x="333" y="739"/>
                  </a:lnTo>
                  <a:lnTo>
                    <a:pt x="335" y="739"/>
                  </a:lnTo>
                  <a:lnTo>
                    <a:pt x="340" y="739"/>
                  </a:lnTo>
                  <a:lnTo>
                    <a:pt x="342" y="739"/>
                  </a:lnTo>
                  <a:lnTo>
                    <a:pt x="346" y="739"/>
                  </a:lnTo>
                  <a:lnTo>
                    <a:pt x="349" y="739"/>
                  </a:lnTo>
                  <a:lnTo>
                    <a:pt x="352" y="739"/>
                  </a:lnTo>
                  <a:lnTo>
                    <a:pt x="355" y="745"/>
                  </a:lnTo>
                  <a:lnTo>
                    <a:pt x="359" y="745"/>
                  </a:lnTo>
                  <a:lnTo>
                    <a:pt x="362" y="745"/>
                  </a:lnTo>
                  <a:lnTo>
                    <a:pt x="365" y="745"/>
                  </a:lnTo>
                  <a:lnTo>
                    <a:pt x="369" y="745"/>
                  </a:lnTo>
                  <a:lnTo>
                    <a:pt x="371" y="745"/>
                  </a:lnTo>
                  <a:lnTo>
                    <a:pt x="374" y="745"/>
                  </a:lnTo>
                  <a:lnTo>
                    <a:pt x="378" y="745"/>
                  </a:lnTo>
                  <a:lnTo>
                    <a:pt x="381" y="748"/>
                  </a:lnTo>
                  <a:lnTo>
                    <a:pt x="384" y="748"/>
                  </a:lnTo>
                  <a:lnTo>
                    <a:pt x="388" y="748"/>
                  </a:lnTo>
                  <a:lnTo>
                    <a:pt x="391" y="748"/>
                  </a:lnTo>
                  <a:lnTo>
                    <a:pt x="394" y="748"/>
                  </a:lnTo>
                  <a:lnTo>
                    <a:pt x="397" y="748"/>
                  </a:lnTo>
                  <a:lnTo>
                    <a:pt x="401" y="748"/>
                  </a:lnTo>
                  <a:lnTo>
                    <a:pt x="403" y="748"/>
                  </a:lnTo>
                  <a:lnTo>
                    <a:pt x="408" y="748"/>
                  </a:lnTo>
                  <a:lnTo>
                    <a:pt x="410" y="748"/>
                  </a:lnTo>
                  <a:lnTo>
                    <a:pt x="413" y="748"/>
                  </a:lnTo>
                  <a:lnTo>
                    <a:pt x="417" y="748"/>
                  </a:lnTo>
                  <a:lnTo>
                    <a:pt x="419" y="748"/>
                  </a:lnTo>
                  <a:lnTo>
                    <a:pt x="423" y="752"/>
                  </a:lnTo>
                  <a:lnTo>
                    <a:pt x="426" y="752"/>
                  </a:lnTo>
                  <a:lnTo>
                    <a:pt x="430" y="752"/>
                  </a:lnTo>
                  <a:lnTo>
                    <a:pt x="432" y="752"/>
                  </a:lnTo>
                  <a:lnTo>
                    <a:pt x="439" y="752"/>
                  </a:lnTo>
                  <a:lnTo>
                    <a:pt x="442" y="752"/>
                  </a:lnTo>
                  <a:lnTo>
                    <a:pt x="446" y="752"/>
                  </a:lnTo>
                  <a:lnTo>
                    <a:pt x="449" y="752"/>
                  </a:lnTo>
                  <a:lnTo>
                    <a:pt x="453" y="752"/>
                  </a:lnTo>
                  <a:lnTo>
                    <a:pt x="456" y="752"/>
                  </a:lnTo>
                  <a:lnTo>
                    <a:pt x="461" y="752"/>
                  </a:lnTo>
                  <a:lnTo>
                    <a:pt x="465" y="752"/>
                  </a:lnTo>
                  <a:lnTo>
                    <a:pt x="468" y="756"/>
                  </a:lnTo>
                  <a:lnTo>
                    <a:pt x="475" y="756"/>
                  </a:lnTo>
                  <a:lnTo>
                    <a:pt x="478" y="756"/>
                  </a:lnTo>
                  <a:lnTo>
                    <a:pt x="485" y="756"/>
                  </a:lnTo>
                  <a:lnTo>
                    <a:pt x="487" y="756"/>
                  </a:lnTo>
                  <a:lnTo>
                    <a:pt x="494" y="756"/>
                  </a:lnTo>
                  <a:lnTo>
                    <a:pt x="501" y="756"/>
                  </a:lnTo>
                  <a:lnTo>
                    <a:pt x="507" y="756"/>
                  </a:lnTo>
                  <a:lnTo>
                    <a:pt x="510" y="756"/>
                  </a:lnTo>
                  <a:lnTo>
                    <a:pt x="516" y="756"/>
                  </a:lnTo>
                  <a:lnTo>
                    <a:pt x="526" y="756"/>
                  </a:lnTo>
                  <a:lnTo>
                    <a:pt x="533" y="756"/>
                  </a:lnTo>
                  <a:lnTo>
                    <a:pt x="540" y="756"/>
                  </a:lnTo>
                  <a:lnTo>
                    <a:pt x="546" y="756"/>
                  </a:lnTo>
                  <a:lnTo>
                    <a:pt x="555" y="756"/>
                  </a:lnTo>
                  <a:lnTo>
                    <a:pt x="562" y="756"/>
                  </a:lnTo>
                  <a:lnTo>
                    <a:pt x="571" y="756"/>
                  </a:lnTo>
                  <a:lnTo>
                    <a:pt x="582" y="756"/>
                  </a:lnTo>
                  <a:lnTo>
                    <a:pt x="591" y="756"/>
                  </a:lnTo>
                  <a:lnTo>
                    <a:pt x="601" y="756"/>
                  </a:lnTo>
                  <a:lnTo>
                    <a:pt x="611" y="756"/>
                  </a:lnTo>
                  <a:lnTo>
                    <a:pt x="620" y="756"/>
                  </a:lnTo>
                  <a:lnTo>
                    <a:pt x="630" y="756"/>
                  </a:lnTo>
                  <a:lnTo>
                    <a:pt x="639" y="756"/>
                  </a:lnTo>
                  <a:lnTo>
                    <a:pt x="649" y="756"/>
                  </a:lnTo>
                  <a:lnTo>
                    <a:pt x="659" y="756"/>
                  </a:lnTo>
                  <a:lnTo>
                    <a:pt x="668" y="756"/>
                  </a:lnTo>
                  <a:lnTo>
                    <a:pt x="680" y="756"/>
                  </a:lnTo>
                  <a:lnTo>
                    <a:pt x="692" y="756"/>
                  </a:lnTo>
                  <a:lnTo>
                    <a:pt x="702" y="756"/>
                  </a:lnTo>
                  <a:lnTo>
                    <a:pt x="711" y="756"/>
                  </a:lnTo>
                  <a:lnTo>
                    <a:pt x="721" y="756"/>
                  </a:lnTo>
                  <a:lnTo>
                    <a:pt x="728" y="756"/>
                  </a:lnTo>
                  <a:lnTo>
                    <a:pt x="737" y="756"/>
                  </a:lnTo>
                  <a:lnTo>
                    <a:pt x="746" y="756"/>
                  </a:lnTo>
                  <a:lnTo>
                    <a:pt x="752" y="756"/>
                  </a:lnTo>
                  <a:lnTo>
                    <a:pt x="763" y="756"/>
                  </a:lnTo>
                  <a:lnTo>
                    <a:pt x="769" y="756"/>
                  </a:lnTo>
                  <a:lnTo>
                    <a:pt x="776" y="756"/>
                  </a:lnTo>
                  <a:lnTo>
                    <a:pt x="782" y="756"/>
                  </a:lnTo>
                  <a:lnTo>
                    <a:pt x="788" y="756"/>
                  </a:lnTo>
                  <a:lnTo>
                    <a:pt x="791" y="756"/>
                  </a:lnTo>
                  <a:lnTo>
                    <a:pt x="798" y="756"/>
                  </a:lnTo>
                  <a:lnTo>
                    <a:pt x="801" y="756"/>
                  </a:lnTo>
                  <a:lnTo>
                    <a:pt x="805" y="756"/>
                  </a:lnTo>
                  <a:lnTo>
                    <a:pt x="808" y="756"/>
                  </a:lnTo>
                  <a:lnTo>
                    <a:pt x="960" y="756"/>
                  </a:lnTo>
                  <a:lnTo>
                    <a:pt x="1024" y="756"/>
                  </a:lnTo>
                  <a:lnTo>
                    <a:pt x="3000" y="756"/>
                  </a:lnTo>
                  <a:lnTo>
                    <a:pt x="3010" y="756"/>
                  </a:lnTo>
                  <a:lnTo>
                    <a:pt x="3024" y="756"/>
                  </a:lnTo>
                  <a:lnTo>
                    <a:pt x="3036" y="756"/>
                  </a:lnTo>
                  <a:lnTo>
                    <a:pt x="3048" y="756"/>
                  </a:lnTo>
                  <a:lnTo>
                    <a:pt x="3062" y="756"/>
                  </a:lnTo>
                  <a:lnTo>
                    <a:pt x="3072" y="756"/>
                  </a:lnTo>
                  <a:lnTo>
                    <a:pt x="3084" y="756"/>
                  </a:lnTo>
                  <a:lnTo>
                    <a:pt x="3096" y="756"/>
                  </a:lnTo>
                  <a:lnTo>
                    <a:pt x="3108" y="756"/>
                  </a:lnTo>
                  <a:lnTo>
                    <a:pt x="3120" y="756"/>
                  </a:lnTo>
                  <a:lnTo>
                    <a:pt x="3130" y="752"/>
                  </a:lnTo>
                  <a:lnTo>
                    <a:pt x="3139" y="752"/>
                  </a:lnTo>
                  <a:lnTo>
                    <a:pt x="3152" y="752"/>
                  </a:lnTo>
                  <a:lnTo>
                    <a:pt x="3162" y="752"/>
                  </a:lnTo>
                  <a:lnTo>
                    <a:pt x="3171" y="748"/>
                  </a:lnTo>
                  <a:lnTo>
                    <a:pt x="3185" y="748"/>
                  </a:lnTo>
                  <a:lnTo>
                    <a:pt x="3194" y="748"/>
                  </a:lnTo>
                  <a:lnTo>
                    <a:pt x="3205" y="748"/>
                  </a:lnTo>
                  <a:lnTo>
                    <a:pt x="3214" y="745"/>
                  </a:lnTo>
                  <a:lnTo>
                    <a:pt x="3223" y="745"/>
                  </a:lnTo>
                  <a:lnTo>
                    <a:pt x="3233" y="745"/>
                  </a:lnTo>
                  <a:lnTo>
                    <a:pt x="3243" y="745"/>
                  </a:lnTo>
                  <a:lnTo>
                    <a:pt x="3253" y="739"/>
                  </a:lnTo>
                  <a:lnTo>
                    <a:pt x="3262" y="739"/>
                  </a:lnTo>
                  <a:lnTo>
                    <a:pt x="3271" y="739"/>
                  </a:lnTo>
                  <a:lnTo>
                    <a:pt x="3282" y="737"/>
                  </a:lnTo>
                  <a:lnTo>
                    <a:pt x="3291" y="737"/>
                  </a:lnTo>
                  <a:lnTo>
                    <a:pt x="3301" y="737"/>
                  </a:lnTo>
                  <a:lnTo>
                    <a:pt x="3308" y="731"/>
                  </a:lnTo>
                  <a:lnTo>
                    <a:pt x="3317" y="731"/>
                  </a:lnTo>
                  <a:lnTo>
                    <a:pt x="3327" y="731"/>
                  </a:lnTo>
                  <a:lnTo>
                    <a:pt x="3334" y="731"/>
                  </a:lnTo>
                  <a:lnTo>
                    <a:pt x="3337" y="728"/>
                  </a:lnTo>
                  <a:lnTo>
                    <a:pt x="3339" y="728"/>
                  </a:lnTo>
                  <a:lnTo>
                    <a:pt x="3344" y="728"/>
                  </a:lnTo>
                  <a:lnTo>
                    <a:pt x="3346" y="728"/>
                  </a:lnTo>
                  <a:lnTo>
                    <a:pt x="3350" y="728"/>
                  </a:lnTo>
                  <a:lnTo>
                    <a:pt x="3353" y="728"/>
                  </a:lnTo>
                  <a:lnTo>
                    <a:pt x="3356" y="728"/>
                  </a:lnTo>
                  <a:lnTo>
                    <a:pt x="3362" y="723"/>
                  </a:lnTo>
                  <a:lnTo>
                    <a:pt x="3366" y="723"/>
                  </a:lnTo>
                  <a:lnTo>
                    <a:pt x="3373" y="723"/>
                  </a:lnTo>
                  <a:lnTo>
                    <a:pt x="3375" y="723"/>
                  </a:lnTo>
                  <a:lnTo>
                    <a:pt x="3382" y="723"/>
                  </a:lnTo>
                  <a:lnTo>
                    <a:pt x="3385" y="720"/>
                  </a:lnTo>
                  <a:lnTo>
                    <a:pt x="3392" y="720"/>
                  </a:lnTo>
                  <a:lnTo>
                    <a:pt x="3398" y="720"/>
                  </a:lnTo>
                  <a:lnTo>
                    <a:pt x="3402" y="720"/>
                  </a:lnTo>
                  <a:lnTo>
                    <a:pt x="3407" y="716"/>
                  </a:lnTo>
                  <a:lnTo>
                    <a:pt x="3414" y="716"/>
                  </a:lnTo>
                  <a:lnTo>
                    <a:pt x="3421" y="716"/>
                  </a:lnTo>
                  <a:lnTo>
                    <a:pt x="3428" y="716"/>
                  </a:lnTo>
                  <a:lnTo>
                    <a:pt x="3430" y="711"/>
                  </a:lnTo>
                  <a:lnTo>
                    <a:pt x="3436" y="711"/>
                  </a:lnTo>
                  <a:lnTo>
                    <a:pt x="3443" y="711"/>
                  </a:lnTo>
                  <a:lnTo>
                    <a:pt x="3450" y="711"/>
                  </a:lnTo>
                  <a:lnTo>
                    <a:pt x="3452" y="707"/>
                  </a:lnTo>
                  <a:lnTo>
                    <a:pt x="3459" y="707"/>
                  </a:lnTo>
                  <a:lnTo>
                    <a:pt x="3466" y="707"/>
                  </a:lnTo>
                  <a:lnTo>
                    <a:pt x="3469" y="707"/>
                  </a:lnTo>
                  <a:lnTo>
                    <a:pt x="3476" y="703"/>
                  </a:lnTo>
                  <a:lnTo>
                    <a:pt x="3482" y="703"/>
                  </a:lnTo>
                  <a:lnTo>
                    <a:pt x="3486" y="703"/>
                  </a:lnTo>
                  <a:lnTo>
                    <a:pt x="3489" y="703"/>
                  </a:lnTo>
                  <a:lnTo>
                    <a:pt x="3491" y="703"/>
                  </a:lnTo>
                  <a:lnTo>
                    <a:pt x="3495" y="699"/>
                  </a:lnTo>
                  <a:lnTo>
                    <a:pt x="3498" y="699"/>
                  </a:lnTo>
                  <a:lnTo>
                    <a:pt x="3501" y="699"/>
                  </a:lnTo>
                  <a:lnTo>
                    <a:pt x="3505" y="699"/>
                  </a:lnTo>
                  <a:lnTo>
                    <a:pt x="3511" y="699"/>
                  </a:lnTo>
                  <a:lnTo>
                    <a:pt x="3514" y="694"/>
                  </a:lnTo>
                  <a:lnTo>
                    <a:pt x="3520" y="694"/>
                  </a:lnTo>
                  <a:lnTo>
                    <a:pt x="3527" y="694"/>
                  </a:lnTo>
                  <a:lnTo>
                    <a:pt x="3534" y="692"/>
                  </a:lnTo>
                  <a:lnTo>
                    <a:pt x="3543" y="692"/>
                  </a:lnTo>
                  <a:lnTo>
                    <a:pt x="3549" y="687"/>
                  </a:lnTo>
                  <a:lnTo>
                    <a:pt x="3559" y="687"/>
                  </a:lnTo>
                  <a:lnTo>
                    <a:pt x="3566" y="683"/>
                  </a:lnTo>
                  <a:lnTo>
                    <a:pt x="3576" y="683"/>
                  </a:lnTo>
                  <a:lnTo>
                    <a:pt x="3585" y="679"/>
                  </a:lnTo>
                  <a:lnTo>
                    <a:pt x="3595" y="679"/>
                  </a:lnTo>
                  <a:lnTo>
                    <a:pt x="3602" y="675"/>
                  </a:lnTo>
                  <a:lnTo>
                    <a:pt x="3611" y="675"/>
                  </a:lnTo>
                  <a:lnTo>
                    <a:pt x="3622" y="671"/>
                  </a:lnTo>
                  <a:lnTo>
                    <a:pt x="3631" y="671"/>
                  </a:lnTo>
                  <a:lnTo>
                    <a:pt x="3640" y="666"/>
                  </a:lnTo>
                  <a:lnTo>
                    <a:pt x="3647" y="666"/>
                  </a:lnTo>
                  <a:lnTo>
                    <a:pt x="3657" y="666"/>
                  </a:lnTo>
                  <a:lnTo>
                    <a:pt x="3666" y="662"/>
                  </a:lnTo>
                  <a:lnTo>
                    <a:pt x="3672" y="662"/>
                  </a:lnTo>
                  <a:lnTo>
                    <a:pt x="3683" y="659"/>
                  </a:lnTo>
                  <a:lnTo>
                    <a:pt x="3688" y="659"/>
                  </a:lnTo>
                  <a:lnTo>
                    <a:pt x="3695" y="659"/>
                  </a:lnTo>
                  <a:lnTo>
                    <a:pt x="3702" y="654"/>
                  </a:lnTo>
                  <a:lnTo>
                    <a:pt x="3708" y="654"/>
                  </a:lnTo>
                  <a:lnTo>
                    <a:pt x="3715" y="654"/>
                  </a:lnTo>
                  <a:lnTo>
                    <a:pt x="3722" y="651"/>
                  </a:lnTo>
                  <a:lnTo>
                    <a:pt x="3728" y="651"/>
                  </a:lnTo>
                  <a:lnTo>
                    <a:pt x="3734" y="651"/>
                  </a:lnTo>
                  <a:lnTo>
                    <a:pt x="3741" y="645"/>
                  </a:lnTo>
                  <a:lnTo>
                    <a:pt x="3751" y="645"/>
                  </a:lnTo>
                  <a:lnTo>
                    <a:pt x="3756" y="642"/>
                  </a:lnTo>
                  <a:lnTo>
                    <a:pt x="3763" y="642"/>
                  </a:lnTo>
                  <a:lnTo>
                    <a:pt x="3773" y="642"/>
                  </a:lnTo>
                  <a:lnTo>
                    <a:pt x="3779" y="638"/>
                  </a:lnTo>
                  <a:lnTo>
                    <a:pt x="3785" y="638"/>
                  </a:lnTo>
                  <a:lnTo>
                    <a:pt x="3797" y="634"/>
                  </a:lnTo>
                  <a:lnTo>
                    <a:pt x="3802" y="634"/>
                  </a:lnTo>
                  <a:lnTo>
                    <a:pt x="3809" y="630"/>
                  </a:lnTo>
                  <a:lnTo>
                    <a:pt x="3819" y="630"/>
                  </a:lnTo>
                  <a:lnTo>
                    <a:pt x="3825" y="630"/>
                  </a:lnTo>
                  <a:lnTo>
                    <a:pt x="3831" y="626"/>
                  </a:lnTo>
                  <a:lnTo>
                    <a:pt x="3838" y="626"/>
                  </a:lnTo>
                  <a:lnTo>
                    <a:pt x="3845" y="623"/>
                  </a:lnTo>
                  <a:lnTo>
                    <a:pt x="3851" y="623"/>
                  </a:lnTo>
                  <a:lnTo>
                    <a:pt x="3857" y="623"/>
                  </a:lnTo>
                  <a:lnTo>
                    <a:pt x="3864" y="617"/>
                  </a:lnTo>
                  <a:lnTo>
                    <a:pt x="3867" y="617"/>
                  </a:lnTo>
                  <a:lnTo>
                    <a:pt x="3874" y="617"/>
                  </a:lnTo>
                  <a:lnTo>
                    <a:pt x="3876" y="617"/>
                  </a:lnTo>
                  <a:lnTo>
                    <a:pt x="3880" y="614"/>
                  </a:lnTo>
                  <a:lnTo>
                    <a:pt x="3883" y="614"/>
                  </a:lnTo>
                  <a:lnTo>
                    <a:pt x="3886" y="614"/>
                  </a:lnTo>
                  <a:lnTo>
                    <a:pt x="3889" y="614"/>
                  </a:lnTo>
                  <a:lnTo>
                    <a:pt x="3893" y="614"/>
                  </a:lnTo>
                  <a:lnTo>
                    <a:pt x="4103" y="557"/>
                  </a:lnTo>
                  <a:lnTo>
                    <a:pt x="4105" y="557"/>
                  </a:lnTo>
                  <a:lnTo>
                    <a:pt x="4110" y="557"/>
                  </a:lnTo>
                  <a:lnTo>
                    <a:pt x="4112" y="557"/>
                  </a:lnTo>
                  <a:lnTo>
                    <a:pt x="4116" y="554"/>
                  </a:lnTo>
                  <a:lnTo>
                    <a:pt x="4119" y="554"/>
                  </a:lnTo>
                  <a:lnTo>
                    <a:pt x="4125" y="554"/>
                  </a:lnTo>
                  <a:lnTo>
                    <a:pt x="4129" y="548"/>
                  </a:lnTo>
                  <a:lnTo>
                    <a:pt x="4135" y="548"/>
                  </a:lnTo>
                  <a:lnTo>
                    <a:pt x="4141" y="548"/>
                  </a:lnTo>
                  <a:lnTo>
                    <a:pt x="4148" y="545"/>
                  </a:lnTo>
                  <a:lnTo>
                    <a:pt x="4154" y="545"/>
                  </a:lnTo>
                  <a:lnTo>
                    <a:pt x="4161" y="540"/>
                  </a:lnTo>
                  <a:lnTo>
                    <a:pt x="4168" y="540"/>
                  </a:lnTo>
                  <a:lnTo>
                    <a:pt x="4173" y="537"/>
                  </a:lnTo>
                  <a:lnTo>
                    <a:pt x="4180" y="537"/>
                  </a:lnTo>
                  <a:lnTo>
                    <a:pt x="4187" y="531"/>
                  </a:lnTo>
                  <a:lnTo>
                    <a:pt x="4194" y="531"/>
                  </a:lnTo>
                  <a:lnTo>
                    <a:pt x="4200" y="531"/>
                  </a:lnTo>
                  <a:lnTo>
                    <a:pt x="4207" y="529"/>
                  </a:lnTo>
                  <a:lnTo>
                    <a:pt x="4214" y="529"/>
                  </a:lnTo>
                  <a:lnTo>
                    <a:pt x="4219" y="524"/>
                  </a:lnTo>
                  <a:lnTo>
                    <a:pt x="4226" y="524"/>
                  </a:lnTo>
                  <a:lnTo>
                    <a:pt x="4232" y="520"/>
                  </a:lnTo>
                  <a:lnTo>
                    <a:pt x="4236" y="520"/>
                  </a:lnTo>
                  <a:lnTo>
                    <a:pt x="4242" y="520"/>
                  </a:lnTo>
                  <a:lnTo>
                    <a:pt x="4245" y="520"/>
                  </a:lnTo>
                  <a:lnTo>
                    <a:pt x="4248" y="516"/>
                  </a:lnTo>
                  <a:lnTo>
                    <a:pt x="4252" y="516"/>
                  </a:lnTo>
                  <a:lnTo>
                    <a:pt x="4255" y="516"/>
                  </a:lnTo>
                  <a:lnTo>
                    <a:pt x="4258" y="516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9" y="512"/>
                  </a:lnTo>
                  <a:lnTo>
                    <a:pt x="4271" y="512"/>
                  </a:lnTo>
                  <a:lnTo>
                    <a:pt x="4274" y="507"/>
                  </a:lnTo>
                  <a:lnTo>
                    <a:pt x="4278" y="507"/>
                  </a:lnTo>
                  <a:lnTo>
                    <a:pt x="4281" y="507"/>
                  </a:lnTo>
                  <a:lnTo>
                    <a:pt x="4286" y="507"/>
                  </a:lnTo>
                  <a:lnTo>
                    <a:pt x="4291" y="503"/>
                  </a:lnTo>
                  <a:lnTo>
                    <a:pt x="4293" y="503"/>
                  </a:lnTo>
                  <a:lnTo>
                    <a:pt x="4298" y="503"/>
                  </a:lnTo>
                  <a:lnTo>
                    <a:pt x="4300" y="503"/>
                  </a:lnTo>
                  <a:lnTo>
                    <a:pt x="4303" y="500"/>
                  </a:lnTo>
                  <a:lnTo>
                    <a:pt x="4307" y="500"/>
                  </a:lnTo>
                  <a:lnTo>
                    <a:pt x="4313" y="500"/>
                  </a:lnTo>
                  <a:lnTo>
                    <a:pt x="4317" y="500"/>
                  </a:lnTo>
                  <a:lnTo>
                    <a:pt x="4320" y="496"/>
                  </a:lnTo>
                  <a:lnTo>
                    <a:pt x="4322" y="496"/>
                  </a:lnTo>
                  <a:lnTo>
                    <a:pt x="4326" y="496"/>
                  </a:lnTo>
                  <a:lnTo>
                    <a:pt x="4329" y="496"/>
                  </a:lnTo>
                  <a:lnTo>
                    <a:pt x="4332" y="492"/>
                  </a:lnTo>
                  <a:lnTo>
                    <a:pt x="4336" y="492"/>
                  </a:lnTo>
                  <a:lnTo>
                    <a:pt x="4339" y="492"/>
                  </a:lnTo>
                  <a:lnTo>
                    <a:pt x="4342" y="492"/>
                  </a:lnTo>
                  <a:lnTo>
                    <a:pt x="4346" y="488"/>
                  </a:lnTo>
                  <a:lnTo>
                    <a:pt x="4348" y="488"/>
                  </a:lnTo>
                  <a:lnTo>
                    <a:pt x="4352" y="488"/>
                  </a:lnTo>
                  <a:lnTo>
                    <a:pt x="4355" y="488"/>
                  </a:lnTo>
                  <a:lnTo>
                    <a:pt x="4359" y="488"/>
                  </a:lnTo>
                  <a:lnTo>
                    <a:pt x="4361" y="484"/>
                  </a:lnTo>
                  <a:lnTo>
                    <a:pt x="4365" y="484"/>
                  </a:lnTo>
                  <a:lnTo>
                    <a:pt x="4368" y="484"/>
                  </a:lnTo>
                  <a:lnTo>
                    <a:pt x="4371" y="484"/>
                  </a:lnTo>
                  <a:lnTo>
                    <a:pt x="4375" y="479"/>
                  </a:lnTo>
                  <a:lnTo>
                    <a:pt x="4377" y="479"/>
                  </a:lnTo>
                  <a:lnTo>
                    <a:pt x="4382" y="479"/>
                  </a:lnTo>
                  <a:lnTo>
                    <a:pt x="4384" y="479"/>
                  </a:lnTo>
                  <a:lnTo>
                    <a:pt x="4388" y="479"/>
                  </a:lnTo>
                  <a:lnTo>
                    <a:pt x="4388" y="475"/>
                  </a:lnTo>
                  <a:lnTo>
                    <a:pt x="4390" y="475"/>
                  </a:lnTo>
                  <a:lnTo>
                    <a:pt x="4394" y="475"/>
                  </a:lnTo>
                  <a:lnTo>
                    <a:pt x="4397" y="475"/>
                  </a:lnTo>
                  <a:lnTo>
                    <a:pt x="4401" y="471"/>
                  </a:lnTo>
                  <a:lnTo>
                    <a:pt x="4404" y="471"/>
                  </a:lnTo>
                  <a:lnTo>
                    <a:pt x="4407" y="471"/>
                  </a:lnTo>
                  <a:lnTo>
                    <a:pt x="4411" y="471"/>
                  </a:lnTo>
                  <a:lnTo>
                    <a:pt x="4413" y="471"/>
                  </a:lnTo>
                  <a:lnTo>
                    <a:pt x="4416" y="468"/>
                  </a:lnTo>
                  <a:lnTo>
                    <a:pt x="4420" y="468"/>
                  </a:lnTo>
                  <a:lnTo>
                    <a:pt x="4423" y="468"/>
                  </a:lnTo>
                  <a:lnTo>
                    <a:pt x="4426" y="468"/>
                  </a:lnTo>
                  <a:lnTo>
                    <a:pt x="4430" y="468"/>
                  </a:lnTo>
                  <a:lnTo>
                    <a:pt x="4430" y="462"/>
                  </a:lnTo>
                  <a:lnTo>
                    <a:pt x="4436" y="462"/>
                  </a:lnTo>
                  <a:lnTo>
                    <a:pt x="4439" y="462"/>
                  </a:lnTo>
                  <a:lnTo>
                    <a:pt x="4443" y="460"/>
                  </a:lnTo>
                  <a:lnTo>
                    <a:pt x="4450" y="460"/>
                  </a:lnTo>
                  <a:lnTo>
                    <a:pt x="4452" y="460"/>
                  </a:lnTo>
                  <a:lnTo>
                    <a:pt x="4455" y="454"/>
                  </a:lnTo>
                  <a:lnTo>
                    <a:pt x="4459" y="454"/>
                  </a:lnTo>
                  <a:lnTo>
                    <a:pt x="4465" y="454"/>
                  </a:lnTo>
                  <a:lnTo>
                    <a:pt x="4468" y="451"/>
                  </a:lnTo>
                  <a:lnTo>
                    <a:pt x="4472" y="451"/>
                  </a:lnTo>
                  <a:lnTo>
                    <a:pt x="4479" y="451"/>
                  </a:lnTo>
                  <a:lnTo>
                    <a:pt x="4481" y="447"/>
                  </a:lnTo>
                  <a:lnTo>
                    <a:pt x="4484" y="447"/>
                  </a:lnTo>
                  <a:lnTo>
                    <a:pt x="4488" y="447"/>
                  </a:lnTo>
                  <a:lnTo>
                    <a:pt x="4494" y="443"/>
                  </a:lnTo>
                  <a:lnTo>
                    <a:pt x="4498" y="443"/>
                  </a:lnTo>
                  <a:lnTo>
                    <a:pt x="4501" y="439"/>
                  </a:lnTo>
                  <a:lnTo>
                    <a:pt x="4503" y="439"/>
                  </a:lnTo>
                  <a:lnTo>
                    <a:pt x="4510" y="439"/>
                  </a:lnTo>
                  <a:lnTo>
                    <a:pt x="4513" y="434"/>
                  </a:lnTo>
                  <a:lnTo>
                    <a:pt x="4517" y="434"/>
                  </a:lnTo>
                  <a:lnTo>
                    <a:pt x="4520" y="434"/>
                  </a:lnTo>
                  <a:lnTo>
                    <a:pt x="4522" y="432"/>
                  </a:lnTo>
                  <a:lnTo>
                    <a:pt x="4529" y="432"/>
                  </a:lnTo>
                  <a:lnTo>
                    <a:pt x="4534" y="432"/>
                  </a:lnTo>
                  <a:lnTo>
                    <a:pt x="4536" y="426"/>
                  </a:lnTo>
                  <a:lnTo>
                    <a:pt x="4540" y="426"/>
                  </a:lnTo>
                  <a:lnTo>
                    <a:pt x="4546" y="423"/>
                  </a:lnTo>
                  <a:lnTo>
                    <a:pt x="4549" y="423"/>
                  </a:lnTo>
                  <a:lnTo>
                    <a:pt x="4553" y="423"/>
                  </a:lnTo>
                  <a:lnTo>
                    <a:pt x="4556" y="417"/>
                  </a:lnTo>
                  <a:lnTo>
                    <a:pt x="4563" y="417"/>
                  </a:lnTo>
                  <a:lnTo>
                    <a:pt x="4565" y="417"/>
                  </a:lnTo>
                  <a:lnTo>
                    <a:pt x="4568" y="415"/>
                  </a:lnTo>
                  <a:lnTo>
                    <a:pt x="4572" y="415"/>
                  </a:lnTo>
                  <a:lnTo>
                    <a:pt x="4575" y="415"/>
                  </a:lnTo>
                  <a:lnTo>
                    <a:pt x="4578" y="415"/>
                  </a:lnTo>
                  <a:lnTo>
                    <a:pt x="4582" y="410"/>
                  </a:lnTo>
                  <a:lnTo>
                    <a:pt x="4585" y="410"/>
                  </a:lnTo>
                  <a:lnTo>
                    <a:pt x="4588" y="410"/>
                  </a:lnTo>
                  <a:lnTo>
                    <a:pt x="4591" y="406"/>
                  </a:lnTo>
                  <a:lnTo>
                    <a:pt x="4594" y="406"/>
                  </a:lnTo>
                  <a:lnTo>
                    <a:pt x="4597" y="406"/>
                  </a:lnTo>
                  <a:lnTo>
                    <a:pt x="4601" y="402"/>
                  </a:lnTo>
                  <a:lnTo>
                    <a:pt x="4604" y="402"/>
                  </a:lnTo>
                  <a:lnTo>
                    <a:pt x="4607" y="398"/>
                  </a:lnTo>
                  <a:lnTo>
                    <a:pt x="4611" y="398"/>
                  </a:lnTo>
                  <a:lnTo>
                    <a:pt x="4613" y="398"/>
                  </a:lnTo>
                  <a:lnTo>
                    <a:pt x="4618" y="394"/>
                  </a:lnTo>
                  <a:lnTo>
                    <a:pt x="4620" y="394"/>
                  </a:lnTo>
                  <a:lnTo>
                    <a:pt x="4626" y="389"/>
                  </a:lnTo>
                  <a:lnTo>
                    <a:pt x="4631" y="389"/>
                  </a:lnTo>
                  <a:lnTo>
                    <a:pt x="4633" y="389"/>
                  </a:lnTo>
                  <a:lnTo>
                    <a:pt x="4637" y="385"/>
                  </a:lnTo>
                  <a:lnTo>
                    <a:pt x="4640" y="385"/>
                  </a:lnTo>
                  <a:lnTo>
                    <a:pt x="4643" y="385"/>
                  </a:lnTo>
                  <a:lnTo>
                    <a:pt x="4647" y="382"/>
                  </a:lnTo>
                  <a:lnTo>
                    <a:pt x="4649" y="382"/>
                  </a:lnTo>
                  <a:lnTo>
                    <a:pt x="4653" y="378"/>
                  </a:lnTo>
                  <a:lnTo>
                    <a:pt x="4656" y="378"/>
                  </a:lnTo>
                  <a:lnTo>
                    <a:pt x="4659" y="378"/>
                  </a:lnTo>
                  <a:lnTo>
                    <a:pt x="4662" y="374"/>
                  </a:lnTo>
                  <a:lnTo>
                    <a:pt x="4666" y="374"/>
                  </a:lnTo>
                  <a:lnTo>
                    <a:pt x="4669" y="370"/>
                  </a:lnTo>
                  <a:lnTo>
                    <a:pt x="4672" y="370"/>
                  </a:lnTo>
                  <a:lnTo>
                    <a:pt x="4676" y="365"/>
                  </a:lnTo>
                  <a:lnTo>
                    <a:pt x="4679" y="365"/>
                  </a:lnTo>
                  <a:lnTo>
                    <a:pt x="4681" y="365"/>
                  </a:lnTo>
                  <a:lnTo>
                    <a:pt x="4681" y="363"/>
                  </a:lnTo>
                  <a:lnTo>
                    <a:pt x="4685" y="363"/>
                  </a:lnTo>
                  <a:lnTo>
                    <a:pt x="4688" y="363"/>
                  </a:lnTo>
                  <a:lnTo>
                    <a:pt x="4691" y="363"/>
                  </a:lnTo>
                  <a:lnTo>
                    <a:pt x="4691" y="357"/>
                  </a:lnTo>
                  <a:lnTo>
                    <a:pt x="4695" y="357"/>
                  </a:lnTo>
                  <a:lnTo>
                    <a:pt x="4698" y="357"/>
                  </a:lnTo>
                  <a:lnTo>
                    <a:pt x="4701" y="354"/>
                  </a:lnTo>
                  <a:lnTo>
                    <a:pt x="4704" y="354"/>
                  </a:lnTo>
                  <a:lnTo>
                    <a:pt x="4708" y="354"/>
                  </a:lnTo>
                  <a:lnTo>
                    <a:pt x="4708" y="349"/>
                  </a:lnTo>
                  <a:lnTo>
                    <a:pt x="4710" y="349"/>
                  </a:lnTo>
                  <a:lnTo>
                    <a:pt x="4715" y="349"/>
                  </a:lnTo>
                  <a:lnTo>
                    <a:pt x="4717" y="346"/>
                  </a:lnTo>
                  <a:lnTo>
                    <a:pt x="4720" y="346"/>
                  </a:lnTo>
                  <a:lnTo>
                    <a:pt x="4724" y="346"/>
                  </a:lnTo>
                  <a:lnTo>
                    <a:pt x="4724" y="340"/>
                  </a:lnTo>
                  <a:lnTo>
                    <a:pt x="4727" y="340"/>
                  </a:lnTo>
                  <a:lnTo>
                    <a:pt x="4730" y="340"/>
                  </a:lnTo>
                  <a:lnTo>
                    <a:pt x="4730" y="215"/>
                  </a:lnTo>
                  <a:lnTo>
                    <a:pt x="4727" y="215"/>
                  </a:lnTo>
                  <a:lnTo>
                    <a:pt x="4727" y="211"/>
                  </a:lnTo>
                  <a:lnTo>
                    <a:pt x="4724" y="211"/>
                  </a:lnTo>
                  <a:lnTo>
                    <a:pt x="4724" y="206"/>
                  </a:lnTo>
                  <a:lnTo>
                    <a:pt x="4720" y="206"/>
                  </a:lnTo>
                  <a:lnTo>
                    <a:pt x="4717" y="206"/>
                  </a:lnTo>
                  <a:lnTo>
                    <a:pt x="4715" y="202"/>
                  </a:lnTo>
                  <a:lnTo>
                    <a:pt x="4710" y="202"/>
                  </a:lnTo>
                  <a:lnTo>
                    <a:pt x="4708" y="202"/>
                  </a:lnTo>
                  <a:lnTo>
                    <a:pt x="4704" y="198"/>
                  </a:lnTo>
                  <a:lnTo>
                    <a:pt x="4701" y="198"/>
                  </a:lnTo>
                  <a:lnTo>
                    <a:pt x="4698" y="198"/>
                  </a:lnTo>
                  <a:lnTo>
                    <a:pt x="4698" y="195"/>
                  </a:lnTo>
                  <a:lnTo>
                    <a:pt x="4695" y="195"/>
                  </a:lnTo>
                  <a:lnTo>
                    <a:pt x="4691" y="195"/>
                  </a:lnTo>
                  <a:lnTo>
                    <a:pt x="4688" y="195"/>
                  </a:lnTo>
                  <a:lnTo>
                    <a:pt x="4688" y="191"/>
                  </a:lnTo>
                  <a:lnTo>
                    <a:pt x="4685" y="191"/>
                  </a:lnTo>
                  <a:lnTo>
                    <a:pt x="4681" y="191"/>
                  </a:lnTo>
                  <a:lnTo>
                    <a:pt x="4676" y="187"/>
                  </a:lnTo>
                  <a:lnTo>
                    <a:pt x="4669" y="187"/>
                  </a:lnTo>
                  <a:lnTo>
                    <a:pt x="4666" y="183"/>
                  </a:lnTo>
                  <a:lnTo>
                    <a:pt x="4659" y="183"/>
                  </a:lnTo>
                  <a:lnTo>
                    <a:pt x="4653" y="178"/>
                  </a:lnTo>
                  <a:lnTo>
                    <a:pt x="4649" y="178"/>
                  </a:lnTo>
                  <a:lnTo>
                    <a:pt x="4647" y="174"/>
                  </a:lnTo>
                  <a:lnTo>
                    <a:pt x="4640" y="174"/>
                  </a:lnTo>
                  <a:lnTo>
                    <a:pt x="4637" y="174"/>
                  </a:lnTo>
                  <a:lnTo>
                    <a:pt x="4631" y="170"/>
                  </a:lnTo>
                  <a:lnTo>
                    <a:pt x="4626" y="170"/>
                  </a:lnTo>
                  <a:lnTo>
                    <a:pt x="4624" y="170"/>
                  </a:lnTo>
                  <a:lnTo>
                    <a:pt x="4620" y="170"/>
                  </a:lnTo>
                  <a:lnTo>
                    <a:pt x="4618" y="166"/>
                  </a:lnTo>
                  <a:lnTo>
                    <a:pt x="4611" y="166"/>
                  </a:lnTo>
                  <a:lnTo>
                    <a:pt x="4607" y="166"/>
                  </a:lnTo>
                  <a:lnTo>
                    <a:pt x="4604" y="166"/>
                  </a:lnTo>
                  <a:lnTo>
                    <a:pt x="4601" y="166"/>
                  </a:lnTo>
                  <a:lnTo>
                    <a:pt x="4597" y="163"/>
                  </a:lnTo>
                  <a:lnTo>
                    <a:pt x="4594" y="163"/>
                  </a:lnTo>
                  <a:lnTo>
                    <a:pt x="4591" y="163"/>
                  </a:lnTo>
                  <a:lnTo>
                    <a:pt x="4588" y="163"/>
                  </a:lnTo>
                  <a:lnTo>
                    <a:pt x="4585" y="163"/>
                  </a:lnTo>
                  <a:lnTo>
                    <a:pt x="4582" y="163"/>
                  </a:lnTo>
                  <a:lnTo>
                    <a:pt x="4578" y="157"/>
                  </a:lnTo>
                  <a:lnTo>
                    <a:pt x="4575" y="157"/>
                  </a:lnTo>
                  <a:lnTo>
                    <a:pt x="4572" y="157"/>
                  </a:lnTo>
                  <a:lnTo>
                    <a:pt x="4568" y="157"/>
                  </a:lnTo>
                  <a:lnTo>
                    <a:pt x="4565" y="157"/>
                  </a:lnTo>
                  <a:lnTo>
                    <a:pt x="4556" y="157"/>
                  </a:lnTo>
                  <a:lnTo>
                    <a:pt x="4546" y="154"/>
                  </a:lnTo>
                  <a:lnTo>
                    <a:pt x="4529" y="154"/>
                  </a:lnTo>
                  <a:lnTo>
                    <a:pt x="4513" y="149"/>
                  </a:lnTo>
                  <a:lnTo>
                    <a:pt x="4494" y="149"/>
                  </a:lnTo>
                  <a:lnTo>
                    <a:pt x="4472" y="146"/>
                  </a:lnTo>
                  <a:lnTo>
                    <a:pt x="4450" y="142"/>
                  </a:lnTo>
                  <a:lnTo>
                    <a:pt x="4423" y="138"/>
                  </a:lnTo>
                  <a:lnTo>
                    <a:pt x="4397" y="133"/>
                  </a:lnTo>
                  <a:lnTo>
                    <a:pt x="4371" y="129"/>
                  </a:lnTo>
                  <a:lnTo>
                    <a:pt x="4342" y="126"/>
                  </a:lnTo>
                  <a:lnTo>
                    <a:pt x="4313" y="121"/>
                  </a:lnTo>
                  <a:lnTo>
                    <a:pt x="4284" y="118"/>
                  </a:lnTo>
                  <a:lnTo>
                    <a:pt x="4252" y="109"/>
                  </a:lnTo>
                  <a:lnTo>
                    <a:pt x="4223" y="105"/>
                  </a:lnTo>
                  <a:lnTo>
                    <a:pt x="4194" y="101"/>
                  </a:lnTo>
                  <a:lnTo>
                    <a:pt x="4161" y="97"/>
                  </a:lnTo>
                  <a:lnTo>
                    <a:pt x="4132" y="93"/>
                  </a:lnTo>
                  <a:lnTo>
                    <a:pt x="4103" y="88"/>
                  </a:lnTo>
                  <a:lnTo>
                    <a:pt x="4074" y="80"/>
                  </a:lnTo>
                  <a:lnTo>
                    <a:pt x="4048" y="77"/>
                  </a:lnTo>
                  <a:lnTo>
                    <a:pt x="4021" y="73"/>
                  </a:lnTo>
                  <a:lnTo>
                    <a:pt x="3999" y="69"/>
                  </a:lnTo>
                  <a:lnTo>
                    <a:pt x="3977" y="64"/>
                  </a:lnTo>
                  <a:lnTo>
                    <a:pt x="3954" y="64"/>
                  </a:lnTo>
                  <a:lnTo>
                    <a:pt x="3935" y="60"/>
                  </a:lnTo>
                  <a:lnTo>
                    <a:pt x="3919" y="57"/>
                  </a:lnTo>
                  <a:lnTo>
                    <a:pt x="3906" y="57"/>
                  </a:lnTo>
                  <a:lnTo>
                    <a:pt x="3896" y="52"/>
                  </a:lnTo>
                  <a:lnTo>
                    <a:pt x="3886" y="52"/>
                  </a:lnTo>
                  <a:lnTo>
                    <a:pt x="3883" y="52"/>
                  </a:lnTo>
                  <a:lnTo>
                    <a:pt x="3880" y="49"/>
                  </a:lnTo>
                  <a:lnTo>
                    <a:pt x="3876" y="49"/>
                  </a:lnTo>
                  <a:lnTo>
                    <a:pt x="3874" y="49"/>
                  </a:lnTo>
                  <a:lnTo>
                    <a:pt x="3869" y="49"/>
                  </a:lnTo>
                  <a:lnTo>
                    <a:pt x="3867" y="49"/>
                  </a:lnTo>
                  <a:lnTo>
                    <a:pt x="3864" y="49"/>
                  </a:lnTo>
                  <a:lnTo>
                    <a:pt x="3860" y="49"/>
                  </a:lnTo>
                  <a:lnTo>
                    <a:pt x="3854" y="49"/>
                  </a:lnTo>
                  <a:lnTo>
                    <a:pt x="3847" y="43"/>
                  </a:lnTo>
                  <a:lnTo>
                    <a:pt x="3841" y="43"/>
                  </a:lnTo>
                  <a:lnTo>
                    <a:pt x="3835" y="43"/>
                  </a:lnTo>
                  <a:lnTo>
                    <a:pt x="3828" y="43"/>
                  </a:lnTo>
                  <a:lnTo>
                    <a:pt x="3821" y="41"/>
                  </a:lnTo>
                  <a:lnTo>
                    <a:pt x="3812" y="41"/>
                  </a:lnTo>
                  <a:lnTo>
                    <a:pt x="3806" y="41"/>
                  </a:lnTo>
                  <a:lnTo>
                    <a:pt x="3797" y="41"/>
                  </a:lnTo>
                  <a:lnTo>
                    <a:pt x="3785" y="35"/>
                  </a:lnTo>
                  <a:lnTo>
                    <a:pt x="3779" y="35"/>
                  </a:lnTo>
                  <a:lnTo>
                    <a:pt x="3770" y="35"/>
                  </a:lnTo>
                  <a:lnTo>
                    <a:pt x="3761" y="32"/>
                  </a:lnTo>
                  <a:lnTo>
                    <a:pt x="3747" y="32"/>
                  </a:lnTo>
                  <a:lnTo>
                    <a:pt x="3737" y="32"/>
                  </a:lnTo>
                  <a:lnTo>
                    <a:pt x="3728" y="32"/>
                  </a:lnTo>
                  <a:lnTo>
                    <a:pt x="3718" y="28"/>
                  </a:lnTo>
                  <a:lnTo>
                    <a:pt x="3706" y="28"/>
                  </a:lnTo>
                  <a:lnTo>
                    <a:pt x="3695" y="28"/>
                  </a:lnTo>
                  <a:lnTo>
                    <a:pt x="3683" y="24"/>
                  </a:lnTo>
                  <a:lnTo>
                    <a:pt x="3672" y="24"/>
                  </a:lnTo>
                  <a:lnTo>
                    <a:pt x="3660" y="24"/>
                  </a:lnTo>
                  <a:lnTo>
                    <a:pt x="3650" y="19"/>
                  </a:lnTo>
                  <a:lnTo>
                    <a:pt x="3638" y="19"/>
                  </a:lnTo>
                  <a:lnTo>
                    <a:pt x="3628" y="19"/>
                  </a:lnTo>
                  <a:lnTo>
                    <a:pt x="3618" y="19"/>
                  </a:lnTo>
                  <a:lnTo>
                    <a:pt x="3609" y="15"/>
                  </a:lnTo>
                  <a:lnTo>
                    <a:pt x="3602" y="15"/>
                  </a:lnTo>
                  <a:lnTo>
                    <a:pt x="3592" y="15"/>
                  </a:lnTo>
                  <a:lnTo>
                    <a:pt x="3582" y="15"/>
                  </a:lnTo>
                  <a:lnTo>
                    <a:pt x="3573" y="15"/>
                  </a:lnTo>
                  <a:lnTo>
                    <a:pt x="3563" y="11"/>
                  </a:lnTo>
                  <a:lnTo>
                    <a:pt x="3556" y="11"/>
                  </a:lnTo>
                  <a:lnTo>
                    <a:pt x="3547" y="11"/>
                  </a:lnTo>
                  <a:lnTo>
                    <a:pt x="3537" y="11"/>
                  </a:lnTo>
                  <a:lnTo>
                    <a:pt x="3527" y="11"/>
                  </a:lnTo>
                  <a:lnTo>
                    <a:pt x="3520" y="7"/>
                  </a:lnTo>
                  <a:lnTo>
                    <a:pt x="3511" y="7"/>
                  </a:lnTo>
                  <a:lnTo>
                    <a:pt x="3501" y="7"/>
                  </a:lnTo>
                  <a:lnTo>
                    <a:pt x="3495" y="7"/>
                  </a:lnTo>
                  <a:lnTo>
                    <a:pt x="3486" y="7"/>
                  </a:lnTo>
                  <a:lnTo>
                    <a:pt x="3479" y="4"/>
                  </a:lnTo>
                  <a:lnTo>
                    <a:pt x="3469" y="4"/>
                  </a:lnTo>
                  <a:lnTo>
                    <a:pt x="3463" y="4"/>
                  </a:lnTo>
                  <a:lnTo>
                    <a:pt x="3457" y="4"/>
                  </a:lnTo>
                  <a:lnTo>
                    <a:pt x="3447" y="4"/>
                  </a:lnTo>
                  <a:lnTo>
                    <a:pt x="3441" y="4"/>
                  </a:lnTo>
                  <a:lnTo>
                    <a:pt x="3434" y="4"/>
                  </a:lnTo>
                  <a:lnTo>
                    <a:pt x="3428" y="0"/>
                  </a:lnTo>
                  <a:lnTo>
                    <a:pt x="3421" y="0"/>
                  </a:lnTo>
                  <a:lnTo>
                    <a:pt x="3414" y="0"/>
                  </a:lnTo>
                  <a:lnTo>
                    <a:pt x="3407" y="0"/>
                  </a:lnTo>
                  <a:lnTo>
                    <a:pt x="3402" y="0"/>
                  </a:lnTo>
                  <a:lnTo>
                    <a:pt x="3395" y="0"/>
                  </a:lnTo>
                  <a:lnTo>
                    <a:pt x="3392" y="0"/>
                  </a:lnTo>
                  <a:lnTo>
                    <a:pt x="3385" y="0"/>
                  </a:lnTo>
                  <a:lnTo>
                    <a:pt x="3379" y="0"/>
                  </a:lnTo>
                  <a:lnTo>
                    <a:pt x="1024" y="0"/>
                  </a:lnTo>
                  <a:lnTo>
                    <a:pt x="1015" y="0"/>
                  </a:lnTo>
                  <a:lnTo>
                    <a:pt x="1005" y="0"/>
                  </a:lnTo>
                  <a:lnTo>
                    <a:pt x="995" y="0"/>
                  </a:lnTo>
                  <a:lnTo>
                    <a:pt x="988" y="0"/>
                  </a:lnTo>
                  <a:lnTo>
                    <a:pt x="979" y="0"/>
                  </a:lnTo>
                  <a:lnTo>
                    <a:pt x="973" y="0"/>
                  </a:lnTo>
                  <a:lnTo>
                    <a:pt x="964" y="0"/>
                  </a:lnTo>
                  <a:lnTo>
                    <a:pt x="957" y="0"/>
                  </a:lnTo>
                  <a:lnTo>
                    <a:pt x="947" y="0"/>
                  </a:lnTo>
                  <a:lnTo>
                    <a:pt x="940" y="0"/>
                  </a:lnTo>
                  <a:lnTo>
                    <a:pt x="933" y="0"/>
                  </a:lnTo>
                  <a:lnTo>
                    <a:pt x="925" y="0"/>
                  </a:lnTo>
                  <a:lnTo>
                    <a:pt x="918" y="0"/>
                  </a:lnTo>
                  <a:lnTo>
                    <a:pt x="911" y="0"/>
                  </a:lnTo>
                  <a:lnTo>
                    <a:pt x="902" y="4"/>
                  </a:lnTo>
                  <a:lnTo>
                    <a:pt x="895" y="4"/>
                  </a:lnTo>
                  <a:lnTo>
                    <a:pt x="885" y="4"/>
                  </a:lnTo>
                  <a:lnTo>
                    <a:pt x="879" y="4"/>
                  </a:lnTo>
                  <a:lnTo>
                    <a:pt x="870" y="4"/>
                  </a:lnTo>
                  <a:lnTo>
                    <a:pt x="863" y="4"/>
                  </a:lnTo>
                  <a:lnTo>
                    <a:pt x="854" y="7"/>
                  </a:lnTo>
                  <a:lnTo>
                    <a:pt x="843" y="7"/>
                  </a:lnTo>
                  <a:lnTo>
                    <a:pt x="834" y="7"/>
                  </a:lnTo>
                  <a:lnTo>
                    <a:pt x="824" y="7"/>
                  </a:lnTo>
                  <a:lnTo>
                    <a:pt x="814" y="11"/>
                  </a:lnTo>
                  <a:lnTo>
                    <a:pt x="805" y="11"/>
                  </a:lnTo>
                  <a:lnTo>
                    <a:pt x="791" y="11"/>
                  </a:lnTo>
                  <a:lnTo>
                    <a:pt x="782" y="15"/>
                  </a:lnTo>
                  <a:lnTo>
                    <a:pt x="769" y="15"/>
                  </a:lnTo>
                  <a:lnTo>
                    <a:pt x="757" y="19"/>
                  </a:lnTo>
                  <a:lnTo>
                    <a:pt x="743" y="19"/>
                  </a:lnTo>
                  <a:lnTo>
                    <a:pt x="730" y="24"/>
                  </a:lnTo>
                  <a:lnTo>
                    <a:pt x="721" y="24"/>
                  </a:lnTo>
                  <a:lnTo>
                    <a:pt x="711" y="28"/>
                  </a:lnTo>
                  <a:lnTo>
                    <a:pt x="704" y="28"/>
                  </a:lnTo>
                  <a:lnTo>
                    <a:pt x="695" y="32"/>
                  </a:lnTo>
                  <a:lnTo>
                    <a:pt x="685" y="32"/>
                  </a:lnTo>
                  <a:lnTo>
                    <a:pt x="675" y="35"/>
                  </a:lnTo>
                  <a:lnTo>
                    <a:pt x="666" y="35"/>
                  </a:lnTo>
                  <a:lnTo>
                    <a:pt x="659" y="41"/>
                  </a:lnTo>
                  <a:lnTo>
                    <a:pt x="649" y="41"/>
                  </a:lnTo>
                  <a:lnTo>
                    <a:pt x="639" y="43"/>
                  </a:lnTo>
                  <a:lnTo>
                    <a:pt x="630" y="43"/>
                  </a:lnTo>
                  <a:lnTo>
                    <a:pt x="620" y="49"/>
                  </a:lnTo>
                  <a:lnTo>
                    <a:pt x="611" y="52"/>
                  </a:lnTo>
                  <a:lnTo>
                    <a:pt x="601" y="52"/>
                  </a:lnTo>
                  <a:lnTo>
                    <a:pt x="591" y="57"/>
                  </a:lnTo>
                  <a:lnTo>
                    <a:pt x="585" y="57"/>
                  </a:lnTo>
                  <a:lnTo>
                    <a:pt x="576" y="60"/>
                  </a:lnTo>
                  <a:lnTo>
                    <a:pt x="566" y="64"/>
                  </a:lnTo>
                  <a:lnTo>
                    <a:pt x="555" y="69"/>
                  </a:lnTo>
                  <a:lnTo>
                    <a:pt x="546" y="69"/>
                  </a:lnTo>
                  <a:lnTo>
                    <a:pt x="536" y="73"/>
                  </a:lnTo>
                  <a:lnTo>
                    <a:pt x="526" y="77"/>
                  </a:lnTo>
                  <a:lnTo>
                    <a:pt x="516" y="80"/>
                  </a:lnTo>
                  <a:lnTo>
                    <a:pt x="507" y="80"/>
                  </a:lnTo>
                  <a:lnTo>
                    <a:pt x="498" y="86"/>
                  </a:lnTo>
                  <a:lnTo>
                    <a:pt x="487" y="88"/>
                  </a:lnTo>
                  <a:lnTo>
                    <a:pt x="478" y="93"/>
                  </a:lnTo>
                  <a:lnTo>
                    <a:pt x="468" y="97"/>
                  </a:lnTo>
                  <a:lnTo>
                    <a:pt x="459" y="101"/>
                  </a:lnTo>
                  <a:lnTo>
                    <a:pt x="449" y="105"/>
                  </a:lnTo>
                  <a:lnTo>
                    <a:pt x="439" y="109"/>
                  </a:lnTo>
                  <a:lnTo>
                    <a:pt x="430" y="114"/>
                  </a:lnTo>
                  <a:lnTo>
                    <a:pt x="423" y="118"/>
                  </a:lnTo>
                  <a:lnTo>
                    <a:pt x="417" y="121"/>
                  </a:lnTo>
                  <a:lnTo>
                    <a:pt x="410" y="126"/>
                  </a:lnTo>
                  <a:lnTo>
                    <a:pt x="403" y="129"/>
                  </a:lnTo>
                  <a:lnTo>
                    <a:pt x="394" y="129"/>
                  </a:lnTo>
                  <a:lnTo>
                    <a:pt x="388" y="133"/>
                  </a:lnTo>
                  <a:lnTo>
                    <a:pt x="381" y="138"/>
                  </a:lnTo>
                  <a:lnTo>
                    <a:pt x="374" y="142"/>
                  </a:lnTo>
                  <a:lnTo>
                    <a:pt x="365" y="146"/>
                  </a:lnTo>
                  <a:lnTo>
                    <a:pt x="359" y="149"/>
                  </a:lnTo>
                  <a:lnTo>
                    <a:pt x="349" y="154"/>
                  </a:lnTo>
                  <a:lnTo>
                    <a:pt x="342" y="157"/>
                  </a:lnTo>
                  <a:lnTo>
                    <a:pt x="335" y="166"/>
                  </a:lnTo>
                  <a:lnTo>
                    <a:pt x="326" y="170"/>
                  </a:lnTo>
                  <a:lnTo>
                    <a:pt x="319" y="174"/>
                  </a:lnTo>
                  <a:lnTo>
                    <a:pt x="311" y="178"/>
                  </a:lnTo>
                  <a:lnTo>
                    <a:pt x="304" y="183"/>
                  </a:lnTo>
                  <a:lnTo>
                    <a:pt x="297" y="187"/>
                  </a:lnTo>
                  <a:lnTo>
                    <a:pt x="287" y="195"/>
                  </a:lnTo>
                  <a:lnTo>
                    <a:pt x="280" y="198"/>
                  </a:lnTo>
                  <a:lnTo>
                    <a:pt x="271" y="206"/>
                  </a:lnTo>
                  <a:lnTo>
                    <a:pt x="265" y="211"/>
                  </a:lnTo>
                  <a:lnTo>
                    <a:pt x="258" y="215"/>
                  </a:lnTo>
                  <a:lnTo>
                    <a:pt x="249" y="223"/>
                  </a:lnTo>
                  <a:lnTo>
                    <a:pt x="242" y="226"/>
                  </a:lnTo>
                  <a:lnTo>
                    <a:pt x="232" y="235"/>
                  </a:lnTo>
                  <a:lnTo>
                    <a:pt x="227" y="243"/>
                  </a:lnTo>
                  <a:lnTo>
                    <a:pt x="220" y="249"/>
                  </a:lnTo>
                  <a:lnTo>
                    <a:pt x="213" y="256"/>
                  </a:lnTo>
                  <a:lnTo>
                    <a:pt x="203" y="263"/>
                  </a:lnTo>
                  <a:lnTo>
                    <a:pt x="196" y="271"/>
                  </a:lnTo>
                  <a:lnTo>
                    <a:pt x="190" y="280"/>
                  </a:lnTo>
                  <a:lnTo>
                    <a:pt x="123" y="365"/>
                  </a:lnTo>
                  <a:lnTo>
                    <a:pt x="116" y="365"/>
                  </a:lnTo>
                  <a:lnTo>
                    <a:pt x="113" y="370"/>
                  </a:lnTo>
                  <a:lnTo>
                    <a:pt x="109" y="370"/>
                  </a:lnTo>
                  <a:lnTo>
                    <a:pt x="106" y="374"/>
                  </a:lnTo>
                  <a:lnTo>
                    <a:pt x="104" y="378"/>
                  </a:lnTo>
                  <a:lnTo>
                    <a:pt x="99" y="378"/>
                  </a:lnTo>
                  <a:lnTo>
                    <a:pt x="97" y="382"/>
                  </a:lnTo>
                  <a:lnTo>
                    <a:pt x="90" y="385"/>
                  </a:lnTo>
                  <a:lnTo>
                    <a:pt x="87" y="385"/>
                  </a:lnTo>
                  <a:lnTo>
                    <a:pt x="83" y="389"/>
                  </a:lnTo>
                  <a:lnTo>
                    <a:pt x="81" y="394"/>
                  </a:lnTo>
                  <a:lnTo>
                    <a:pt x="77" y="398"/>
                  </a:lnTo>
                  <a:lnTo>
                    <a:pt x="70" y="402"/>
                  </a:lnTo>
                  <a:lnTo>
                    <a:pt x="68" y="406"/>
                  </a:lnTo>
                  <a:lnTo>
                    <a:pt x="64" y="410"/>
                  </a:lnTo>
                  <a:lnTo>
                    <a:pt x="58" y="415"/>
                  </a:lnTo>
                  <a:lnTo>
                    <a:pt x="54" y="417"/>
                  </a:lnTo>
                  <a:lnTo>
                    <a:pt x="51" y="423"/>
                  </a:lnTo>
                  <a:lnTo>
                    <a:pt x="45" y="426"/>
                  </a:lnTo>
                  <a:lnTo>
                    <a:pt x="42" y="432"/>
                  </a:lnTo>
                  <a:lnTo>
                    <a:pt x="39" y="439"/>
                  </a:lnTo>
                  <a:lnTo>
                    <a:pt x="35" y="443"/>
                  </a:lnTo>
                  <a:lnTo>
                    <a:pt x="29" y="447"/>
                  </a:lnTo>
                  <a:lnTo>
                    <a:pt x="25" y="451"/>
                  </a:lnTo>
                  <a:lnTo>
                    <a:pt x="22" y="460"/>
                  </a:lnTo>
                  <a:lnTo>
                    <a:pt x="20" y="462"/>
                  </a:lnTo>
                  <a:lnTo>
                    <a:pt x="15" y="468"/>
                  </a:lnTo>
                  <a:lnTo>
                    <a:pt x="13" y="471"/>
                  </a:lnTo>
                  <a:lnTo>
                    <a:pt x="13" y="479"/>
                  </a:lnTo>
                  <a:lnTo>
                    <a:pt x="9" y="484"/>
                  </a:lnTo>
                  <a:lnTo>
                    <a:pt x="9" y="488"/>
                  </a:lnTo>
                  <a:lnTo>
                    <a:pt x="6" y="488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3" y="496"/>
                  </a:lnTo>
                  <a:lnTo>
                    <a:pt x="3" y="500"/>
                  </a:lnTo>
                  <a:lnTo>
                    <a:pt x="3" y="503"/>
                  </a:lnTo>
                  <a:lnTo>
                    <a:pt x="3" y="507"/>
                  </a:lnTo>
                  <a:lnTo>
                    <a:pt x="0" y="512"/>
                  </a:lnTo>
                  <a:lnTo>
                    <a:pt x="0" y="516"/>
                  </a:lnTo>
                  <a:lnTo>
                    <a:pt x="0" y="520"/>
                  </a:lnTo>
                  <a:lnTo>
                    <a:pt x="0" y="524"/>
                  </a:lnTo>
                  <a:lnTo>
                    <a:pt x="0" y="529"/>
                  </a:lnTo>
                  <a:lnTo>
                    <a:pt x="0" y="531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0" y="545"/>
                  </a:lnTo>
                  <a:lnTo>
                    <a:pt x="3" y="548"/>
                  </a:lnTo>
                  <a:lnTo>
                    <a:pt x="3" y="554"/>
                  </a:lnTo>
                  <a:lnTo>
                    <a:pt x="6" y="557"/>
                  </a:lnTo>
                  <a:lnTo>
                    <a:pt x="6" y="561"/>
                  </a:lnTo>
                  <a:lnTo>
                    <a:pt x="9" y="565"/>
                  </a:lnTo>
                  <a:lnTo>
                    <a:pt x="9" y="569"/>
                  </a:lnTo>
                  <a:lnTo>
                    <a:pt x="13" y="574"/>
                  </a:lnTo>
                  <a:lnTo>
                    <a:pt x="13" y="576"/>
                  </a:lnTo>
                  <a:lnTo>
                    <a:pt x="15" y="582"/>
                  </a:lnTo>
                  <a:lnTo>
                    <a:pt x="20" y="582"/>
                  </a:lnTo>
                  <a:lnTo>
                    <a:pt x="20" y="585"/>
                  </a:lnTo>
                  <a:lnTo>
                    <a:pt x="22" y="589"/>
                  </a:lnTo>
                  <a:lnTo>
                    <a:pt x="25" y="589"/>
                  </a:lnTo>
                  <a:lnTo>
                    <a:pt x="25" y="593"/>
                  </a:lnTo>
                  <a:lnTo>
                    <a:pt x="29" y="597"/>
                  </a:lnTo>
                  <a:lnTo>
                    <a:pt x="32" y="602"/>
                  </a:lnTo>
                  <a:lnTo>
                    <a:pt x="35" y="606"/>
                  </a:lnTo>
                  <a:lnTo>
                    <a:pt x="39" y="610"/>
                  </a:lnTo>
                  <a:lnTo>
                    <a:pt x="42" y="610"/>
                  </a:lnTo>
                  <a:lnTo>
                    <a:pt x="42" y="614"/>
                  </a:lnTo>
                  <a:lnTo>
                    <a:pt x="45" y="614"/>
                  </a:lnTo>
                  <a:lnTo>
                    <a:pt x="45" y="617"/>
                  </a:lnTo>
                  <a:lnTo>
                    <a:pt x="48" y="617"/>
                  </a:lnTo>
                  <a:lnTo>
                    <a:pt x="48" y="623"/>
                  </a:lnTo>
                  <a:lnTo>
                    <a:pt x="51" y="623"/>
                  </a:lnTo>
                  <a:lnTo>
                    <a:pt x="54" y="623"/>
                  </a:lnTo>
                  <a:lnTo>
                    <a:pt x="54" y="626"/>
                  </a:lnTo>
                  <a:lnTo>
                    <a:pt x="58" y="626"/>
                  </a:lnTo>
                  <a:lnTo>
                    <a:pt x="61" y="630"/>
                  </a:lnTo>
                  <a:lnTo>
                    <a:pt x="64" y="630"/>
                  </a:lnTo>
                  <a:lnTo>
                    <a:pt x="64" y="634"/>
                  </a:lnTo>
                  <a:lnTo>
                    <a:pt x="68" y="634"/>
                  </a:lnTo>
                  <a:lnTo>
                    <a:pt x="68" y="638"/>
                  </a:lnTo>
                  <a:lnTo>
                    <a:pt x="70" y="638"/>
                  </a:lnTo>
                  <a:lnTo>
                    <a:pt x="75" y="638"/>
                  </a:lnTo>
                  <a:lnTo>
                    <a:pt x="75" y="642"/>
                  </a:lnTo>
                  <a:lnTo>
                    <a:pt x="81" y="642"/>
                  </a:lnTo>
                  <a:lnTo>
                    <a:pt x="83" y="645"/>
                  </a:lnTo>
                  <a:lnTo>
                    <a:pt x="87" y="651"/>
                  </a:lnTo>
                  <a:lnTo>
                    <a:pt x="94" y="654"/>
                  </a:lnTo>
                  <a:lnTo>
                    <a:pt x="97" y="654"/>
                  </a:lnTo>
                  <a:lnTo>
                    <a:pt x="99" y="659"/>
                  </a:lnTo>
                  <a:lnTo>
                    <a:pt x="106" y="662"/>
                  </a:lnTo>
                  <a:lnTo>
                    <a:pt x="109" y="662"/>
                  </a:lnTo>
                  <a:lnTo>
                    <a:pt x="116" y="666"/>
                  </a:lnTo>
                  <a:lnTo>
                    <a:pt x="119" y="666"/>
                  </a:lnTo>
                  <a:lnTo>
                    <a:pt x="123" y="671"/>
                  </a:lnTo>
                  <a:lnTo>
                    <a:pt x="129" y="675"/>
                  </a:lnTo>
                  <a:lnTo>
                    <a:pt x="132" y="675"/>
                  </a:lnTo>
                  <a:lnTo>
                    <a:pt x="138" y="679"/>
                  </a:lnTo>
                  <a:lnTo>
                    <a:pt x="142" y="679"/>
                  </a:lnTo>
                  <a:lnTo>
                    <a:pt x="145" y="683"/>
                  </a:lnTo>
                  <a:lnTo>
                    <a:pt x="152" y="683"/>
                  </a:lnTo>
                  <a:lnTo>
                    <a:pt x="154" y="687"/>
                  </a:lnTo>
                  <a:lnTo>
                    <a:pt x="161" y="687"/>
                  </a:lnTo>
                  <a:lnTo>
                    <a:pt x="165" y="692"/>
                  </a:lnTo>
                  <a:lnTo>
                    <a:pt x="167" y="692"/>
                  </a:lnTo>
                  <a:lnTo>
                    <a:pt x="174" y="694"/>
                  </a:lnTo>
                  <a:lnTo>
                    <a:pt x="177" y="694"/>
                  </a:lnTo>
                  <a:lnTo>
                    <a:pt x="184" y="699"/>
                  </a:lnTo>
                  <a:lnTo>
                    <a:pt x="187" y="699"/>
                  </a:lnTo>
                  <a:lnTo>
                    <a:pt x="194" y="699"/>
                  </a:lnTo>
                  <a:lnTo>
                    <a:pt x="196" y="703"/>
                  </a:lnTo>
                  <a:lnTo>
                    <a:pt x="200" y="703"/>
                  </a:lnTo>
                  <a:lnTo>
                    <a:pt x="206" y="707"/>
                  </a:lnTo>
                  <a:lnTo>
                    <a:pt x="210" y="707"/>
                  </a:lnTo>
                  <a:lnTo>
                    <a:pt x="217" y="711"/>
                  </a:lnTo>
                  <a:lnTo>
                    <a:pt x="220" y="7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23" name="Group 742"/>
            <p:cNvGrpSpPr>
              <a:grpSpLocks noChangeAspect="1"/>
            </p:cNvGrpSpPr>
            <p:nvPr/>
          </p:nvGrpSpPr>
          <p:grpSpPr bwMode="auto">
            <a:xfrm>
              <a:off x="4696" y="1568"/>
              <a:ext cx="626" cy="259"/>
              <a:chOff x="4241" y="797"/>
              <a:chExt cx="551" cy="219"/>
            </a:xfrm>
          </p:grpSpPr>
          <p:sp>
            <p:nvSpPr>
              <p:cNvPr id="340" name="Freeform 743"/>
              <p:cNvSpPr>
                <a:spLocks noChangeAspect="1"/>
              </p:cNvSpPr>
              <p:nvPr/>
            </p:nvSpPr>
            <p:spPr bwMode="auto">
              <a:xfrm>
                <a:off x="4241" y="799"/>
                <a:ext cx="0" cy="217"/>
              </a:xfrm>
              <a:custGeom>
                <a:avLst/>
                <a:gdLst>
                  <a:gd name="T0" fmla="*/ 0 w 15"/>
                  <a:gd name="T1" fmla="*/ 1 h 28"/>
                  <a:gd name="T2" fmla="*/ 0 w 15"/>
                  <a:gd name="T3" fmla="*/ 0 h 28"/>
                  <a:gd name="T4" fmla="*/ 0 w 15"/>
                  <a:gd name="T5" fmla="*/ 0 h 28"/>
                  <a:gd name="T6" fmla="*/ 1 w 15"/>
                  <a:gd name="T7" fmla="*/ 0 h 28"/>
                  <a:gd name="T8" fmla="*/ 2 w 15"/>
                  <a:gd name="T9" fmla="*/ 0 h 28"/>
                  <a:gd name="T10" fmla="*/ 3 w 15"/>
                  <a:gd name="T11" fmla="*/ 0 h 28"/>
                  <a:gd name="T12" fmla="*/ 3 w 15"/>
                  <a:gd name="T13" fmla="*/ 0 h 28"/>
                  <a:gd name="T14" fmla="*/ 3 w 15"/>
                  <a:gd name="T15" fmla="*/ 0 h 28"/>
                  <a:gd name="T16" fmla="*/ 4 w 15"/>
                  <a:gd name="T17" fmla="*/ 0 h 28"/>
                  <a:gd name="T18" fmla="*/ 4 w 15"/>
                  <a:gd name="T19" fmla="*/ 1 h 28"/>
                  <a:gd name="T20" fmla="*/ 4 w 15"/>
                  <a:gd name="T21" fmla="*/ 3 h 28"/>
                  <a:gd name="T22" fmla="*/ 3 w 15"/>
                  <a:gd name="T23" fmla="*/ 3 h 28"/>
                  <a:gd name="T24" fmla="*/ 3 w 15"/>
                  <a:gd name="T25" fmla="*/ 3 h 28"/>
                  <a:gd name="T26" fmla="*/ 3 w 15"/>
                  <a:gd name="T27" fmla="*/ 4 h 28"/>
                  <a:gd name="T28" fmla="*/ 3 w 15"/>
                  <a:gd name="T29" fmla="*/ 4 h 28"/>
                  <a:gd name="T30" fmla="*/ 2 w 15"/>
                  <a:gd name="T31" fmla="*/ 4 h 28"/>
                  <a:gd name="T32" fmla="*/ 1 w 15"/>
                  <a:gd name="T33" fmla="*/ 4 h 28"/>
                  <a:gd name="T34" fmla="*/ 1 w 15"/>
                  <a:gd name="T35" fmla="*/ 3 h 28"/>
                  <a:gd name="T36" fmla="*/ 0 w 15"/>
                  <a:gd name="T37" fmla="*/ 3 h 28"/>
                  <a:gd name="T38" fmla="*/ 0 w 15"/>
                  <a:gd name="T39" fmla="*/ 3 h 28"/>
                  <a:gd name="T40" fmla="*/ 0 w 15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28"/>
                  <a:gd name="T65" fmla="*/ 15 w 15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1" name="Freeform 744"/>
              <p:cNvSpPr>
                <a:spLocks noChangeAspect="1"/>
              </p:cNvSpPr>
              <p:nvPr/>
            </p:nvSpPr>
            <p:spPr bwMode="auto">
              <a:xfrm>
                <a:off x="4262" y="798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1 w 17"/>
                  <a:gd name="T5" fmla="*/ 0 h 28"/>
                  <a:gd name="T6" fmla="*/ 1 w 17"/>
                  <a:gd name="T7" fmla="*/ 0 h 28"/>
                  <a:gd name="T8" fmla="*/ 1 w 17"/>
                  <a:gd name="T9" fmla="*/ 0 h 28"/>
                  <a:gd name="T10" fmla="*/ 2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0 h 28"/>
                  <a:gd name="T18" fmla="*/ 4 w 17"/>
                  <a:gd name="T19" fmla="*/ 1 h 28"/>
                  <a:gd name="T20" fmla="*/ 4 w 17"/>
                  <a:gd name="T21" fmla="*/ 3 h 28"/>
                  <a:gd name="T22" fmla="*/ 4 w 17"/>
                  <a:gd name="T23" fmla="*/ 3 h 28"/>
                  <a:gd name="T24" fmla="*/ 3 w 17"/>
                  <a:gd name="T25" fmla="*/ 3 h 28"/>
                  <a:gd name="T26" fmla="*/ 3 w 17"/>
                  <a:gd name="T27" fmla="*/ 4 h 28"/>
                  <a:gd name="T28" fmla="*/ 2 w 17"/>
                  <a:gd name="T29" fmla="*/ 4 h 28"/>
                  <a:gd name="T30" fmla="*/ 1 w 17"/>
                  <a:gd name="T31" fmla="*/ 4 h 28"/>
                  <a:gd name="T32" fmla="*/ 1 w 17"/>
                  <a:gd name="T33" fmla="*/ 4 h 28"/>
                  <a:gd name="T34" fmla="*/ 1 w 17"/>
                  <a:gd name="T35" fmla="*/ 3 h 28"/>
                  <a:gd name="T36" fmla="*/ 0 w 17"/>
                  <a:gd name="T37" fmla="*/ 3 h 28"/>
                  <a:gd name="T38" fmla="*/ 0 w 17"/>
                  <a:gd name="T39" fmla="*/ 3 h 28"/>
                  <a:gd name="T40" fmla="*/ 0 w 17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8"/>
                  <a:gd name="T65" fmla="*/ 17 w 1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2" name="Freeform 745"/>
              <p:cNvSpPr>
                <a:spLocks noChangeAspect="1"/>
              </p:cNvSpPr>
              <p:nvPr/>
            </p:nvSpPr>
            <p:spPr bwMode="auto">
              <a:xfrm>
                <a:off x="4285" y="798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4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4 w 16"/>
                  <a:gd name="T23" fmla="*/ 3 h 28"/>
                  <a:gd name="T24" fmla="*/ 3 w 16"/>
                  <a:gd name="T25" fmla="*/ 3 h 28"/>
                  <a:gd name="T26" fmla="*/ 3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3" name="Freeform 746"/>
              <p:cNvSpPr>
                <a:spLocks noChangeAspect="1"/>
              </p:cNvSpPr>
              <p:nvPr/>
            </p:nvSpPr>
            <p:spPr bwMode="auto">
              <a:xfrm>
                <a:off x="4307" y="798"/>
                <a:ext cx="0" cy="217"/>
              </a:xfrm>
              <a:custGeom>
                <a:avLst/>
                <a:gdLst>
                  <a:gd name="T0" fmla="*/ 0 w 13"/>
                  <a:gd name="T1" fmla="*/ 1 h 28"/>
                  <a:gd name="T2" fmla="*/ 0 w 13"/>
                  <a:gd name="T3" fmla="*/ 0 h 28"/>
                  <a:gd name="T4" fmla="*/ 0 w 13"/>
                  <a:gd name="T5" fmla="*/ 0 h 28"/>
                  <a:gd name="T6" fmla="*/ 1 w 13"/>
                  <a:gd name="T7" fmla="*/ 0 h 28"/>
                  <a:gd name="T8" fmla="*/ 3 w 13"/>
                  <a:gd name="T9" fmla="*/ 0 h 28"/>
                  <a:gd name="T10" fmla="*/ 4 w 13"/>
                  <a:gd name="T11" fmla="*/ 0 h 28"/>
                  <a:gd name="T12" fmla="*/ 4 w 13"/>
                  <a:gd name="T13" fmla="*/ 0 h 28"/>
                  <a:gd name="T14" fmla="*/ 4 w 13"/>
                  <a:gd name="T15" fmla="*/ 1 h 28"/>
                  <a:gd name="T16" fmla="*/ 4 w 13"/>
                  <a:gd name="T17" fmla="*/ 3 h 28"/>
                  <a:gd name="T18" fmla="*/ 4 w 13"/>
                  <a:gd name="T19" fmla="*/ 3 h 28"/>
                  <a:gd name="T20" fmla="*/ 4 w 13"/>
                  <a:gd name="T21" fmla="*/ 4 h 28"/>
                  <a:gd name="T22" fmla="*/ 3 w 13"/>
                  <a:gd name="T23" fmla="*/ 4 h 28"/>
                  <a:gd name="T24" fmla="*/ 2 w 13"/>
                  <a:gd name="T25" fmla="*/ 4 h 28"/>
                  <a:gd name="T26" fmla="*/ 1 w 13"/>
                  <a:gd name="T27" fmla="*/ 4 h 28"/>
                  <a:gd name="T28" fmla="*/ 1 w 13"/>
                  <a:gd name="T29" fmla="*/ 3 h 28"/>
                  <a:gd name="T30" fmla="*/ 0 w 13"/>
                  <a:gd name="T31" fmla="*/ 3 h 28"/>
                  <a:gd name="T32" fmla="*/ 0 w 13"/>
                  <a:gd name="T33" fmla="*/ 3 h 28"/>
                  <a:gd name="T34" fmla="*/ 0 w 13"/>
                  <a:gd name="T35" fmla="*/ 1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8"/>
                  <a:gd name="T56" fmla="*/ 13 w 13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4" name="Freeform 747"/>
              <p:cNvSpPr>
                <a:spLocks noChangeAspect="1"/>
              </p:cNvSpPr>
              <p:nvPr/>
            </p:nvSpPr>
            <p:spPr bwMode="auto">
              <a:xfrm>
                <a:off x="4329" y="798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1 w 17"/>
                  <a:gd name="T7" fmla="*/ 0 h 28"/>
                  <a:gd name="T8" fmla="*/ 1 w 17"/>
                  <a:gd name="T9" fmla="*/ 0 h 28"/>
                  <a:gd name="T10" fmla="*/ 2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0 h 28"/>
                  <a:gd name="T18" fmla="*/ 4 w 17"/>
                  <a:gd name="T19" fmla="*/ 1 h 28"/>
                  <a:gd name="T20" fmla="*/ 4 w 17"/>
                  <a:gd name="T21" fmla="*/ 3 h 28"/>
                  <a:gd name="T22" fmla="*/ 4 w 17"/>
                  <a:gd name="T23" fmla="*/ 3 h 28"/>
                  <a:gd name="T24" fmla="*/ 3 w 17"/>
                  <a:gd name="T25" fmla="*/ 3 h 28"/>
                  <a:gd name="T26" fmla="*/ 3 w 17"/>
                  <a:gd name="T27" fmla="*/ 4 h 28"/>
                  <a:gd name="T28" fmla="*/ 2 w 17"/>
                  <a:gd name="T29" fmla="*/ 4 h 28"/>
                  <a:gd name="T30" fmla="*/ 1 w 17"/>
                  <a:gd name="T31" fmla="*/ 4 h 28"/>
                  <a:gd name="T32" fmla="*/ 1 w 17"/>
                  <a:gd name="T33" fmla="*/ 4 h 28"/>
                  <a:gd name="T34" fmla="*/ 1 w 17"/>
                  <a:gd name="T35" fmla="*/ 3 h 28"/>
                  <a:gd name="T36" fmla="*/ 0 w 17"/>
                  <a:gd name="T37" fmla="*/ 3 h 28"/>
                  <a:gd name="T38" fmla="*/ 0 w 17"/>
                  <a:gd name="T39" fmla="*/ 3 h 28"/>
                  <a:gd name="T40" fmla="*/ 0 w 17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8"/>
                  <a:gd name="T65" fmla="*/ 17 w 1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5" name="Freeform 748"/>
              <p:cNvSpPr>
                <a:spLocks noChangeAspect="1"/>
              </p:cNvSpPr>
              <p:nvPr/>
            </p:nvSpPr>
            <p:spPr bwMode="auto">
              <a:xfrm>
                <a:off x="4352" y="798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0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2 w 16"/>
                  <a:gd name="T13" fmla="*/ 0 h 28"/>
                  <a:gd name="T14" fmla="*/ 2 w 16"/>
                  <a:gd name="T15" fmla="*/ 0 h 28"/>
                  <a:gd name="T16" fmla="*/ 3 w 16"/>
                  <a:gd name="T17" fmla="*/ 0 h 28"/>
                  <a:gd name="T18" fmla="*/ 3 w 16"/>
                  <a:gd name="T19" fmla="*/ 1 h 28"/>
                  <a:gd name="T20" fmla="*/ 3 w 16"/>
                  <a:gd name="T21" fmla="*/ 3 h 28"/>
                  <a:gd name="T22" fmla="*/ 3 w 16"/>
                  <a:gd name="T23" fmla="*/ 3 h 28"/>
                  <a:gd name="T24" fmla="*/ 2 w 16"/>
                  <a:gd name="T25" fmla="*/ 3 h 28"/>
                  <a:gd name="T26" fmla="*/ 2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0 w 16"/>
                  <a:gd name="T33" fmla="*/ 4 h 28"/>
                  <a:gd name="T34" fmla="*/ 0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6" name="Freeform 749"/>
              <p:cNvSpPr>
                <a:spLocks noChangeAspect="1"/>
              </p:cNvSpPr>
              <p:nvPr/>
            </p:nvSpPr>
            <p:spPr bwMode="auto">
              <a:xfrm>
                <a:off x="4372" y="798"/>
                <a:ext cx="0" cy="217"/>
              </a:xfrm>
              <a:custGeom>
                <a:avLst/>
                <a:gdLst>
                  <a:gd name="T0" fmla="*/ 0 w 15"/>
                  <a:gd name="T1" fmla="*/ 1 h 28"/>
                  <a:gd name="T2" fmla="*/ 0 w 15"/>
                  <a:gd name="T3" fmla="*/ 0 h 28"/>
                  <a:gd name="T4" fmla="*/ 1 w 15"/>
                  <a:gd name="T5" fmla="*/ 0 h 28"/>
                  <a:gd name="T6" fmla="*/ 1 w 15"/>
                  <a:gd name="T7" fmla="*/ 0 h 28"/>
                  <a:gd name="T8" fmla="*/ 2 w 15"/>
                  <a:gd name="T9" fmla="*/ 0 h 28"/>
                  <a:gd name="T10" fmla="*/ 2 w 15"/>
                  <a:gd name="T11" fmla="*/ 0 h 28"/>
                  <a:gd name="T12" fmla="*/ 4 w 15"/>
                  <a:gd name="T13" fmla="*/ 0 h 28"/>
                  <a:gd name="T14" fmla="*/ 4 w 15"/>
                  <a:gd name="T15" fmla="*/ 0 h 28"/>
                  <a:gd name="T16" fmla="*/ 4 w 15"/>
                  <a:gd name="T17" fmla="*/ 0 h 28"/>
                  <a:gd name="T18" fmla="*/ 4 w 15"/>
                  <a:gd name="T19" fmla="*/ 1 h 28"/>
                  <a:gd name="T20" fmla="*/ 4 w 15"/>
                  <a:gd name="T21" fmla="*/ 3 h 28"/>
                  <a:gd name="T22" fmla="*/ 4 w 15"/>
                  <a:gd name="T23" fmla="*/ 3 h 28"/>
                  <a:gd name="T24" fmla="*/ 4 w 15"/>
                  <a:gd name="T25" fmla="*/ 4 h 28"/>
                  <a:gd name="T26" fmla="*/ 4 w 15"/>
                  <a:gd name="T27" fmla="*/ 4 h 28"/>
                  <a:gd name="T28" fmla="*/ 2 w 15"/>
                  <a:gd name="T29" fmla="*/ 4 h 28"/>
                  <a:gd name="T30" fmla="*/ 2 w 15"/>
                  <a:gd name="T31" fmla="*/ 4 h 28"/>
                  <a:gd name="T32" fmla="*/ 1 w 15"/>
                  <a:gd name="T33" fmla="*/ 4 h 28"/>
                  <a:gd name="T34" fmla="*/ 1 w 15"/>
                  <a:gd name="T35" fmla="*/ 3 h 28"/>
                  <a:gd name="T36" fmla="*/ 1 w 15"/>
                  <a:gd name="T37" fmla="*/ 3 h 28"/>
                  <a:gd name="T38" fmla="*/ 0 w 15"/>
                  <a:gd name="T39" fmla="*/ 3 h 28"/>
                  <a:gd name="T40" fmla="*/ 0 w 15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28"/>
                  <a:gd name="T65" fmla="*/ 15 w 15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28">
                    <a:moveTo>
                      <a:pt x="0" y="8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7" name="Freeform 750"/>
              <p:cNvSpPr>
                <a:spLocks noChangeAspect="1"/>
              </p:cNvSpPr>
              <p:nvPr/>
            </p:nvSpPr>
            <p:spPr bwMode="auto">
              <a:xfrm>
                <a:off x="4395" y="798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1 w 17"/>
                  <a:gd name="T7" fmla="*/ 0 h 28"/>
                  <a:gd name="T8" fmla="*/ 1 w 17"/>
                  <a:gd name="T9" fmla="*/ 0 h 28"/>
                  <a:gd name="T10" fmla="*/ 2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0 h 28"/>
                  <a:gd name="T18" fmla="*/ 4 w 17"/>
                  <a:gd name="T19" fmla="*/ 1 h 28"/>
                  <a:gd name="T20" fmla="*/ 4 w 17"/>
                  <a:gd name="T21" fmla="*/ 3 h 28"/>
                  <a:gd name="T22" fmla="*/ 4 w 17"/>
                  <a:gd name="T23" fmla="*/ 3 h 28"/>
                  <a:gd name="T24" fmla="*/ 3 w 17"/>
                  <a:gd name="T25" fmla="*/ 3 h 28"/>
                  <a:gd name="T26" fmla="*/ 3 w 17"/>
                  <a:gd name="T27" fmla="*/ 4 h 28"/>
                  <a:gd name="T28" fmla="*/ 2 w 17"/>
                  <a:gd name="T29" fmla="*/ 4 h 28"/>
                  <a:gd name="T30" fmla="*/ 1 w 17"/>
                  <a:gd name="T31" fmla="*/ 4 h 28"/>
                  <a:gd name="T32" fmla="*/ 1 w 17"/>
                  <a:gd name="T33" fmla="*/ 4 h 28"/>
                  <a:gd name="T34" fmla="*/ 1 w 17"/>
                  <a:gd name="T35" fmla="*/ 3 h 28"/>
                  <a:gd name="T36" fmla="*/ 0 w 17"/>
                  <a:gd name="T37" fmla="*/ 3 h 28"/>
                  <a:gd name="T38" fmla="*/ 0 w 17"/>
                  <a:gd name="T39" fmla="*/ 3 h 28"/>
                  <a:gd name="T40" fmla="*/ 0 w 17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8"/>
                  <a:gd name="T65" fmla="*/ 17 w 1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8" name="Freeform 751"/>
              <p:cNvSpPr>
                <a:spLocks noChangeAspect="1"/>
              </p:cNvSpPr>
              <p:nvPr/>
            </p:nvSpPr>
            <p:spPr bwMode="auto">
              <a:xfrm>
                <a:off x="4418" y="798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0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3 w 16"/>
                  <a:gd name="T15" fmla="*/ 0 h 28"/>
                  <a:gd name="T16" fmla="*/ 3 w 16"/>
                  <a:gd name="T17" fmla="*/ 0 h 28"/>
                  <a:gd name="T18" fmla="*/ 3 w 16"/>
                  <a:gd name="T19" fmla="*/ 1 h 28"/>
                  <a:gd name="T20" fmla="*/ 3 w 16"/>
                  <a:gd name="T21" fmla="*/ 3 h 28"/>
                  <a:gd name="T22" fmla="*/ 3 w 16"/>
                  <a:gd name="T23" fmla="*/ 3 h 28"/>
                  <a:gd name="T24" fmla="*/ 3 w 16"/>
                  <a:gd name="T25" fmla="*/ 3 h 28"/>
                  <a:gd name="T26" fmla="*/ 3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0 w 16"/>
                  <a:gd name="T33" fmla="*/ 4 h 28"/>
                  <a:gd name="T34" fmla="*/ 0 w 16"/>
                  <a:gd name="T35" fmla="*/ 4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49" name="Freeform 752"/>
              <p:cNvSpPr>
                <a:spLocks noChangeAspect="1"/>
              </p:cNvSpPr>
              <p:nvPr/>
            </p:nvSpPr>
            <p:spPr bwMode="auto">
              <a:xfrm>
                <a:off x="4439" y="798"/>
                <a:ext cx="0" cy="217"/>
              </a:xfrm>
              <a:custGeom>
                <a:avLst/>
                <a:gdLst>
                  <a:gd name="T0" fmla="*/ 0 w 15"/>
                  <a:gd name="T1" fmla="*/ 1 h 28"/>
                  <a:gd name="T2" fmla="*/ 0 w 15"/>
                  <a:gd name="T3" fmla="*/ 0 h 28"/>
                  <a:gd name="T4" fmla="*/ 1 w 15"/>
                  <a:gd name="T5" fmla="*/ 0 h 28"/>
                  <a:gd name="T6" fmla="*/ 2 w 15"/>
                  <a:gd name="T7" fmla="*/ 0 h 28"/>
                  <a:gd name="T8" fmla="*/ 3 w 15"/>
                  <a:gd name="T9" fmla="*/ 0 h 28"/>
                  <a:gd name="T10" fmla="*/ 4 w 15"/>
                  <a:gd name="T11" fmla="*/ 0 h 28"/>
                  <a:gd name="T12" fmla="*/ 4 w 15"/>
                  <a:gd name="T13" fmla="*/ 0 h 28"/>
                  <a:gd name="T14" fmla="*/ 4 w 15"/>
                  <a:gd name="T15" fmla="*/ 1 h 28"/>
                  <a:gd name="T16" fmla="*/ 4 w 15"/>
                  <a:gd name="T17" fmla="*/ 3 h 28"/>
                  <a:gd name="T18" fmla="*/ 4 w 15"/>
                  <a:gd name="T19" fmla="*/ 3 h 28"/>
                  <a:gd name="T20" fmla="*/ 4 w 15"/>
                  <a:gd name="T21" fmla="*/ 4 h 28"/>
                  <a:gd name="T22" fmla="*/ 3 w 15"/>
                  <a:gd name="T23" fmla="*/ 4 h 28"/>
                  <a:gd name="T24" fmla="*/ 3 w 15"/>
                  <a:gd name="T25" fmla="*/ 4 h 28"/>
                  <a:gd name="T26" fmla="*/ 2 w 15"/>
                  <a:gd name="T27" fmla="*/ 4 h 28"/>
                  <a:gd name="T28" fmla="*/ 1 w 15"/>
                  <a:gd name="T29" fmla="*/ 4 h 28"/>
                  <a:gd name="T30" fmla="*/ 1 w 15"/>
                  <a:gd name="T31" fmla="*/ 3 h 28"/>
                  <a:gd name="T32" fmla="*/ 0 w 15"/>
                  <a:gd name="T33" fmla="*/ 3 h 28"/>
                  <a:gd name="T34" fmla="*/ 0 w 15"/>
                  <a:gd name="T35" fmla="*/ 3 h 28"/>
                  <a:gd name="T36" fmla="*/ 0 w 15"/>
                  <a:gd name="T37" fmla="*/ 1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8"/>
                  <a:gd name="T59" fmla="*/ 15 w 15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8">
                    <a:moveTo>
                      <a:pt x="0" y="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0" name="Freeform 753"/>
              <p:cNvSpPr>
                <a:spLocks noChangeAspect="1"/>
              </p:cNvSpPr>
              <p:nvPr/>
            </p:nvSpPr>
            <p:spPr bwMode="auto">
              <a:xfrm>
                <a:off x="4461" y="798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1 w 17"/>
                  <a:gd name="T7" fmla="*/ 0 h 28"/>
                  <a:gd name="T8" fmla="*/ 2 w 17"/>
                  <a:gd name="T9" fmla="*/ 0 h 28"/>
                  <a:gd name="T10" fmla="*/ 3 w 17"/>
                  <a:gd name="T11" fmla="*/ 0 h 28"/>
                  <a:gd name="T12" fmla="*/ 4 w 17"/>
                  <a:gd name="T13" fmla="*/ 0 h 28"/>
                  <a:gd name="T14" fmla="*/ 5 w 17"/>
                  <a:gd name="T15" fmla="*/ 0 h 28"/>
                  <a:gd name="T16" fmla="*/ 5 w 17"/>
                  <a:gd name="T17" fmla="*/ 0 h 28"/>
                  <a:gd name="T18" fmla="*/ 5 w 17"/>
                  <a:gd name="T19" fmla="*/ 1 h 28"/>
                  <a:gd name="T20" fmla="*/ 5 w 17"/>
                  <a:gd name="T21" fmla="*/ 3 h 28"/>
                  <a:gd name="T22" fmla="*/ 5 w 17"/>
                  <a:gd name="T23" fmla="*/ 3 h 28"/>
                  <a:gd name="T24" fmla="*/ 4 w 17"/>
                  <a:gd name="T25" fmla="*/ 3 h 28"/>
                  <a:gd name="T26" fmla="*/ 4 w 17"/>
                  <a:gd name="T27" fmla="*/ 4 h 28"/>
                  <a:gd name="T28" fmla="*/ 3 w 17"/>
                  <a:gd name="T29" fmla="*/ 4 h 28"/>
                  <a:gd name="T30" fmla="*/ 2 w 17"/>
                  <a:gd name="T31" fmla="*/ 4 h 28"/>
                  <a:gd name="T32" fmla="*/ 1 w 17"/>
                  <a:gd name="T33" fmla="*/ 4 h 28"/>
                  <a:gd name="T34" fmla="*/ 1 w 17"/>
                  <a:gd name="T35" fmla="*/ 3 h 28"/>
                  <a:gd name="T36" fmla="*/ 0 w 17"/>
                  <a:gd name="T37" fmla="*/ 3 h 28"/>
                  <a:gd name="T38" fmla="*/ 0 w 17"/>
                  <a:gd name="T39" fmla="*/ 3 h 28"/>
                  <a:gd name="T40" fmla="*/ 0 w 17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8"/>
                  <a:gd name="T65" fmla="*/ 17 w 1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1" name="Freeform 754"/>
              <p:cNvSpPr>
                <a:spLocks noChangeAspect="1"/>
              </p:cNvSpPr>
              <p:nvPr/>
            </p:nvSpPr>
            <p:spPr bwMode="auto">
              <a:xfrm>
                <a:off x="4484" y="798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0 w 17"/>
                  <a:gd name="T7" fmla="*/ 0 h 28"/>
                  <a:gd name="T8" fmla="*/ 2 w 17"/>
                  <a:gd name="T9" fmla="*/ 0 h 28"/>
                  <a:gd name="T10" fmla="*/ 3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1 h 28"/>
                  <a:gd name="T18" fmla="*/ 4 w 17"/>
                  <a:gd name="T19" fmla="*/ 3 h 28"/>
                  <a:gd name="T20" fmla="*/ 4 w 17"/>
                  <a:gd name="T21" fmla="*/ 3 h 28"/>
                  <a:gd name="T22" fmla="*/ 3 w 17"/>
                  <a:gd name="T23" fmla="*/ 3 h 28"/>
                  <a:gd name="T24" fmla="*/ 3 w 17"/>
                  <a:gd name="T25" fmla="*/ 4 h 28"/>
                  <a:gd name="T26" fmla="*/ 2 w 17"/>
                  <a:gd name="T27" fmla="*/ 4 h 28"/>
                  <a:gd name="T28" fmla="*/ 1 w 17"/>
                  <a:gd name="T29" fmla="*/ 4 h 28"/>
                  <a:gd name="T30" fmla="*/ 0 w 17"/>
                  <a:gd name="T31" fmla="*/ 4 h 28"/>
                  <a:gd name="T32" fmla="*/ 0 w 17"/>
                  <a:gd name="T33" fmla="*/ 4 h 28"/>
                  <a:gd name="T34" fmla="*/ 0 w 17"/>
                  <a:gd name="T35" fmla="*/ 3 h 28"/>
                  <a:gd name="T36" fmla="*/ 0 w 17"/>
                  <a:gd name="T37" fmla="*/ 3 h 28"/>
                  <a:gd name="T38" fmla="*/ 0 w 17"/>
                  <a:gd name="T39" fmla="*/ 1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28"/>
                  <a:gd name="T62" fmla="*/ 17 w 17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2" name="Freeform 755"/>
              <p:cNvSpPr>
                <a:spLocks noChangeAspect="1"/>
              </p:cNvSpPr>
              <p:nvPr/>
            </p:nvSpPr>
            <p:spPr bwMode="auto">
              <a:xfrm>
                <a:off x="4505" y="797"/>
                <a:ext cx="0" cy="217"/>
              </a:xfrm>
              <a:custGeom>
                <a:avLst/>
                <a:gdLst>
                  <a:gd name="T0" fmla="*/ 0 w 15"/>
                  <a:gd name="T1" fmla="*/ 3 h 31"/>
                  <a:gd name="T2" fmla="*/ 0 w 15"/>
                  <a:gd name="T3" fmla="*/ 4 h 31"/>
                  <a:gd name="T4" fmla="*/ 0 w 15"/>
                  <a:gd name="T5" fmla="*/ 4 h 31"/>
                  <a:gd name="T6" fmla="*/ 1 w 15"/>
                  <a:gd name="T7" fmla="*/ 4 h 31"/>
                  <a:gd name="T8" fmla="*/ 2 w 15"/>
                  <a:gd name="T9" fmla="*/ 4 h 31"/>
                  <a:gd name="T10" fmla="*/ 3 w 15"/>
                  <a:gd name="T11" fmla="*/ 4 h 31"/>
                  <a:gd name="T12" fmla="*/ 4 w 15"/>
                  <a:gd name="T13" fmla="*/ 4 h 31"/>
                  <a:gd name="T14" fmla="*/ 4 w 15"/>
                  <a:gd name="T15" fmla="*/ 4 h 31"/>
                  <a:gd name="T16" fmla="*/ 4 w 15"/>
                  <a:gd name="T17" fmla="*/ 4 h 31"/>
                  <a:gd name="T18" fmla="*/ 4 w 15"/>
                  <a:gd name="T19" fmla="*/ 3 h 31"/>
                  <a:gd name="T20" fmla="*/ 4 w 15"/>
                  <a:gd name="T21" fmla="*/ 1 h 31"/>
                  <a:gd name="T22" fmla="*/ 4 w 15"/>
                  <a:gd name="T23" fmla="*/ 1 h 31"/>
                  <a:gd name="T24" fmla="*/ 4 w 15"/>
                  <a:gd name="T25" fmla="*/ 0 h 31"/>
                  <a:gd name="T26" fmla="*/ 4 w 15"/>
                  <a:gd name="T27" fmla="*/ 0 h 31"/>
                  <a:gd name="T28" fmla="*/ 3 w 15"/>
                  <a:gd name="T29" fmla="*/ 0 h 31"/>
                  <a:gd name="T30" fmla="*/ 2 w 15"/>
                  <a:gd name="T31" fmla="*/ 0 h 31"/>
                  <a:gd name="T32" fmla="*/ 1 w 15"/>
                  <a:gd name="T33" fmla="*/ 0 h 31"/>
                  <a:gd name="T34" fmla="*/ 1 w 15"/>
                  <a:gd name="T35" fmla="*/ 0 h 31"/>
                  <a:gd name="T36" fmla="*/ 0 w 15"/>
                  <a:gd name="T37" fmla="*/ 0 h 31"/>
                  <a:gd name="T38" fmla="*/ 0 w 15"/>
                  <a:gd name="T39" fmla="*/ 1 h 31"/>
                  <a:gd name="T40" fmla="*/ 0 w 15"/>
                  <a:gd name="T41" fmla="*/ 1 h 31"/>
                  <a:gd name="T42" fmla="*/ 0 w 15"/>
                  <a:gd name="T43" fmla="*/ 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"/>
                  <a:gd name="T67" fmla="*/ 0 h 31"/>
                  <a:gd name="T68" fmla="*/ 15 w 15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3" name="Freeform 756"/>
              <p:cNvSpPr>
                <a:spLocks noChangeAspect="1"/>
              </p:cNvSpPr>
              <p:nvPr/>
            </p:nvSpPr>
            <p:spPr bwMode="auto">
              <a:xfrm>
                <a:off x="4528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3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4 w 16"/>
                  <a:gd name="T23" fmla="*/ 3 h 28"/>
                  <a:gd name="T24" fmla="*/ 3 w 16"/>
                  <a:gd name="T25" fmla="*/ 3 h 28"/>
                  <a:gd name="T26" fmla="*/ 3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4" name="Freeform 757"/>
              <p:cNvSpPr>
                <a:spLocks noChangeAspect="1"/>
              </p:cNvSpPr>
              <p:nvPr/>
            </p:nvSpPr>
            <p:spPr bwMode="auto">
              <a:xfrm>
                <a:off x="4549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1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3 w 16"/>
                  <a:gd name="T11" fmla="*/ 0 h 28"/>
                  <a:gd name="T12" fmla="*/ 4 w 16"/>
                  <a:gd name="T13" fmla="*/ 0 h 28"/>
                  <a:gd name="T14" fmla="*/ 4 w 16"/>
                  <a:gd name="T15" fmla="*/ 0 h 28"/>
                  <a:gd name="T16" fmla="*/ 4 w 16"/>
                  <a:gd name="T17" fmla="*/ 1 h 28"/>
                  <a:gd name="T18" fmla="*/ 4 w 16"/>
                  <a:gd name="T19" fmla="*/ 3 h 28"/>
                  <a:gd name="T20" fmla="*/ 4 w 16"/>
                  <a:gd name="T21" fmla="*/ 3 h 28"/>
                  <a:gd name="T22" fmla="*/ 4 w 16"/>
                  <a:gd name="T23" fmla="*/ 4 h 28"/>
                  <a:gd name="T24" fmla="*/ 3 w 16"/>
                  <a:gd name="T25" fmla="*/ 4 h 28"/>
                  <a:gd name="T26" fmla="*/ 2 w 16"/>
                  <a:gd name="T27" fmla="*/ 4 h 28"/>
                  <a:gd name="T28" fmla="*/ 1 w 16"/>
                  <a:gd name="T29" fmla="*/ 4 h 28"/>
                  <a:gd name="T30" fmla="*/ 1 w 16"/>
                  <a:gd name="T31" fmla="*/ 4 h 28"/>
                  <a:gd name="T32" fmla="*/ 1 w 16"/>
                  <a:gd name="T33" fmla="*/ 3 h 28"/>
                  <a:gd name="T34" fmla="*/ 0 w 16"/>
                  <a:gd name="T35" fmla="*/ 3 h 28"/>
                  <a:gd name="T36" fmla="*/ 0 w 16"/>
                  <a:gd name="T37" fmla="*/ 1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28"/>
                  <a:gd name="T59" fmla="*/ 16 w 16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5" name="Freeform 758"/>
              <p:cNvSpPr>
                <a:spLocks noChangeAspect="1"/>
              </p:cNvSpPr>
              <p:nvPr/>
            </p:nvSpPr>
            <p:spPr bwMode="auto">
              <a:xfrm>
                <a:off x="4571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2 w 16"/>
                  <a:gd name="T9" fmla="*/ 0 h 28"/>
                  <a:gd name="T10" fmla="*/ 3 w 16"/>
                  <a:gd name="T11" fmla="*/ 0 h 28"/>
                  <a:gd name="T12" fmla="*/ 4 w 16"/>
                  <a:gd name="T13" fmla="*/ 0 h 28"/>
                  <a:gd name="T14" fmla="*/ 5 w 16"/>
                  <a:gd name="T15" fmla="*/ 0 h 28"/>
                  <a:gd name="T16" fmla="*/ 5 w 16"/>
                  <a:gd name="T17" fmla="*/ 0 h 28"/>
                  <a:gd name="T18" fmla="*/ 5 w 16"/>
                  <a:gd name="T19" fmla="*/ 1 h 28"/>
                  <a:gd name="T20" fmla="*/ 5 w 16"/>
                  <a:gd name="T21" fmla="*/ 3 h 28"/>
                  <a:gd name="T22" fmla="*/ 5 w 16"/>
                  <a:gd name="T23" fmla="*/ 3 h 28"/>
                  <a:gd name="T24" fmla="*/ 4 w 16"/>
                  <a:gd name="T25" fmla="*/ 3 h 28"/>
                  <a:gd name="T26" fmla="*/ 4 w 16"/>
                  <a:gd name="T27" fmla="*/ 4 h 28"/>
                  <a:gd name="T28" fmla="*/ 3 w 16"/>
                  <a:gd name="T29" fmla="*/ 4 h 28"/>
                  <a:gd name="T30" fmla="*/ 2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6" name="Freeform 759"/>
              <p:cNvSpPr>
                <a:spLocks noChangeAspect="1"/>
              </p:cNvSpPr>
              <p:nvPr/>
            </p:nvSpPr>
            <p:spPr bwMode="auto">
              <a:xfrm>
                <a:off x="4594" y="799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1 w 17"/>
                  <a:gd name="T7" fmla="*/ 0 h 28"/>
                  <a:gd name="T8" fmla="*/ 1 w 17"/>
                  <a:gd name="T9" fmla="*/ 0 h 28"/>
                  <a:gd name="T10" fmla="*/ 2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1 h 28"/>
                  <a:gd name="T18" fmla="*/ 4 w 17"/>
                  <a:gd name="T19" fmla="*/ 3 h 28"/>
                  <a:gd name="T20" fmla="*/ 4 w 17"/>
                  <a:gd name="T21" fmla="*/ 3 h 28"/>
                  <a:gd name="T22" fmla="*/ 3 w 17"/>
                  <a:gd name="T23" fmla="*/ 3 h 28"/>
                  <a:gd name="T24" fmla="*/ 3 w 17"/>
                  <a:gd name="T25" fmla="*/ 4 h 28"/>
                  <a:gd name="T26" fmla="*/ 2 w 17"/>
                  <a:gd name="T27" fmla="*/ 4 h 28"/>
                  <a:gd name="T28" fmla="*/ 1 w 17"/>
                  <a:gd name="T29" fmla="*/ 4 h 28"/>
                  <a:gd name="T30" fmla="*/ 1 w 17"/>
                  <a:gd name="T31" fmla="*/ 4 h 28"/>
                  <a:gd name="T32" fmla="*/ 0 w 17"/>
                  <a:gd name="T33" fmla="*/ 3 h 28"/>
                  <a:gd name="T34" fmla="*/ 0 w 17"/>
                  <a:gd name="T35" fmla="*/ 3 h 28"/>
                  <a:gd name="T36" fmla="*/ 0 w 17"/>
                  <a:gd name="T37" fmla="*/ 1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8"/>
                  <a:gd name="T59" fmla="*/ 17 w 17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7" name="Freeform 760"/>
              <p:cNvSpPr>
                <a:spLocks noChangeAspect="1"/>
              </p:cNvSpPr>
              <p:nvPr/>
            </p:nvSpPr>
            <p:spPr bwMode="auto">
              <a:xfrm>
                <a:off x="4615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1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4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4 w 16"/>
                  <a:gd name="T23" fmla="*/ 3 h 28"/>
                  <a:gd name="T24" fmla="*/ 4 w 16"/>
                  <a:gd name="T25" fmla="*/ 4 h 28"/>
                  <a:gd name="T26" fmla="*/ 3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1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8" name="Freeform 761"/>
              <p:cNvSpPr>
                <a:spLocks noChangeAspect="1"/>
              </p:cNvSpPr>
              <p:nvPr/>
            </p:nvSpPr>
            <p:spPr bwMode="auto">
              <a:xfrm>
                <a:off x="4637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2 w 16"/>
                  <a:gd name="T9" fmla="*/ 0 h 28"/>
                  <a:gd name="T10" fmla="*/ 3 w 16"/>
                  <a:gd name="T11" fmla="*/ 0 h 28"/>
                  <a:gd name="T12" fmla="*/ 4 w 16"/>
                  <a:gd name="T13" fmla="*/ 0 h 28"/>
                  <a:gd name="T14" fmla="*/ 5 w 16"/>
                  <a:gd name="T15" fmla="*/ 0 h 28"/>
                  <a:gd name="T16" fmla="*/ 5 w 16"/>
                  <a:gd name="T17" fmla="*/ 0 h 28"/>
                  <a:gd name="T18" fmla="*/ 5 w 16"/>
                  <a:gd name="T19" fmla="*/ 1 h 28"/>
                  <a:gd name="T20" fmla="*/ 5 w 16"/>
                  <a:gd name="T21" fmla="*/ 3 h 28"/>
                  <a:gd name="T22" fmla="*/ 5 w 16"/>
                  <a:gd name="T23" fmla="*/ 3 h 28"/>
                  <a:gd name="T24" fmla="*/ 4 w 16"/>
                  <a:gd name="T25" fmla="*/ 3 h 28"/>
                  <a:gd name="T26" fmla="*/ 4 w 16"/>
                  <a:gd name="T27" fmla="*/ 4 h 28"/>
                  <a:gd name="T28" fmla="*/ 3 w 16"/>
                  <a:gd name="T29" fmla="*/ 4 h 28"/>
                  <a:gd name="T30" fmla="*/ 2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59" name="Freeform 762"/>
              <p:cNvSpPr>
                <a:spLocks noChangeAspect="1"/>
              </p:cNvSpPr>
              <p:nvPr/>
            </p:nvSpPr>
            <p:spPr bwMode="auto">
              <a:xfrm>
                <a:off x="4660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3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3 w 16"/>
                  <a:gd name="T23" fmla="*/ 3 h 28"/>
                  <a:gd name="T24" fmla="*/ 3 w 16"/>
                  <a:gd name="T25" fmla="*/ 4 h 28"/>
                  <a:gd name="T26" fmla="*/ 2 w 16"/>
                  <a:gd name="T27" fmla="*/ 4 h 28"/>
                  <a:gd name="T28" fmla="*/ 1 w 16"/>
                  <a:gd name="T29" fmla="*/ 4 h 28"/>
                  <a:gd name="T30" fmla="*/ 1 w 16"/>
                  <a:gd name="T31" fmla="*/ 4 h 28"/>
                  <a:gd name="T32" fmla="*/ 0 w 16"/>
                  <a:gd name="T33" fmla="*/ 3 h 28"/>
                  <a:gd name="T34" fmla="*/ 0 w 16"/>
                  <a:gd name="T35" fmla="*/ 3 h 28"/>
                  <a:gd name="T36" fmla="*/ 0 w 16"/>
                  <a:gd name="T37" fmla="*/ 1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28"/>
                  <a:gd name="T59" fmla="*/ 16 w 16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0" name="Freeform 763"/>
              <p:cNvSpPr>
                <a:spLocks noChangeAspect="1"/>
              </p:cNvSpPr>
              <p:nvPr/>
            </p:nvSpPr>
            <p:spPr bwMode="auto">
              <a:xfrm>
                <a:off x="4681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1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4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4 w 16"/>
                  <a:gd name="T23" fmla="*/ 3 h 28"/>
                  <a:gd name="T24" fmla="*/ 4 w 16"/>
                  <a:gd name="T25" fmla="*/ 4 h 28"/>
                  <a:gd name="T26" fmla="*/ 3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1" name="Freeform 764"/>
              <p:cNvSpPr>
                <a:spLocks noChangeAspect="1"/>
              </p:cNvSpPr>
              <p:nvPr/>
            </p:nvSpPr>
            <p:spPr bwMode="auto">
              <a:xfrm>
                <a:off x="4704" y="799"/>
                <a:ext cx="0" cy="217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0 w 17"/>
                  <a:gd name="T7" fmla="*/ 0 h 28"/>
                  <a:gd name="T8" fmla="*/ 1 w 17"/>
                  <a:gd name="T9" fmla="*/ 0 h 28"/>
                  <a:gd name="T10" fmla="*/ 2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0 h 28"/>
                  <a:gd name="T18" fmla="*/ 4 w 17"/>
                  <a:gd name="T19" fmla="*/ 1 h 28"/>
                  <a:gd name="T20" fmla="*/ 4 w 17"/>
                  <a:gd name="T21" fmla="*/ 3 h 28"/>
                  <a:gd name="T22" fmla="*/ 4 w 17"/>
                  <a:gd name="T23" fmla="*/ 3 h 28"/>
                  <a:gd name="T24" fmla="*/ 3 w 17"/>
                  <a:gd name="T25" fmla="*/ 3 h 28"/>
                  <a:gd name="T26" fmla="*/ 3 w 17"/>
                  <a:gd name="T27" fmla="*/ 4 h 28"/>
                  <a:gd name="T28" fmla="*/ 2 w 17"/>
                  <a:gd name="T29" fmla="*/ 4 h 28"/>
                  <a:gd name="T30" fmla="*/ 1 w 17"/>
                  <a:gd name="T31" fmla="*/ 4 h 28"/>
                  <a:gd name="T32" fmla="*/ 0 w 17"/>
                  <a:gd name="T33" fmla="*/ 4 h 28"/>
                  <a:gd name="T34" fmla="*/ 0 w 17"/>
                  <a:gd name="T35" fmla="*/ 3 h 28"/>
                  <a:gd name="T36" fmla="*/ 0 w 17"/>
                  <a:gd name="T37" fmla="*/ 3 h 28"/>
                  <a:gd name="T38" fmla="*/ 0 w 17"/>
                  <a:gd name="T39" fmla="*/ 3 h 28"/>
                  <a:gd name="T40" fmla="*/ 0 w 17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8"/>
                  <a:gd name="T65" fmla="*/ 17 w 1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2" name="Freeform 765"/>
              <p:cNvSpPr>
                <a:spLocks noChangeAspect="1"/>
              </p:cNvSpPr>
              <p:nvPr/>
            </p:nvSpPr>
            <p:spPr bwMode="auto">
              <a:xfrm>
                <a:off x="4725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1 w 19"/>
                  <a:gd name="T5" fmla="*/ 4 h 31"/>
                  <a:gd name="T6" fmla="*/ 1 w 19"/>
                  <a:gd name="T7" fmla="*/ 4 h 31"/>
                  <a:gd name="T8" fmla="*/ 2 w 19"/>
                  <a:gd name="T9" fmla="*/ 4 h 31"/>
                  <a:gd name="T10" fmla="*/ 3 w 19"/>
                  <a:gd name="T11" fmla="*/ 4 h 31"/>
                  <a:gd name="T12" fmla="*/ 4 w 19"/>
                  <a:gd name="T13" fmla="*/ 4 h 31"/>
                  <a:gd name="T14" fmla="*/ 4 w 19"/>
                  <a:gd name="T15" fmla="*/ 4 h 31"/>
                  <a:gd name="T16" fmla="*/ 4 w 19"/>
                  <a:gd name="T17" fmla="*/ 4 h 31"/>
                  <a:gd name="T18" fmla="*/ 5 w 19"/>
                  <a:gd name="T19" fmla="*/ 4 h 31"/>
                  <a:gd name="T20" fmla="*/ 5 w 19"/>
                  <a:gd name="T21" fmla="*/ 3 h 31"/>
                  <a:gd name="T22" fmla="*/ 5 w 19"/>
                  <a:gd name="T23" fmla="*/ 1 h 31"/>
                  <a:gd name="T24" fmla="*/ 5 w 19"/>
                  <a:gd name="T25" fmla="*/ 1 h 31"/>
                  <a:gd name="T26" fmla="*/ 5 w 19"/>
                  <a:gd name="T27" fmla="*/ 0 h 31"/>
                  <a:gd name="T28" fmla="*/ 4 w 19"/>
                  <a:gd name="T29" fmla="*/ 0 h 31"/>
                  <a:gd name="T30" fmla="*/ 4 w 19"/>
                  <a:gd name="T31" fmla="*/ 0 h 31"/>
                  <a:gd name="T32" fmla="*/ 4 w 19"/>
                  <a:gd name="T33" fmla="*/ 0 h 31"/>
                  <a:gd name="T34" fmla="*/ 2 w 19"/>
                  <a:gd name="T35" fmla="*/ 0 h 31"/>
                  <a:gd name="T36" fmla="*/ 1 w 19"/>
                  <a:gd name="T37" fmla="*/ 0 h 31"/>
                  <a:gd name="T38" fmla="*/ 1 w 19"/>
                  <a:gd name="T39" fmla="*/ 0 h 31"/>
                  <a:gd name="T40" fmla="*/ 0 w 19"/>
                  <a:gd name="T41" fmla="*/ 0 h 31"/>
                  <a:gd name="T42" fmla="*/ 0 w 19"/>
                  <a:gd name="T43" fmla="*/ 1 h 31"/>
                  <a:gd name="T44" fmla="*/ 0 w 19"/>
                  <a:gd name="T45" fmla="*/ 1 h 31"/>
                  <a:gd name="T46" fmla="*/ 0 w 19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1"/>
                  <a:gd name="T74" fmla="*/ 19 w 19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3" name="Freeform 766"/>
              <p:cNvSpPr>
                <a:spLocks noChangeAspect="1"/>
              </p:cNvSpPr>
              <p:nvPr/>
            </p:nvSpPr>
            <p:spPr bwMode="auto">
              <a:xfrm>
                <a:off x="4747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4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4 w 16"/>
                  <a:gd name="T23" fmla="*/ 3 h 28"/>
                  <a:gd name="T24" fmla="*/ 3 w 16"/>
                  <a:gd name="T25" fmla="*/ 4 h 28"/>
                  <a:gd name="T26" fmla="*/ 2 w 16"/>
                  <a:gd name="T27" fmla="*/ 4 h 28"/>
                  <a:gd name="T28" fmla="*/ 1 w 16"/>
                  <a:gd name="T29" fmla="*/ 4 h 28"/>
                  <a:gd name="T30" fmla="*/ 1 w 16"/>
                  <a:gd name="T31" fmla="*/ 4 h 28"/>
                  <a:gd name="T32" fmla="*/ 1 w 16"/>
                  <a:gd name="T33" fmla="*/ 3 h 28"/>
                  <a:gd name="T34" fmla="*/ 0 w 16"/>
                  <a:gd name="T35" fmla="*/ 3 h 28"/>
                  <a:gd name="T36" fmla="*/ 0 w 16"/>
                  <a:gd name="T37" fmla="*/ 3 h 28"/>
                  <a:gd name="T38" fmla="*/ 0 w 16"/>
                  <a:gd name="T39" fmla="*/ 1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8"/>
                  <a:gd name="T62" fmla="*/ 16 w 16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4" name="Freeform 767"/>
              <p:cNvSpPr>
                <a:spLocks noChangeAspect="1"/>
              </p:cNvSpPr>
              <p:nvPr/>
            </p:nvSpPr>
            <p:spPr bwMode="auto">
              <a:xfrm>
                <a:off x="4770" y="799"/>
                <a:ext cx="0" cy="217"/>
              </a:xfrm>
              <a:custGeom>
                <a:avLst/>
                <a:gdLst>
                  <a:gd name="T0" fmla="*/ 0 w 15"/>
                  <a:gd name="T1" fmla="*/ 1 h 28"/>
                  <a:gd name="T2" fmla="*/ 0 w 15"/>
                  <a:gd name="T3" fmla="*/ 0 h 28"/>
                  <a:gd name="T4" fmla="*/ 0 w 15"/>
                  <a:gd name="T5" fmla="*/ 0 h 28"/>
                  <a:gd name="T6" fmla="*/ 1 w 15"/>
                  <a:gd name="T7" fmla="*/ 0 h 28"/>
                  <a:gd name="T8" fmla="*/ 2 w 15"/>
                  <a:gd name="T9" fmla="*/ 0 h 28"/>
                  <a:gd name="T10" fmla="*/ 3 w 15"/>
                  <a:gd name="T11" fmla="*/ 0 h 28"/>
                  <a:gd name="T12" fmla="*/ 4 w 15"/>
                  <a:gd name="T13" fmla="*/ 0 h 28"/>
                  <a:gd name="T14" fmla="*/ 4 w 15"/>
                  <a:gd name="T15" fmla="*/ 0 h 28"/>
                  <a:gd name="T16" fmla="*/ 4 w 15"/>
                  <a:gd name="T17" fmla="*/ 1 h 28"/>
                  <a:gd name="T18" fmla="*/ 4 w 15"/>
                  <a:gd name="T19" fmla="*/ 3 h 28"/>
                  <a:gd name="T20" fmla="*/ 4 w 15"/>
                  <a:gd name="T21" fmla="*/ 3 h 28"/>
                  <a:gd name="T22" fmla="*/ 4 w 15"/>
                  <a:gd name="T23" fmla="*/ 3 h 28"/>
                  <a:gd name="T24" fmla="*/ 4 w 15"/>
                  <a:gd name="T25" fmla="*/ 4 h 28"/>
                  <a:gd name="T26" fmla="*/ 3 w 15"/>
                  <a:gd name="T27" fmla="*/ 4 h 28"/>
                  <a:gd name="T28" fmla="*/ 2 w 15"/>
                  <a:gd name="T29" fmla="*/ 4 h 28"/>
                  <a:gd name="T30" fmla="*/ 1 w 15"/>
                  <a:gd name="T31" fmla="*/ 4 h 28"/>
                  <a:gd name="T32" fmla="*/ 1 w 15"/>
                  <a:gd name="T33" fmla="*/ 3 h 28"/>
                  <a:gd name="T34" fmla="*/ 0 w 15"/>
                  <a:gd name="T35" fmla="*/ 3 h 28"/>
                  <a:gd name="T36" fmla="*/ 0 w 15"/>
                  <a:gd name="T37" fmla="*/ 3 h 28"/>
                  <a:gd name="T38" fmla="*/ 0 w 15"/>
                  <a:gd name="T39" fmla="*/ 1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28"/>
                  <a:gd name="T62" fmla="*/ 15 w 15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65" name="Freeform 768"/>
              <p:cNvSpPr>
                <a:spLocks noChangeAspect="1"/>
              </p:cNvSpPr>
              <p:nvPr/>
            </p:nvSpPr>
            <p:spPr bwMode="auto">
              <a:xfrm>
                <a:off x="4792" y="799"/>
                <a:ext cx="0" cy="217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0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3 w 16"/>
                  <a:gd name="T15" fmla="*/ 0 h 28"/>
                  <a:gd name="T16" fmla="*/ 3 w 16"/>
                  <a:gd name="T17" fmla="*/ 0 h 28"/>
                  <a:gd name="T18" fmla="*/ 3 w 16"/>
                  <a:gd name="T19" fmla="*/ 1 h 28"/>
                  <a:gd name="T20" fmla="*/ 3 w 16"/>
                  <a:gd name="T21" fmla="*/ 3 h 28"/>
                  <a:gd name="T22" fmla="*/ 3 w 16"/>
                  <a:gd name="T23" fmla="*/ 3 h 28"/>
                  <a:gd name="T24" fmla="*/ 3 w 16"/>
                  <a:gd name="T25" fmla="*/ 4 h 28"/>
                  <a:gd name="T26" fmla="*/ 2 w 16"/>
                  <a:gd name="T27" fmla="*/ 4 h 28"/>
                  <a:gd name="T28" fmla="*/ 1 w 16"/>
                  <a:gd name="T29" fmla="*/ 4 h 28"/>
                  <a:gd name="T30" fmla="*/ 0 w 16"/>
                  <a:gd name="T31" fmla="*/ 4 h 28"/>
                  <a:gd name="T32" fmla="*/ 0 w 16"/>
                  <a:gd name="T33" fmla="*/ 3 h 28"/>
                  <a:gd name="T34" fmla="*/ 0 w 16"/>
                  <a:gd name="T35" fmla="*/ 3 h 28"/>
                  <a:gd name="T36" fmla="*/ 0 w 16"/>
                  <a:gd name="T37" fmla="*/ 3 h 28"/>
                  <a:gd name="T38" fmla="*/ 0 w 16"/>
                  <a:gd name="T39" fmla="*/ 1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8"/>
                  <a:gd name="T62" fmla="*/ 16 w 16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3" name="Freeform 769"/>
            <p:cNvSpPr>
              <a:spLocks noChangeAspect="1"/>
            </p:cNvSpPr>
            <p:nvPr/>
          </p:nvSpPr>
          <p:spPr bwMode="auto">
            <a:xfrm>
              <a:off x="5550" y="1054"/>
              <a:ext cx="0" cy="257"/>
            </a:xfrm>
            <a:custGeom>
              <a:avLst/>
              <a:gdLst>
                <a:gd name="T0" fmla="*/ 459 w 1535"/>
                <a:gd name="T1" fmla="*/ 0 h 1298"/>
                <a:gd name="T2" fmla="*/ 382 w 1535"/>
                <a:gd name="T3" fmla="*/ 0 h 1298"/>
                <a:gd name="T4" fmla="*/ 377 w 1535"/>
                <a:gd name="T5" fmla="*/ 1 h 1298"/>
                <a:gd name="T6" fmla="*/ 371 w 1535"/>
                <a:gd name="T7" fmla="*/ 1 h 1298"/>
                <a:gd name="T8" fmla="*/ 365 w 1535"/>
                <a:gd name="T9" fmla="*/ 2 h 1298"/>
                <a:gd name="T10" fmla="*/ 360 w 1535"/>
                <a:gd name="T11" fmla="*/ 3 h 1298"/>
                <a:gd name="T12" fmla="*/ 355 w 1535"/>
                <a:gd name="T13" fmla="*/ 4 h 1298"/>
                <a:gd name="T14" fmla="*/ 350 w 1535"/>
                <a:gd name="T15" fmla="*/ 6 h 1298"/>
                <a:gd name="T16" fmla="*/ 347 w 1535"/>
                <a:gd name="T17" fmla="*/ 7 h 1298"/>
                <a:gd name="T18" fmla="*/ 343 w 1535"/>
                <a:gd name="T19" fmla="*/ 9 h 1298"/>
                <a:gd name="T20" fmla="*/ 340 w 1535"/>
                <a:gd name="T21" fmla="*/ 10 h 1298"/>
                <a:gd name="T22" fmla="*/ 337 w 1535"/>
                <a:gd name="T23" fmla="*/ 12 h 1298"/>
                <a:gd name="T24" fmla="*/ 335 w 1535"/>
                <a:gd name="T25" fmla="*/ 13 h 1298"/>
                <a:gd name="T26" fmla="*/ 333 w 1535"/>
                <a:gd name="T27" fmla="*/ 14 h 1298"/>
                <a:gd name="T28" fmla="*/ 331 w 1535"/>
                <a:gd name="T29" fmla="*/ 15 h 1298"/>
                <a:gd name="T30" fmla="*/ 330 w 1535"/>
                <a:gd name="T31" fmla="*/ 16 h 1298"/>
                <a:gd name="T32" fmla="*/ 136 w 1535"/>
                <a:gd name="T33" fmla="*/ 148 h 1298"/>
                <a:gd name="T34" fmla="*/ 133 w 1535"/>
                <a:gd name="T35" fmla="*/ 150 h 1298"/>
                <a:gd name="T36" fmla="*/ 128 w 1535"/>
                <a:gd name="T37" fmla="*/ 153 h 1298"/>
                <a:gd name="T38" fmla="*/ 125 w 1535"/>
                <a:gd name="T39" fmla="*/ 155 h 1298"/>
                <a:gd name="T40" fmla="*/ 119 w 1535"/>
                <a:gd name="T41" fmla="*/ 157 h 1298"/>
                <a:gd name="T42" fmla="*/ 113 w 1535"/>
                <a:gd name="T43" fmla="*/ 160 h 1298"/>
                <a:gd name="T44" fmla="*/ 105 w 1535"/>
                <a:gd name="T45" fmla="*/ 163 h 1298"/>
                <a:gd name="T46" fmla="*/ 99 w 1535"/>
                <a:gd name="T47" fmla="*/ 166 h 1298"/>
                <a:gd name="T48" fmla="*/ 91 w 1535"/>
                <a:gd name="T49" fmla="*/ 169 h 1298"/>
                <a:gd name="T50" fmla="*/ 82 w 1535"/>
                <a:gd name="T51" fmla="*/ 171 h 1298"/>
                <a:gd name="T52" fmla="*/ 72 w 1535"/>
                <a:gd name="T53" fmla="*/ 173 h 1298"/>
                <a:gd name="T54" fmla="*/ 62 w 1535"/>
                <a:gd name="T55" fmla="*/ 176 h 1298"/>
                <a:gd name="T56" fmla="*/ 51 w 1535"/>
                <a:gd name="T57" fmla="*/ 178 h 1298"/>
                <a:gd name="T58" fmla="*/ 39 w 1535"/>
                <a:gd name="T59" fmla="*/ 180 h 1298"/>
                <a:gd name="T60" fmla="*/ 27 w 1535"/>
                <a:gd name="T61" fmla="*/ 181 h 1298"/>
                <a:gd name="T62" fmla="*/ 14 w 1535"/>
                <a:gd name="T63" fmla="*/ 182 h 1298"/>
                <a:gd name="T64" fmla="*/ 0 w 1535"/>
                <a:gd name="T65" fmla="*/ 182 h 1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5"/>
                <a:gd name="T100" fmla="*/ 0 h 1298"/>
                <a:gd name="T101" fmla="*/ 1535 w 1535"/>
                <a:gd name="T102" fmla="*/ 1298 h 1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5" h="1298">
                  <a:moveTo>
                    <a:pt x="1082" y="1298"/>
                  </a:moveTo>
                  <a:lnTo>
                    <a:pt x="1535" y="0"/>
                  </a:lnTo>
                  <a:lnTo>
                    <a:pt x="1290" y="0"/>
                  </a:lnTo>
                  <a:lnTo>
                    <a:pt x="1279" y="0"/>
                  </a:lnTo>
                  <a:lnTo>
                    <a:pt x="1270" y="4"/>
                  </a:lnTo>
                  <a:lnTo>
                    <a:pt x="1260" y="4"/>
                  </a:lnTo>
                  <a:lnTo>
                    <a:pt x="1251" y="4"/>
                  </a:lnTo>
                  <a:lnTo>
                    <a:pt x="1241" y="8"/>
                  </a:lnTo>
                  <a:lnTo>
                    <a:pt x="1231" y="11"/>
                  </a:lnTo>
                  <a:lnTo>
                    <a:pt x="1222" y="11"/>
                  </a:lnTo>
                  <a:lnTo>
                    <a:pt x="1212" y="17"/>
                  </a:lnTo>
                  <a:lnTo>
                    <a:pt x="1205" y="20"/>
                  </a:lnTo>
                  <a:lnTo>
                    <a:pt x="1195" y="25"/>
                  </a:lnTo>
                  <a:lnTo>
                    <a:pt x="1189" y="28"/>
                  </a:lnTo>
                  <a:lnTo>
                    <a:pt x="1180" y="32"/>
                  </a:lnTo>
                  <a:lnTo>
                    <a:pt x="1173" y="37"/>
                  </a:lnTo>
                  <a:lnTo>
                    <a:pt x="1166" y="41"/>
                  </a:lnTo>
                  <a:lnTo>
                    <a:pt x="1161" y="45"/>
                  </a:lnTo>
                  <a:lnTo>
                    <a:pt x="1154" y="53"/>
                  </a:lnTo>
                  <a:lnTo>
                    <a:pt x="1147" y="58"/>
                  </a:lnTo>
                  <a:lnTo>
                    <a:pt x="1144" y="60"/>
                  </a:lnTo>
                  <a:lnTo>
                    <a:pt x="1138" y="65"/>
                  </a:lnTo>
                  <a:lnTo>
                    <a:pt x="1134" y="69"/>
                  </a:lnTo>
                  <a:lnTo>
                    <a:pt x="1127" y="73"/>
                  </a:lnTo>
                  <a:lnTo>
                    <a:pt x="1125" y="77"/>
                  </a:lnTo>
                  <a:lnTo>
                    <a:pt x="1122" y="82"/>
                  </a:lnTo>
                  <a:lnTo>
                    <a:pt x="1118" y="86"/>
                  </a:lnTo>
                  <a:lnTo>
                    <a:pt x="1115" y="89"/>
                  </a:lnTo>
                  <a:lnTo>
                    <a:pt x="1111" y="94"/>
                  </a:lnTo>
                  <a:lnTo>
                    <a:pt x="1109" y="94"/>
                  </a:lnTo>
                  <a:lnTo>
                    <a:pt x="1109" y="97"/>
                  </a:lnTo>
                  <a:lnTo>
                    <a:pt x="1105" y="97"/>
                  </a:lnTo>
                  <a:lnTo>
                    <a:pt x="1105" y="103"/>
                  </a:lnTo>
                  <a:lnTo>
                    <a:pt x="456" y="939"/>
                  </a:lnTo>
                  <a:lnTo>
                    <a:pt x="449" y="944"/>
                  </a:lnTo>
                  <a:lnTo>
                    <a:pt x="445" y="952"/>
                  </a:lnTo>
                  <a:lnTo>
                    <a:pt x="439" y="956"/>
                  </a:lnTo>
                  <a:lnTo>
                    <a:pt x="429" y="965"/>
                  </a:lnTo>
                  <a:lnTo>
                    <a:pt x="423" y="973"/>
                  </a:lnTo>
                  <a:lnTo>
                    <a:pt x="417" y="982"/>
                  </a:lnTo>
                  <a:lnTo>
                    <a:pt x="407" y="989"/>
                  </a:lnTo>
                  <a:lnTo>
                    <a:pt x="397" y="997"/>
                  </a:lnTo>
                  <a:lnTo>
                    <a:pt x="388" y="1004"/>
                  </a:lnTo>
                  <a:lnTo>
                    <a:pt x="378" y="1013"/>
                  </a:lnTo>
                  <a:lnTo>
                    <a:pt x="368" y="1021"/>
                  </a:lnTo>
                  <a:lnTo>
                    <a:pt x="354" y="1029"/>
                  </a:lnTo>
                  <a:lnTo>
                    <a:pt x="342" y="1042"/>
                  </a:lnTo>
                  <a:lnTo>
                    <a:pt x="332" y="1050"/>
                  </a:lnTo>
                  <a:lnTo>
                    <a:pt x="316" y="1058"/>
                  </a:lnTo>
                  <a:lnTo>
                    <a:pt x="304" y="1066"/>
                  </a:lnTo>
                  <a:lnTo>
                    <a:pt x="291" y="1073"/>
                  </a:lnTo>
                  <a:lnTo>
                    <a:pt x="275" y="1081"/>
                  </a:lnTo>
                  <a:lnTo>
                    <a:pt x="258" y="1096"/>
                  </a:lnTo>
                  <a:lnTo>
                    <a:pt x="242" y="1098"/>
                  </a:lnTo>
                  <a:lnTo>
                    <a:pt x="226" y="1107"/>
                  </a:lnTo>
                  <a:lnTo>
                    <a:pt x="209" y="1115"/>
                  </a:lnTo>
                  <a:lnTo>
                    <a:pt x="190" y="1124"/>
                  </a:lnTo>
                  <a:lnTo>
                    <a:pt x="171" y="1126"/>
                  </a:lnTo>
                  <a:lnTo>
                    <a:pt x="152" y="1135"/>
                  </a:lnTo>
                  <a:lnTo>
                    <a:pt x="132" y="1139"/>
                  </a:lnTo>
                  <a:lnTo>
                    <a:pt x="112" y="1143"/>
                  </a:lnTo>
                  <a:lnTo>
                    <a:pt x="89" y="1148"/>
                  </a:lnTo>
                  <a:lnTo>
                    <a:pt x="67" y="1148"/>
                  </a:lnTo>
                  <a:lnTo>
                    <a:pt x="46" y="1152"/>
                  </a:lnTo>
                  <a:lnTo>
                    <a:pt x="22" y="1152"/>
                  </a:lnTo>
                  <a:lnTo>
                    <a:pt x="0" y="1152"/>
                  </a:lnTo>
                  <a:lnTo>
                    <a:pt x="1082" y="1298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4" name="Freeform 770"/>
            <p:cNvSpPr>
              <a:spLocks noChangeAspect="1"/>
            </p:cNvSpPr>
            <p:nvPr/>
          </p:nvSpPr>
          <p:spPr bwMode="auto">
            <a:xfrm>
              <a:off x="5550" y="1054"/>
              <a:ext cx="0" cy="257"/>
            </a:xfrm>
            <a:custGeom>
              <a:avLst/>
              <a:gdLst>
                <a:gd name="T0" fmla="*/ 459 w 1535"/>
                <a:gd name="T1" fmla="*/ 0 h 1298"/>
                <a:gd name="T2" fmla="*/ 382 w 1535"/>
                <a:gd name="T3" fmla="*/ 0 h 1298"/>
                <a:gd name="T4" fmla="*/ 377 w 1535"/>
                <a:gd name="T5" fmla="*/ 1 h 1298"/>
                <a:gd name="T6" fmla="*/ 371 w 1535"/>
                <a:gd name="T7" fmla="*/ 1 h 1298"/>
                <a:gd name="T8" fmla="*/ 365 w 1535"/>
                <a:gd name="T9" fmla="*/ 2 h 1298"/>
                <a:gd name="T10" fmla="*/ 360 w 1535"/>
                <a:gd name="T11" fmla="*/ 3 h 1298"/>
                <a:gd name="T12" fmla="*/ 355 w 1535"/>
                <a:gd name="T13" fmla="*/ 4 h 1298"/>
                <a:gd name="T14" fmla="*/ 350 w 1535"/>
                <a:gd name="T15" fmla="*/ 6 h 1298"/>
                <a:gd name="T16" fmla="*/ 347 w 1535"/>
                <a:gd name="T17" fmla="*/ 7 h 1298"/>
                <a:gd name="T18" fmla="*/ 343 w 1535"/>
                <a:gd name="T19" fmla="*/ 9 h 1298"/>
                <a:gd name="T20" fmla="*/ 340 w 1535"/>
                <a:gd name="T21" fmla="*/ 10 h 1298"/>
                <a:gd name="T22" fmla="*/ 337 w 1535"/>
                <a:gd name="T23" fmla="*/ 12 h 1298"/>
                <a:gd name="T24" fmla="*/ 335 w 1535"/>
                <a:gd name="T25" fmla="*/ 13 h 1298"/>
                <a:gd name="T26" fmla="*/ 333 w 1535"/>
                <a:gd name="T27" fmla="*/ 14 h 1298"/>
                <a:gd name="T28" fmla="*/ 331 w 1535"/>
                <a:gd name="T29" fmla="*/ 15 h 1298"/>
                <a:gd name="T30" fmla="*/ 330 w 1535"/>
                <a:gd name="T31" fmla="*/ 16 h 1298"/>
                <a:gd name="T32" fmla="*/ 136 w 1535"/>
                <a:gd name="T33" fmla="*/ 148 h 1298"/>
                <a:gd name="T34" fmla="*/ 133 w 1535"/>
                <a:gd name="T35" fmla="*/ 150 h 1298"/>
                <a:gd name="T36" fmla="*/ 128 w 1535"/>
                <a:gd name="T37" fmla="*/ 153 h 1298"/>
                <a:gd name="T38" fmla="*/ 125 w 1535"/>
                <a:gd name="T39" fmla="*/ 155 h 1298"/>
                <a:gd name="T40" fmla="*/ 119 w 1535"/>
                <a:gd name="T41" fmla="*/ 157 h 1298"/>
                <a:gd name="T42" fmla="*/ 113 w 1535"/>
                <a:gd name="T43" fmla="*/ 160 h 1298"/>
                <a:gd name="T44" fmla="*/ 105 w 1535"/>
                <a:gd name="T45" fmla="*/ 163 h 1298"/>
                <a:gd name="T46" fmla="*/ 99 w 1535"/>
                <a:gd name="T47" fmla="*/ 166 h 1298"/>
                <a:gd name="T48" fmla="*/ 91 w 1535"/>
                <a:gd name="T49" fmla="*/ 169 h 1298"/>
                <a:gd name="T50" fmla="*/ 82 w 1535"/>
                <a:gd name="T51" fmla="*/ 171 h 1298"/>
                <a:gd name="T52" fmla="*/ 72 w 1535"/>
                <a:gd name="T53" fmla="*/ 173 h 1298"/>
                <a:gd name="T54" fmla="*/ 62 w 1535"/>
                <a:gd name="T55" fmla="*/ 176 h 1298"/>
                <a:gd name="T56" fmla="*/ 51 w 1535"/>
                <a:gd name="T57" fmla="*/ 178 h 1298"/>
                <a:gd name="T58" fmla="*/ 39 w 1535"/>
                <a:gd name="T59" fmla="*/ 180 h 1298"/>
                <a:gd name="T60" fmla="*/ 27 w 1535"/>
                <a:gd name="T61" fmla="*/ 181 h 1298"/>
                <a:gd name="T62" fmla="*/ 14 w 1535"/>
                <a:gd name="T63" fmla="*/ 182 h 1298"/>
                <a:gd name="T64" fmla="*/ 0 w 1535"/>
                <a:gd name="T65" fmla="*/ 182 h 1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5"/>
                <a:gd name="T100" fmla="*/ 0 h 1298"/>
                <a:gd name="T101" fmla="*/ 1535 w 1535"/>
                <a:gd name="T102" fmla="*/ 1298 h 1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5" h="1298">
                  <a:moveTo>
                    <a:pt x="1082" y="1298"/>
                  </a:moveTo>
                  <a:lnTo>
                    <a:pt x="1535" y="0"/>
                  </a:lnTo>
                  <a:lnTo>
                    <a:pt x="1290" y="0"/>
                  </a:lnTo>
                  <a:lnTo>
                    <a:pt x="1279" y="0"/>
                  </a:lnTo>
                  <a:lnTo>
                    <a:pt x="1270" y="4"/>
                  </a:lnTo>
                  <a:lnTo>
                    <a:pt x="1260" y="4"/>
                  </a:lnTo>
                  <a:lnTo>
                    <a:pt x="1251" y="4"/>
                  </a:lnTo>
                  <a:lnTo>
                    <a:pt x="1241" y="8"/>
                  </a:lnTo>
                  <a:lnTo>
                    <a:pt x="1231" y="11"/>
                  </a:lnTo>
                  <a:lnTo>
                    <a:pt x="1222" y="11"/>
                  </a:lnTo>
                  <a:lnTo>
                    <a:pt x="1212" y="17"/>
                  </a:lnTo>
                  <a:lnTo>
                    <a:pt x="1205" y="20"/>
                  </a:lnTo>
                  <a:lnTo>
                    <a:pt x="1195" y="25"/>
                  </a:lnTo>
                  <a:lnTo>
                    <a:pt x="1189" y="28"/>
                  </a:lnTo>
                  <a:lnTo>
                    <a:pt x="1180" y="32"/>
                  </a:lnTo>
                  <a:lnTo>
                    <a:pt x="1173" y="37"/>
                  </a:lnTo>
                  <a:lnTo>
                    <a:pt x="1166" y="41"/>
                  </a:lnTo>
                  <a:lnTo>
                    <a:pt x="1161" y="45"/>
                  </a:lnTo>
                  <a:lnTo>
                    <a:pt x="1154" y="53"/>
                  </a:lnTo>
                  <a:lnTo>
                    <a:pt x="1147" y="58"/>
                  </a:lnTo>
                  <a:lnTo>
                    <a:pt x="1144" y="60"/>
                  </a:lnTo>
                  <a:lnTo>
                    <a:pt x="1138" y="65"/>
                  </a:lnTo>
                  <a:lnTo>
                    <a:pt x="1134" y="69"/>
                  </a:lnTo>
                  <a:lnTo>
                    <a:pt x="1127" y="73"/>
                  </a:lnTo>
                  <a:lnTo>
                    <a:pt x="1125" y="77"/>
                  </a:lnTo>
                  <a:lnTo>
                    <a:pt x="1122" y="82"/>
                  </a:lnTo>
                  <a:lnTo>
                    <a:pt x="1118" y="86"/>
                  </a:lnTo>
                  <a:lnTo>
                    <a:pt x="1115" y="89"/>
                  </a:lnTo>
                  <a:lnTo>
                    <a:pt x="1111" y="94"/>
                  </a:lnTo>
                  <a:lnTo>
                    <a:pt x="1109" y="94"/>
                  </a:lnTo>
                  <a:lnTo>
                    <a:pt x="1109" y="97"/>
                  </a:lnTo>
                  <a:lnTo>
                    <a:pt x="1105" y="97"/>
                  </a:lnTo>
                  <a:lnTo>
                    <a:pt x="1105" y="103"/>
                  </a:lnTo>
                  <a:lnTo>
                    <a:pt x="456" y="939"/>
                  </a:lnTo>
                  <a:lnTo>
                    <a:pt x="449" y="944"/>
                  </a:lnTo>
                  <a:lnTo>
                    <a:pt x="445" y="952"/>
                  </a:lnTo>
                  <a:lnTo>
                    <a:pt x="439" y="956"/>
                  </a:lnTo>
                  <a:lnTo>
                    <a:pt x="429" y="965"/>
                  </a:lnTo>
                  <a:lnTo>
                    <a:pt x="423" y="973"/>
                  </a:lnTo>
                  <a:lnTo>
                    <a:pt x="417" y="982"/>
                  </a:lnTo>
                  <a:lnTo>
                    <a:pt x="407" y="989"/>
                  </a:lnTo>
                  <a:lnTo>
                    <a:pt x="397" y="997"/>
                  </a:lnTo>
                  <a:lnTo>
                    <a:pt x="388" y="1004"/>
                  </a:lnTo>
                  <a:lnTo>
                    <a:pt x="378" y="1013"/>
                  </a:lnTo>
                  <a:lnTo>
                    <a:pt x="368" y="1021"/>
                  </a:lnTo>
                  <a:lnTo>
                    <a:pt x="354" y="1029"/>
                  </a:lnTo>
                  <a:lnTo>
                    <a:pt x="342" y="1042"/>
                  </a:lnTo>
                  <a:lnTo>
                    <a:pt x="332" y="1050"/>
                  </a:lnTo>
                  <a:lnTo>
                    <a:pt x="316" y="1058"/>
                  </a:lnTo>
                  <a:lnTo>
                    <a:pt x="304" y="1066"/>
                  </a:lnTo>
                  <a:lnTo>
                    <a:pt x="291" y="1073"/>
                  </a:lnTo>
                  <a:lnTo>
                    <a:pt x="275" y="1081"/>
                  </a:lnTo>
                  <a:lnTo>
                    <a:pt x="258" y="1096"/>
                  </a:lnTo>
                  <a:lnTo>
                    <a:pt x="242" y="1098"/>
                  </a:lnTo>
                  <a:lnTo>
                    <a:pt x="226" y="1107"/>
                  </a:lnTo>
                  <a:lnTo>
                    <a:pt x="209" y="1115"/>
                  </a:lnTo>
                  <a:lnTo>
                    <a:pt x="190" y="1124"/>
                  </a:lnTo>
                  <a:lnTo>
                    <a:pt x="171" y="1126"/>
                  </a:lnTo>
                  <a:lnTo>
                    <a:pt x="152" y="1135"/>
                  </a:lnTo>
                  <a:lnTo>
                    <a:pt x="132" y="1139"/>
                  </a:lnTo>
                  <a:lnTo>
                    <a:pt x="112" y="1143"/>
                  </a:lnTo>
                  <a:lnTo>
                    <a:pt x="89" y="1148"/>
                  </a:lnTo>
                  <a:lnTo>
                    <a:pt x="67" y="1148"/>
                  </a:lnTo>
                  <a:lnTo>
                    <a:pt x="46" y="1152"/>
                  </a:lnTo>
                  <a:lnTo>
                    <a:pt x="22" y="1152"/>
                  </a:lnTo>
                  <a:lnTo>
                    <a:pt x="0" y="1152"/>
                  </a:lnTo>
                </a:path>
              </a:pathLst>
            </a:cu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5" name="Freeform 771"/>
            <p:cNvSpPr>
              <a:spLocks noChangeAspect="1"/>
            </p:cNvSpPr>
            <p:nvPr/>
          </p:nvSpPr>
          <p:spPr bwMode="auto">
            <a:xfrm>
              <a:off x="4806" y="1673"/>
              <a:ext cx="0" cy="257"/>
            </a:xfrm>
            <a:custGeom>
              <a:avLst/>
              <a:gdLst>
                <a:gd name="T0" fmla="*/ 0 w 15"/>
                <a:gd name="T1" fmla="*/ 2 h 32"/>
                <a:gd name="T2" fmla="*/ 0 w 15"/>
                <a:gd name="T3" fmla="*/ 3 h 32"/>
                <a:gd name="T4" fmla="*/ 0 w 15"/>
                <a:gd name="T5" fmla="*/ 3 h 32"/>
                <a:gd name="T6" fmla="*/ 1 w 15"/>
                <a:gd name="T7" fmla="*/ 3 h 32"/>
                <a:gd name="T8" fmla="*/ 1 w 15"/>
                <a:gd name="T9" fmla="*/ 4 h 32"/>
                <a:gd name="T10" fmla="*/ 2 w 15"/>
                <a:gd name="T11" fmla="*/ 4 h 32"/>
                <a:gd name="T12" fmla="*/ 3 w 15"/>
                <a:gd name="T13" fmla="*/ 4 h 32"/>
                <a:gd name="T14" fmla="*/ 4 w 15"/>
                <a:gd name="T15" fmla="*/ 4 h 32"/>
                <a:gd name="T16" fmla="*/ 4 w 15"/>
                <a:gd name="T17" fmla="*/ 3 h 32"/>
                <a:gd name="T18" fmla="*/ 4 w 15"/>
                <a:gd name="T19" fmla="*/ 3 h 32"/>
                <a:gd name="T20" fmla="*/ 4 w 15"/>
                <a:gd name="T21" fmla="*/ 2 h 32"/>
                <a:gd name="T22" fmla="*/ 4 w 15"/>
                <a:gd name="T23" fmla="*/ 1 h 32"/>
                <a:gd name="T24" fmla="*/ 4 w 15"/>
                <a:gd name="T25" fmla="*/ 1 h 32"/>
                <a:gd name="T26" fmla="*/ 4 w 15"/>
                <a:gd name="T27" fmla="*/ 0 h 32"/>
                <a:gd name="T28" fmla="*/ 4 w 15"/>
                <a:gd name="T29" fmla="*/ 0 h 32"/>
                <a:gd name="T30" fmla="*/ 4 w 15"/>
                <a:gd name="T31" fmla="*/ 0 h 32"/>
                <a:gd name="T32" fmla="*/ 3 w 15"/>
                <a:gd name="T33" fmla="*/ 0 h 32"/>
                <a:gd name="T34" fmla="*/ 2 w 15"/>
                <a:gd name="T35" fmla="*/ 0 h 32"/>
                <a:gd name="T36" fmla="*/ 1 w 15"/>
                <a:gd name="T37" fmla="*/ 0 h 32"/>
                <a:gd name="T38" fmla="*/ 0 w 15"/>
                <a:gd name="T39" fmla="*/ 0 h 32"/>
                <a:gd name="T40" fmla="*/ 0 w 15"/>
                <a:gd name="T41" fmla="*/ 0 h 32"/>
                <a:gd name="T42" fmla="*/ 0 w 15"/>
                <a:gd name="T43" fmla="*/ 1 h 32"/>
                <a:gd name="T44" fmla="*/ 0 w 15"/>
                <a:gd name="T45" fmla="*/ 1 h 32"/>
                <a:gd name="T46" fmla="*/ 0 w 15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32"/>
                <a:gd name="T74" fmla="*/ 15 w 15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6" name="Freeform 772"/>
            <p:cNvSpPr>
              <a:spLocks noChangeAspect="1"/>
            </p:cNvSpPr>
            <p:nvPr/>
          </p:nvSpPr>
          <p:spPr bwMode="auto">
            <a:xfrm>
              <a:off x="4831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4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3 w 16"/>
                <a:gd name="T15" fmla="*/ 3 h 32"/>
                <a:gd name="T16" fmla="*/ 4 w 16"/>
                <a:gd name="T17" fmla="*/ 3 h 32"/>
                <a:gd name="T18" fmla="*/ 4 w 16"/>
                <a:gd name="T19" fmla="*/ 3 h 32"/>
                <a:gd name="T20" fmla="*/ 4 w 16"/>
                <a:gd name="T21" fmla="*/ 2 h 32"/>
                <a:gd name="T22" fmla="*/ 4 w 16"/>
                <a:gd name="T23" fmla="*/ 1 h 32"/>
                <a:gd name="T24" fmla="*/ 4 w 16"/>
                <a:gd name="T25" fmla="*/ 1 h 32"/>
                <a:gd name="T26" fmla="*/ 4 w 16"/>
                <a:gd name="T27" fmla="*/ 0 h 32"/>
                <a:gd name="T28" fmla="*/ 3 w 16"/>
                <a:gd name="T29" fmla="*/ 0 h 32"/>
                <a:gd name="T30" fmla="*/ 2 w 16"/>
                <a:gd name="T31" fmla="*/ 0 h 32"/>
                <a:gd name="T32" fmla="*/ 1 w 16"/>
                <a:gd name="T33" fmla="*/ 0 h 32"/>
                <a:gd name="T34" fmla="*/ 1 w 16"/>
                <a:gd name="T35" fmla="*/ 0 h 32"/>
                <a:gd name="T36" fmla="*/ 0 w 16"/>
                <a:gd name="T37" fmla="*/ 0 h 32"/>
                <a:gd name="T38" fmla="*/ 0 w 16"/>
                <a:gd name="T39" fmla="*/ 0 h 32"/>
                <a:gd name="T40" fmla="*/ 0 w 16"/>
                <a:gd name="T41" fmla="*/ 1 h 32"/>
                <a:gd name="T42" fmla="*/ 0 w 16"/>
                <a:gd name="T43" fmla="*/ 1 h 32"/>
                <a:gd name="T44" fmla="*/ 0 w 16"/>
                <a:gd name="T45" fmla="*/ 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2"/>
                <a:gd name="T71" fmla="*/ 16 w 16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7" name="Freeform 773"/>
            <p:cNvSpPr>
              <a:spLocks noChangeAspect="1"/>
            </p:cNvSpPr>
            <p:nvPr/>
          </p:nvSpPr>
          <p:spPr bwMode="auto">
            <a:xfrm>
              <a:off x="4925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3 w 19"/>
                <a:gd name="T15" fmla="*/ 4 h 32"/>
                <a:gd name="T16" fmla="*/ 4 w 19"/>
                <a:gd name="T17" fmla="*/ 4 h 32"/>
                <a:gd name="T18" fmla="*/ 4 w 19"/>
                <a:gd name="T19" fmla="*/ 3 h 32"/>
                <a:gd name="T20" fmla="*/ 5 w 19"/>
                <a:gd name="T21" fmla="*/ 3 h 32"/>
                <a:gd name="T22" fmla="*/ 5 w 19"/>
                <a:gd name="T23" fmla="*/ 3 h 32"/>
                <a:gd name="T24" fmla="*/ 5 w 19"/>
                <a:gd name="T25" fmla="*/ 2 h 32"/>
                <a:gd name="T26" fmla="*/ 5 w 19"/>
                <a:gd name="T27" fmla="*/ 1 h 32"/>
                <a:gd name="T28" fmla="*/ 5 w 19"/>
                <a:gd name="T29" fmla="*/ 1 h 32"/>
                <a:gd name="T30" fmla="*/ 5 w 19"/>
                <a:gd name="T31" fmla="*/ 0 h 32"/>
                <a:gd name="T32" fmla="*/ 4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3 w 19"/>
                <a:gd name="T39" fmla="*/ 0 h 32"/>
                <a:gd name="T40" fmla="*/ 2 w 19"/>
                <a:gd name="T41" fmla="*/ 0 h 32"/>
                <a:gd name="T42" fmla="*/ 1 w 19"/>
                <a:gd name="T43" fmla="*/ 0 h 32"/>
                <a:gd name="T44" fmla="*/ 1 w 19"/>
                <a:gd name="T45" fmla="*/ 0 h 32"/>
                <a:gd name="T46" fmla="*/ 0 w 19"/>
                <a:gd name="T47" fmla="*/ 0 h 32"/>
                <a:gd name="T48" fmla="*/ 0 w 19"/>
                <a:gd name="T49" fmla="*/ 1 h 32"/>
                <a:gd name="T50" fmla="*/ 0 w 19"/>
                <a:gd name="T51" fmla="*/ 1 h 32"/>
                <a:gd name="T52" fmla="*/ 0 w 19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32"/>
                <a:gd name="T83" fmla="*/ 19 w 19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8" name="Freeform 774"/>
            <p:cNvSpPr>
              <a:spLocks noChangeAspect="1"/>
            </p:cNvSpPr>
            <p:nvPr/>
          </p:nvSpPr>
          <p:spPr bwMode="auto">
            <a:xfrm>
              <a:off x="4949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3 h 32"/>
                <a:gd name="T8" fmla="*/ 1 w 16"/>
                <a:gd name="T9" fmla="*/ 4 h 32"/>
                <a:gd name="T10" fmla="*/ 3 w 16"/>
                <a:gd name="T11" fmla="*/ 4 h 32"/>
                <a:gd name="T12" fmla="*/ 5 w 16"/>
                <a:gd name="T13" fmla="*/ 4 h 32"/>
                <a:gd name="T14" fmla="*/ 6 w 16"/>
                <a:gd name="T15" fmla="*/ 4 h 32"/>
                <a:gd name="T16" fmla="*/ 6 w 16"/>
                <a:gd name="T17" fmla="*/ 3 h 32"/>
                <a:gd name="T18" fmla="*/ 8 w 16"/>
                <a:gd name="T19" fmla="*/ 3 h 32"/>
                <a:gd name="T20" fmla="*/ 8 w 16"/>
                <a:gd name="T21" fmla="*/ 3 h 32"/>
                <a:gd name="T22" fmla="*/ 8 w 16"/>
                <a:gd name="T23" fmla="*/ 2 h 32"/>
                <a:gd name="T24" fmla="*/ 8 w 16"/>
                <a:gd name="T25" fmla="*/ 1 h 32"/>
                <a:gd name="T26" fmla="*/ 8 w 16"/>
                <a:gd name="T27" fmla="*/ 1 h 32"/>
                <a:gd name="T28" fmla="*/ 8 w 16"/>
                <a:gd name="T29" fmla="*/ 0 h 32"/>
                <a:gd name="T30" fmla="*/ 8 w 16"/>
                <a:gd name="T31" fmla="*/ 0 h 32"/>
                <a:gd name="T32" fmla="*/ 6 w 16"/>
                <a:gd name="T33" fmla="*/ 0 h 32"/>
                <a:gd name="T34" fmla="*/ 5 w 16"/>
                <a:gd name="T35" fmla="*/ 0 h 32"/>
                <a:gd name="T36" fmla="*/ 3 w 16"/>
                <a:gd name="T37" fmla="*/ 0 h 32"/>
                <a:gd name="T38" fmla="*/ 1 w 16"/>
                <a:gd name="T39" fmla="*/ 0 h 32"/>
                <a:gd name="T40" fmla="*/ 0 w 16"/>
                <a:gd name="T41" fmla="*/ 0 h 32"/>
                <a:gd name="T42" fmla="*/ 0 w 16"/>
                <a:gd name="T43" fmla="*/ 0 h 32"/>
                <a:gd name="T44" fmla="*/ 0 w 16"/>
                <a:gd name="T45" fmla="*/ 1 h 32"/>
                <a:gd name="T46" fmla="*/ 0 w 16"/>
                <a:gd name="T47" fmla="*/ 1 h 32"/>
                <a:gd name="T48" fmla="*/ 0 w 16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39" name="Freeform 775"/>
            <p:cNvSpPr>
              <a:spLocks noChangeAspect="1"/>
            </p:cNvSpPr>
            <p:nvPr/>
          </p:nvSpPr>
          <p:spPr bwMode="auto">
            <a:xfrm>
              <a:off x="4973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1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5 w 19"/>
                <a:gd name="T17" fmla="*/ 4 h 32"/>
                <a:gd name="T18" fmla="*/ 5 w 19"/>
                <a:gd name="T19" fmla="*/ 3 h 32"/>
                <a:gd name="T20" fmla="*/ 6 w 19"/>
                <a:gd name="T21" fmla="*/ 3 h 32"/>
                <a:gd name="T22" fmla="*/ 6 w 19"/>
                <a:gd name="T23" fmla="*/ 3 h 32"/>
                <a:gd name="T24" fmla="*/ 6 w 19"/>
                <a:gd name="T25" fmla="*/ 2 h 32"/>
                <a:gd name="T26" fmla="*/ 6 w 19"/>
                <a:gd name="T27" fmla="*/ 1 h 32"/>
                <a:gd name="T28" fmla="*/ 6 w 19"/>
                <a:gd name="T29" fmla="*/ 1 h 32"/>
                <a:gd name="T30" fmla="*/ 6 w 19"/>
                <a:gd name="T31" fmla="*/ 0 h 32"/>
                <a:gd name="T32" fmla="*/ 5 w 19"/>
                <a:gd name="T33" fmla="*/ 0 h 32"/>
                <a:gd name="T34" fmla="*/ 5 w 19"/>
                <a:gd name="T35" fmla="*/ 0 h 32"/>
                <a:gd name="T36" fmla="*/ 4 w 19"/>
                <a:gd name="T37" fmla="*/ 0 h 32"/>
                <a:gd name="T38" fmla="*/ 3 w 19"/>
                <a:gd name="T39" fmla="*/ 0 h 32"/>
                <a:gd name="T40" fmla="*/ 2 w 19"/>
                <a:gd name="T41" fmla="*/ 0 h 32"/>
                <a:gd name="T42" fmla="*/ 1 w 19"/>
                <a:gd name="T43" fmla="*/ 0 h 32"/>
                <a:gd name="T44" fmla="*/ 1 w 19"/>
                <a:gd name="T45" fmla="*/ 0 h 32"/>
                <a:gd name="T46" fmla="*/ 1 w 19"/>
                <a:gd name="T47" fmla="*/ 1 h 32"/>
                <a:gd name="T48" fmla="*/ 0 w 19"/>
                <a:gd name="T49" fmla="*/ 1 h 32"/>
                <a:gd name="T50" fmla="*/ 0 w 19"/>
                <a:gd name="T51" fmla="*/ 1 h 32"/>
                <a:gd name="T52" fmla="*/ 0 w 19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32"/>
                <a:gd name="T83" fmla="*/ 19 w 19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0" name="Freeform 776"/>
            <p:cNvSpPr>
              <a:spLocks noChangeAspect="1"/>
            </p:cNvSpPr>
            <p:nvPr/>
          </p:nvSpPr>
          <p:spPr bwMode="auto">
            <a:xfrm>
              <a:off x="499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5 w 19"/>
                <a:gd name="T17" fmla="*/ 4 h 32"/>
                <a:gd name="T18" fmla="*/ 5 w 19"/>
                <a:gd name="T19" fmla="*/ 3 h 32"/>
                <a:gd name="T20" fmla="*/ 6 w 19"/>
                <a:gd name="T21" fmla="*/ 3 h 32"/>
                <a:gd name="T22" fmla="*/ 6 w 19"/>
                <a:gd name="T23" fmla="*/ 2 h 32"/>
                <a:gd name="T24" fmla="*/ 6 w 19"/>
                <a:gd name="T25" fmla="*/ 1 h 32"/>
                <a:gd name="T26" fmla="*/ 6 w 19"/>
                <a:gd name="T27" fmla="*/ 1 h 32"/>
                <a:gd name="T28" fmla="*/ 6 w 19"/>
                <a:gd name="T29" fmla="*/ 0 h 32"/>
                <a:gd name="T30" fmla="*/ 5 w 19"/>
                <a:gd name="T31" fmla="*/ 0 h 32"/>
                <a:gd name="T32" fmla="*/ 5 w 19"/>
                <a:gd name="T33" fmla="*/ 0 h 32"/>
                <a:gd name="T34" fmla="*/ 4 w 19"/>
                <a:gd name="T35" fmla="*/ 0 h 32"/>
                <a:gd name="T36" fmla="*/ 2 w 19"/>
                <a:gd name="T37" fmla="*/ 0 h 32"/>
                <a:gd name="T38" fmla="*/ 1 w 19"/>
                <a:gd name="T39" fmla="*/ 0 h 32"/>
                <a:gd name="T40" fmla="*/ 1 w 19"/>
                <a:gd name="T41" fmla="*/ 0 h 32"/>
                <a:gd name="T42" fmla="*/ 0 w 19"/>
                <a:gd name="T43" fmla="*/ 0 h 32"/>
                <a:gd name="T44" fmla="*/ 0 w 19"/>
                <a:gd name="T45" fmla="*/ 1 h 32"/>
                <a:gd name="T46" fmla="*/ 0 w 19"/>
                <a:gd name="T47" fmla="*/ 1 h 32"/>
                <a:gd name="T48" fmla="*/ 0 w 19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2"/>
                <a:gd name="T77" fmla="*/ 19 w 1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1" name="Freeform 777"/>
            <p:cNvSpPr>
              <a:spLocks noChangeAspect="1"/>
            </p:cNvSpPr>
            <p:nvPr/>
          </p:nvSpPr>
          <p:spPr bwMode="auto">
            <a:xfrm>
              <a:off x="5021" y="1673"/>
              <a:ext cx="0" cy="257"/>
            </a:xfrm>
            <a:custGeom>
              <a:avLst/>
              <a:gdLst>
                <a:gd name="T0" fmla="*/ 0 w 21"/>
                <a:gd name="T1" fmla="*/ 2 h 32"/>
                <a:gd name="T2" fmla="*/ 1 w 21"/>
                <a:gd name="T3" fmla="*/ 3 h 32"/>
                <a:gd name="T4" fmla="*/ 1 w 21"/>
                <a:gd name="T5" fmla="*/ 3 h 32"/>
                <a:gd name="T6" fmla="*/ 1 w 21"/>
                <a:gd name="T7" fmla="*/ 4 h 32"/>
                <a:gd name="T8" fmla="*/ 2 w 21"/>
                <a:gd name="T9" fmla="*/ 4 h 32"/>
                <a:gd name="T10" fmla="*/ 3 w 21"/>
                <a:gd name="T11" fmla="*/ 4 h 32"/>
                <a:gd name="T12" fmla="*/ 4 w 21"/>
                <a:gd name="T13" fmla="*/ 4 h 32"/>
                <a:gd name="T14" fmla="*/ 5 w 21"/>
                <a:gd name="T15" fmla="*/ 4 h 32"/>
                <a:gd name="T16" fmla="*/ 5 w 21"/>
                <a:gd name="T17" fmla="*/ 3 h 32"/>
                <a:gd name="T18" fmla="*/ 6 w 21"/>
                <a:gd name="T19" fmla="*/ 3 h 32"/>
                <a:gd name="T20" fmla="*/ 6 w 21"/>
                <a:gd name="T21" fmla="*/ 3 h 32"/>
                <a:gd name="T22" fmla="*/ 6 w 21"/>
                <a:gd name="T23" fmla="*/ 2 h 32"/>
                <a:gd name="T24" fmla="*/ 6 w 21"/>
                <a:gd name="T25" fmla="*/ 1 h 32"/>
                <a:gd name="T26" fmla="*/ 6 w 21"/>
                <a:gd name="T27" fmla="*/ 1 h 32"/>
                <a:gd name="T28" fmla="*/ 6 w 21"/>
                <a:gd name="T29" fmla="*/ 0 h 32"/>
                <a:gd name="T30" fmla="*/ 6 w 21"/>
                <a:gd name="T31" fmla="*/ 0 h 32"/>
                <a:gd name="T32" fmla="*/ 5 w 21"/>
                <a:gd name="T33" fmla="*/ 0 h 32"/>
                <a:gd name="T34" fmla="*/ 4 w 21"/>
                <a:gd name="T35" fmla="*/ 0 h 32"/>
                <a:gd name="T36" fmla="*/ 3 w 21"/>
                <a:gd name="T37" fmla="*/ 0 h 32"/>
                <a:gd name="T38" fmla="*/ 2 w 21"/>
                <a:gd name="T39" fmla="*/ 0 h 32"/>
                <a:gd name="T40" fmla="*/ 1 w 21"/>
                <a:gd name="T41" fmla="*/ 0 h 32"/>
                <a:gd name="T42" fmla="*/ 1 w 21"/>
                <a:gd name="T43" fmla="*/ 0 h 32"/>
                <a:gd name="T44" fmla="*/ 1 w 21"/>
                <a:gd name="T45" fmla="*/ 1 h 32"/>
                <a:gd name="T46" fmla="*/ 0 w 21"/>
                <a:gd name="T47" fmla="*/ 1 h 32"/>
                <a:gd name="T48" fmla="*/ 0 w 21"/>
                <a:gd name="T49" fmla="*/ 1 h 32"/>
                <a:gd name="T50" fmla="*/ 0 w 21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"/>
                <a:gd name="T79" fmla="*/ 0 h 32"/>
                <a:gd name="T80" fmla="*/ 21 w 21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" h="32">
                  <a:moveTo>
                    <a:pt x="0" y="20"/>
                  </a:move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2" name="Freeform 778"/>
            <p:cNvSpPr>
              <a:spLocks noChangeAspect="1"/>
            </p:cNvSpPr>
            <p:nvPr/>
          </p:nvSpPr>
          <p:spPr bwMode="auto">
            <a:xfrm>
              <a:off x="5047" y="1673"/>
              <a:ext cx="0" cy="257"/>
            </a:xfrm>
            <a:custGeom>
              <a:avLst/>
              <a:gdLst>
                <a:gd name="T0" fmla="*/ 0 w 14"/>
                <a:gd name="T1" fmla="*/ 1 h 32"/>
                <a:gd name="T2" fmla="*/ 0 w 14"/>
                <a:gd name="T3" fmla="*/ 1 h 32"/>
                <a:gd name="T4" fmla="*/ 0 w 14"/>
                <a:gd name="T5" fmla="*/ 0 h 32"/>
                <a:gd name="T6" fmla="*/ 0 w 14"/>
                <a:gd name="T7" fmla="*/ 0 h 32"/>
                <a:gd name="T8" fmla="*/ 1 w 14"/>
                <a:gd name="T9" fmla="*/ 0 h 32"/>
                <a:gd name="T10" fmla="*/ 3 w 14"/>
                <a:gd name="T11" fmla="*/ 0 h 32"/>
                <a:gd name="T12" fmla="*/ 5 w 14"/>
                <a:gd name="T13" fmla="*/ 0 h 32"/>
                <a:gd name="T14" fmla="*/ 5 w 14"/>
                <a:gd name="T15" fmla="*/ 0 h 32"/>
                <a:gd name="T16" fmla="*/ 5 w 14"/>
                <a:gd name="T17" fmla="*/ 1 h 32"/>
                <a:gd name="T18" fmla="*/ 5 w 14"/>
                <a:gd name="T19" fmla="*/ 1 h 32"/>
                <a:gd name="T20" fmla="*/ 5 w 14"/>
                <a:gd name="T21" fmla="*/ 2 h 32"/>
                <a:gd name="T22" fmla="*/ 5 w 14"/>
                <a:gd name="T23" fmla="*/ 3 h 32"/>
                <a:gd name="T24" fmla="*/ 5 w 14"/>
                <a:gd name="T25" fmla="*/ 3 h 32"/>
                <a:gd name="T26" fmla="*/ 3 w 14"/>
                <a:gd name="T27" fmla="*/ 3 h 32"/>
                <a:gd name="T28" fmla="*/ 3 w 14"/>
                <a:gd name="T29" fmla="*/ 4 h 32"/>
                <a:gd name="T30" fmla="*/ 2 w 14"/>
                <a:gd name="T31" fmla="*/ 4 h 32"/>
                <a:gd name="T32" fmla="*/ 1 w 14"/>
                <a:gd name="T33" fmla="*/ 4 h 32"/>
                <a:gd name="T34" fmla="*/ 1 w 14"/>
                <a:gd name="T35" fmla="*/ 3 h 32"/>
                <a:gd name="T36" fmla="*/ 0 w 14"/>
                <a:gd name="T37" fmla="*/ 3 h 32"/>
                <a:gd name="T38" fmla="*/ 0 w 14"/>
                <a:gd name="T39" fmla="*/ 3 h 32"/>
                <a:gd name="T40" fmla="*/ 0 w 14"/>
                <a:gd name="T41" fmla="*/ 2 h 32"/>
                <a:gd name="T42" fmla="*/ 0 w 14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32"/>
                <a:gd name="T68" fmla="*/ 14 w 14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11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3" name="Freeform 779"/>
            <p:cNvSpPr>
              <a:spLocks noChangeAspect="1"/>
            </p:cNvSpPr>
            <p:nvPr/>
          </p:nvSpPr>
          <p:spPr bwMode="auto">
            <a:xfrm>
              <a:off x="5070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4 w 20"/>
                <a:gd name="T13" fmla="*/ 4 h 32"/>
                <a:gd name="T14" fmla="*/ 5 w 20"/>
                <a:gd name="T15" fmla="*/ 4 h 32"/>
                <a:gd name="T16" fmla="*/ 6 w 20"/>
                <a:gd name="T17" fmla="*/ 4 h 32"/>
                <a:gd name="T18" fmla="*/ 6 w 20"/>
                <a:gd name="T19" fmla="*/ 3 h 32"/>
                <a:gd name="T20" fmla="*/ 6 w 20"/>
                <a:gd name="T21" fmla="*/ 3 h 32"/>
                <a:gd name="T22" fmla="*/ 6 w 20"/>
                <a:gd name="T23" fmla="*/ 2 h 32"/>
                <a:gd name="T24" fmla="*/ 7 w 20"/>
                <a:gd name="T25" fmla="*/ 2 h 32"/>
                <a:gd name="T26" fmla="*/ 7 w 20"/>
                <a:gd name="T27" fmla="*/ 1 h 32"/>
                <a:gd name="T28" fmla="*/ 7 w 20"/>
                <a:gd name="T29" fmla="*/ 1 h 32"/>
                <a:gd name="T30" fmla="*/ 6 w 20"/>
                <a:gd name="T31" fmla="*/ 1 h 32"/>
                <a:gd name="T32" fmla="*/ 6 w 20"/>
                <a:gd name="T33" fmla="*/ 0 h 32"/>
                <a:gd name="T34" fmla="*/ 6 w 20"/>
                <a:gd name="T35" fmla="*/ 0 h 32"/>
                <a:gd name="T36" fmla="*/ 5 w 20"/>
                <a:gd name="T37" fmla="*/ 0 h 32"/>
                <a:gd name="T38" fmla="*/ 4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0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4" name="Freeform 780"/>
            <p:cNvSpPr>
              <a:spLocks noChangeAspect="1"/>
            </p:cNvSpPr>
            <p:nvPr/>
          </p:nvSpPr>
          <p:spPr bwMode="auto">
            <a:xfrm>
              <a:off x="5094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1 w 19"/>
                <a:gd name="T5" fmla="*/ 3 h 32"/>
                <a:gd name="T6" fmla="*/ 1 w 19"/>
                <a:gd name="T7" fmla="*/ 4 h 32"/>
                <a:gd name="T8" fmla="*/ 2 w 19"/>
                <a:gd name="T9" fmla="*/ 4 h 32"/>
                <a:gd name="T10" fmla="*/ 3 w 19"/>
                <a:gd name="T11" fmla="*/ 4 h 32"/>
                <a:gd name="T12" fmla="*/ 4 w 19"/>
                <a:gd name="T13" fmla="*/ 4 h 32"/>
                <a:gd name="T14" fmla="*/ 4 w 19"/>
                <a:gd name="T15" fmla="*/ 4 h 32"/>
                <a:gd name="T16" fmla="*/ 4 w 19"/>
                <a:gd name="T17" fmla="*/ 3 h 32"/>
                <a:gd name="T18" fmla="*/ 5 w 19"/>
                <a:gd name="T19" fmla="*/ 3 h 32"/>
                <a:gd name="T20" fmla="*/ 5 w 19"/>
                <a:gd name="T21" fmla="*/ 3 h 32"/>
                <a:gd name="T22" fmla="*/ 5 w 19"/>
                <a:gd name="T23" fmla="*/ 2 h 32"/>
                <a:gd name="T24" fmla="*/ 5 w 19"/>
                <a:gd name="T25" fmla="*/ 1 h 32"/>
                <a:gd name="T26" fmla="*/ 5 w 19"/>
                <a:gd name="T27" fmla="*/ 1 h 32"/>
                <a:gd name="T28" fmla="*/ 5 w 19"/>
                <a:gd name="T29" fmla="*/ 0 h 32"/>
                <a:gd name="T30" fmla="*/ 4 w 19"/>
                <a:gd name="T31" fmla="*/ 0 h 32"/>
                <a:gd name="T32" fmla="*/ 4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5" name="Freeform 781"/>
            <p:cNvSpPr>
              <a:spLocks noChangeAspect="1"/>
            </p:cNvSpPr>
            <p:nvPr/>
          </p:nvSpPr>
          <p:spPr bwMode="auto">
            <a:xfrm>
              <a:off x="511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5 w 19"/>
                <a:gd name="T17" fmla="*/ 4 h 32"/>
                <a:gd name="T18" fmla="*/ 5 w 19"/>
                <a:gd name="T19" fmla="*/ 3 h 32"/>
                <a:gd name="T20" fmla="*/ 5 w 19"/>
                <a:gd name="T21" fmla="*/ 3 h 32"/>
                <a:gd name="T22" fmla="*/ 6 w 19"/>
                <a:gd name="T23" fmla="*/ 2 h 32"/>
                <a:gd name="T24" fmla="*/ 6 w 19"/>
                <a:gd name="T25" fmla="*/ 1 h 32"/>
                <a:gd name="T26" fmla="*/ 6 w 19"/>
                <a:gd name="T27" fmla="*/ 1 h 32"/>
                <a:gd name="T28" fmla="*/ 5 w 19"/>
                <a:gd name="T29" fmla="*/ 1 h 32"/>
                <a:gd name="T30" fmla="*/ 5 w 19"/>
                <a:gd name="T31" fmla="*/ 0 h 32"/>
                <a:gd name="T32" fmla="*/ 5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0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6" name="Freeform 782"/>
            <p:cNvSpPr>
              <a:spLocks noChangeAspect="1"/>
            </p:cNvSpPr>
            <p:nvPr/>
          </p:nvSpPr>
          <p:spPr bwMode="auto">
            <a:xfrm>
              <a:off x="5141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1 w 19"/>
                <a:gd name="T5" fmla="*/ 3 h 32"/>
                <a:gd name="T6" fmla="*/ 1 w 19"/>
                <a:gd name="T7" fmla="*/ 4 h 32"/>
                <a:gd name="T8" fmla="*/ 2 w 19"/>
                <a:gd name="T9" fmla="*/ 4 h 32"/>
                <a:gd name="T10" fmla="*/ 3 w 19"/>
                <a:gd name="T11" fmla="*/ 4 h 32"/>
                <a:gd name="T12" fmla="*/ 4 w 19"/>
                <a:gd name="T13" fmla="*/ 4 h 32"/>
                <a:gd name="T14" fmla="*/ 5 w 19"/>
                <a:gd name="T15" fmla="*/ 4 h 32"/>
                <a:gd name="T16" fmla="*/ 5 w 19"/>
                <a:gd name="T17" fmla="*/ 3 h 32"/>
                <a:gd name="T18" fmla="*/ 6 w 19"/>
                <a:gd name="T19" fmla="*/ 3 h 32"/>
                <a:gd name="T20" fmla="*/ 6 w 19"/>
                <a:gd name="T21" fmla="*/ 3 h 32"/>
                <a:gd name="T22" fmla="*/ 6 w 19"/>
                <a:gd name="T23" fmla="*/ 2 h 32"/>
                <a:gd name="T24" fmla="*/ 6 w 19"/>
                <a:gd name="T25" fmla="*/ 1 h 32"/>
                <a:gd name="T26" fmla="*/ 6 w 19"/>
                <a:gd name="T27" fmla="*/ 1 h 32"/>
                <a:gd name="T28" fmla="*/ 6 w 19"/>
                <a:gd name="T29" fmla="*/ 0 h 32"/>
                <a:gd name="T30" fmla="*/ 5 w 19"/>
                <a:gd name="T31" fmla="*/ 0 h 32"/>
                <a:gd name="T32" fmla="*/ 5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7" name="Freeform 783"/>
            <p:cNvSpPr>
              <a:spLocks noChangeAspect="1"/>
            </p:cNvSpPr>
            <p:nvPr/>
          </p:nvSpPr>
          <p:spPr bwMode="auto">
            <a:xfrm>
              <a:off x="5166" y="1673"/>
              <a:ext cx="0" cy="257"/>
            </a:xfrm>
            <a:custGeom>
              <a:avLst/>
              <a:gdLst>
                <a:gd name="T0" fmla="*/ 0 w 21"/>
                <a:gd name="T1" fmla="*/ 2 h 32"/>
                <a:gd name="T2" fmla="*/ 0 w 21"/>
                <a:gd name="T3" fmla="*/ 3 h 32"/>
                <a:gd name="T4" fmla="*/ 0 w 21"/>
                <a:gd name="T5" fmla="*/ 3 h 32"/>
                <a:gd name="T6" fmla="*/ 1 w 21"/>
                <a:gd name="T7" fmla="*/ 3 h 32"/>
                <a:gd name="T8" fmla="*/ 1 w 21"/>
                <a:gd name="T9" fmla="*/ 4 h 32"/>
                <a:gd name="T10" fmla="*/ 2 w 21"/>
                <a:gd name="T11" fmla="*/ 4 h 32"/>
                <a:gd name="T12" fmla="*/ 3 w 21"/>
                <a:gd name="T13" fmla="*/ 4 h 32"/>
                <a:gd name="T14" fmla="*/ 4 w 21"/>
                <a:gd name="T15" fmla="*/ 4 h 32"/>
                <a:gd name="T16" fmla="*/ 5 w 21"/>
                <a:gd name="T17" fmla="*/ 4 h 32"/>
                <a:gd name="T18" fmla="*/ 5 w 21"/>
                <a:gd name="T19" fmla="*/ 3 h 32"/>
                <a:gd name="T20" fmla="*/ 6 w 21"/>
                <a:gd name="T21" fmla="*/ 3 h 32"/>
                <a:gd name="T22" fmla="*/ 6 w 21"/>
                <a:gd name="T23" fmla="*/ 3 h 32"/>
                <a:gd name="T24" fmla="*/ 6 w 21"/>
                <a:gd name="T25" fmla="*/ 2 h 32"/>
                <a:gd name="T26" fmla="*/ 6 w 21"/>
                <a:gd name="T27" fmla="*/ 1 h 32"/>
                <a:gd name="T28" fmla="*/ 6 w 21"/>
                <a:gd name="T29" fmla="*/ 1 h 32"/>
                <a:gd name="T30" fmla="*/ 6 w 21"/>
                <a:gd name="T31" fmla="*/ 0 h 32"/>
                <a:gd name="T32" fmla="*/ 5 w 21"/>
                <a:gd name="T33" fmla="*/ 0 h 32"/>
                <a:gd name="T34" fmla="*/ 5 w 21"/>
                <a:gd name="T35" fmla="*/ 0 h 32"/>
                <a:gd name="T36" fmla="*/ 4 w 21"/>
                <a:gd name="T37" fmla="*/ 0 h 32"/>
                <a:gd name="T38" fmla="*/ 3 w 21"/>
                <a:gd name="T39" fmla="*/ 0 h 32"/>
                <a:gd name="T40" fmla="*/ 2 w 21"/>
                <a:gd name="T41" fmla="*/ 0 h 32"/>
                <a:gd name="T42" fmla="*/ 1 w 21"/>
                <a:gd name="T43" fmla="*/ 0 h 32"/>
                <a:gd name="T44" fmla="*/ 1 w 21"/>
                <a:gd name="T45" fmla="*/ 0 h 32"/>
                <a:gd name="T46" fmla="*/ 0 w 21"/>
                <a:gd name="T47" fmla="*/ 0 h 32"/>
                <a:gd name="T48" fmla="*/ 0 w 21"/>
                <a:gd name="T49" fmla="*/ 1 h 32"/>
                <a:gd name="T50" fmla="*/ 0 w 21"/>
                <a:gd name="T51" fmla="*/ 1 h 32"/>
                <a:gd name="T52" fmla="*/ 0 w 21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32"/>
                <a:gd name="T83" fmla="*/ 21 w 21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8" name="Freeform 784"/>
            <p:cNvSpPr>
              <a:spLocks noChangeAspect="1"/>
            </p:cNvSpPr>
            <p:nvPr/>
          </p:nvSpPr>
          <p:spPr bwMode="auto">
            <a:xfrm>
              <a:off x="5191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4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3 w 16"/>
                <a:gd name="T15" fmla="*/ 3 h 32"/>
                <a:gd name="T16" fmla="*/ 4 w 16"/>
                <a:gd name="T17" fmla="*/ 3 h 32"/>
                <a:gd name="T18" fmla="*/ 4 w 16"/>
                <a:gd name="T19" fmla="*/ 3 h 32"/>
                <a:gd name="T20" fmla="*/ 4 w 16"/>
                <a:gd name="T21" fmla="*/ 2 h 32"/>
                <a:gd name="T22" fmla="*/ 4 w 16"/>
                <a:gd name="T23" fmla="*/ 1 h 32"/>
                <a:gd name="T24" fmla="*/ 4 w 16"/>
                <a:gd name="T25" fmla="*/ 1 h 32"/>
                <a:gd name="T26" fmla="*/ 4 w 16"/>
                <a:gd name="T27" fmla="*/ 0 h 32"/>
                <a:gd name="T28" fmla="*/ 4 w 16"/>
                <a:gd name="T29" fmla="*/ 0 h 32"/>
                <a:gd name="T30" fmla="*/ 3 w 16"/>
                <a:gd name="T31" fmla="*/ 0 h 32"/>
                <a:gd name="T32" fmla="*/ 2 w 16"/>
                <a:gd name="T33" fmla="*/ 0 h 32"/>
                <a:gd name="T34" fmla="*/ 1 w 16"/>
                <a:gd name="T35" fmla="*/ 0 h 32"/>
                <a:gd name="T36" fmla="*/ 1 w 16"/>
                <a:gd name="T37" fmla="*/ 0 h 32"/>
                <a:gd name="T38" fmla="*/ 0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49" name="Freeform 785"/>
            <p:cNvSpPr>
              <a:spLocks noChangeAspect="1"/>
            </p:cNvSpPr>
            <p:nvPr/>
          </p:nvSpPr>
          <p:spPr bwMode="auto">
            <a:xfrm>
              <a:off x="5214" y="1673"/>
              <a:ext cx="0" cy="257"/>
            </a:xfrm>
            <a:custGeom>
              <a:avLst/>
              <a:gdLst>
                <a:gd name="T0" fmla="*/ 0 w 18"/>
                <a:gd name="T1" fmla="*/ 2 h 32"/>
                <a:gd name="T2" fmla="*/ 0 w 18"/>
                <a:gd name="T3" fmla="*/ 3 h 32"/>
                <a:gd name="T4" fmla="*/ 1 w 18"/>
                <a:gd name="T5" fmla="*/ 3 h 32"/>
                <a:gd name="T6" fmla="*/ 1 w 18"/>
                <a:gd name="T7" fmla="*/ 3 h 32"/>
                <a:gd name="T8" fmla="*/ 1 w 18"/>
                <a:gd name="T9" fmla="*/ 4 h 32"/>
                <a:gd name="T10" fmla="*/ 2 w 18"/>
                <a:gd name="T11" fmla="*/ 4 h 32"/>
                <a:gd name="T12" fmla="*/ 3 w 18"/>
                <a:gd name="T13" fmla="*/ 4 h 32"/>
                <a:gd name="T14" fmla="*/ 3 w 18"/>
                <a:gd name="T15" fmla="*/ 4 h 32"/>
                <a:gd name="T16" fmla="*/ 4 w 18"/>
                <a:gd name="T17" fmla="*/ 4 h 32"/>
                <a:gd name="T18" fmla="*/ 4 w 18"/>
                <a:gd name="T19" fmla="*/ 3 h 32"/>
                <a:gd name="T20" fmla="*/ 6 w 18"/>
                <a:gd name="T21" fmla="*/ 3 h 32"/>
                <a:gd name="T22" fmla="*/ 6 w 18"/>
                <a:gd name="T23" fmla="*/ 3 h 32"/>
                <a:gd name="T24" fmla="*/ 6 w 18"/>
                <a:gd name="T25" fmla="*/ 2 h 32"/>
                <a:gd name="T26" fmla="*/ 6 w 18"/>
                <a:gd name="T27" fmla="*/ 1 h 32"/>
                <a:gd name="T28" fmla="*/ 6 w 18"/>
                <a:gd name="T29" fmla="*/ 1 h 32"/>
                <a:gd name="T30" fmla="*/ 6 w 18"/>
                <a:gd name="T31" fmla="*/ 0 h 32"/>
                <a:gd name="T32" fmla="*/ 4 w 18"/>
                <a:gd name="T33" fmla="*/ 0 h 32"/>
                <a:gd name="T34" fmla="*/ 4 w 18"/>
                <a:gd name="T35" fmla="*/ 0 h 32"/>
                <a:gd name="T36" fmla="*/ 3 w 18"/>
                <a:gd name="T37" fmla="*/ 0 h 32"/>
                <a:gd name="T38" fmla="*/ 3 w 18"/>
                <a:gd name="T39" fmla="*/ 0 h 32"/>
                <a:gd name="T40" fmla="*/ 2 w 18"/>
                <a:gd name="T41" fmla="*/ 0 h 32"/>
                <a:gd name="T42" fmla="*/ 1 w 18"/>
                <a:gd name="T43" fmla="*/ 0 h 32"/>
                <a:gd name="T44" fmla="*/ 1 w 18"/>
                <a:gd name="T45" fmla="*/ 0 h 32"/>
                <a:gd name="T46" fmla="*/ 1 w 18"/>
                <a:gd name="T47" fmla="*/ 1 h 32"/>
                <a:gd name="T48" fmla="*/ 0 w 18"/>
                <a:gd name="T49" fmla="*/ 1 h 32"/>
                <a:gd name="T50" fmla="*/ 0 w 18"/>
                <a:gd name="T51" fmla="*/ 1 h 32"/>
                <a:gd name="T52" fmla="*/ 0 w 18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"/>
                <a:gd name="T82" fmla="*/ 0 h 32"/>
                <a:gd name="T83" fmla="*/ 18 w 18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" h="32">
                  <a:moveTo>
                    <a:pt x="0" y="20"/>
                  </a:move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8" y="13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0" name="Freeform 786"/>
            <p:cNvSpPr>
              <a:spLocks noChangeAspect="1"/>
            </p:cNvSpPr>
            <p:nvPr/>
          </p:nvSpPr>
          <p:spPr bwMode="auto">
            <a:xfrm>
              <a:off x="5240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2 w 16"/>
                <a:gd name="T9" fmla="*/ 5 h 31"/>
                <a:gd name="T10" fmla="*/ 3 w 16"/>
                <a:gd name="T11" fmla="*/ 5 h 31"/>
                <a:gd name="T12" fmla="*/ 4 w 16"/>
                <a:gd name="T13" fmla="*/ 5 h 31"/>
                <a:gd name="T14" fmla="*/ 5 w 16"/>
                <a:gd name="T15" fmla="*/ 5 h 31"/>
                <a:gd name="T16" fmla="*/ 5 w 16"/>
                <a:gd name="T17" fmla="*/ 5 h 31"/>
                <a:gd name="T18" fmla="*/ 5 w 16"/>
                <a:gd name="T19" fmla="*/ 4 h 31"/>
                <a:gd name="T20" fmla="*/ 5 w 16"/>
                <a:gd name="T21" fmla="*/ 2 h 31"/>
                <a:gd name="T22" fmla="*/ 5 w 16"/>
                <a:gd name="T23" fmla="*/ 1 h 31"/>
                <a:gd name="T24" fmla="*/ 5 w 16"/>
                <a:gd name="T25" fmla="*/ 0 h 31"/>
                <a:gd name="T26" fmla="*/ 4 w 16"/>
                <a:gd name="T27" fmla="*/ 0 h 31"/>
                <a:gd name="T28" fmla="*/ 4 w 16"/>
                <a:gd name="T29" fmla="*/ 0 h 31"/>
                <a:gd name="T30" fmla="*/ 3 w 16"/>
                <a:gd name="T31" fmla="*/ 0 h 31"/>
                <a:gd name="T32" fmla="*/ 2 w 16"/>
                <a:gd name="T33" fmla="*/ 0 h 31"/>
                <a:gd name="T34" fmla="*/ 1 w 16"/>
                <a:gd name="T35" fmla="*/ 0 h 31"/>
                <a:gd name="T36" fmla="*/ 1 w 16"/>
                <a:gd name="T37" fmla="*/ 0 h 31"/>
                <a:gd name="T38" fmla="*/ 0 w 16"/>
                <a:gd name="T39" fmla="*/ 0 h 31"/>
                <a:gd name="T40" fmla="*/ 0 w 16"/>
                <a:gd name="T41" fmla="*/ 1 h 31"/>
                <a:gd name="T42" fmla="*/ 0 w 16"/>
                <a:gd name="T43" fmla="*/ 2 h 31"/>
                <a:gd name="T44" fmla="*/ 0 w 16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1"/>
                <a:gd name="T71" fmla="*/ 16 w 16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1" name="Freeform 787"/>
            <p:cNvSpPr>
              <a:spLocks noChangeAspect="1"/>
            </p:cNvSpPr>
            <p:nvPr/>
          </p:nvSpPr>
          <p:spPr bwMode="auto">
            <a:xfrm>
              <a:off x="5240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4 w 16"/>
                <a:gd name="T25" fmla="*/ 4 h 28"/>
                <a:gd name="T26" fmla="*/ 4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2" name="Freeform 788"/>
            <p:cNvSpPr>
              <a:spLocks noChangeAspect="1"/>
            </p:cNvSpPr>
            <p:nvPr/>
          </p:nvSpPr>
          <p:spPr bwMode="auto">
            <a:xfrm>
              <a:off x="5240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2 w 16"/>
                <a:gd name="T9" fmla="*/ 5 h 31"/>
                <a:gd name="T10" fmla="*/ 3 w 16"/>
                <a:gd name="T11" fmla="*/ 5 h 31"/>
                <a:gd name="T12" fmla="*/ 4 w 16"/>
                <a:gd name="T13" fmla="*/ 5 h 31"/>
                <a:gd name="T14" fmla="*/ 5 w 16"/>
                <a:gd name="T15" fmla="*/ 5 h 31"/>
                <a:gd name="T16" fmla="*/ 5 w 16"/>
                <a:gd name="T17" fmla="*/ 5 h 31"/>
                <a:gd name="T18" fmla="*/ 5 w 16"/>
                <a:gd name="T19" fmla="*/ 4 h 31"/>
                <a:gd name="T20" fmla="*/ 5 w 16"/>
                <a:gd name="T21" fmla="*/ 2 h 31"/>
                <a:gd name="T22" fmla="*/ 5 w 16"/>
                <a:gd name="T23" fmla="*/ 1 h 31"/>
                <a:gd name="T24" fmla="*/ 5 w 16"/>
                <a:gd name="T25" fmla="*/ 0 h 31"/>
                <a:gd name="T26" fmla="*/ 4 w 16"/>
                <a:gd name="T27" fmla="*/ 0 h 31"/>
                <a:gd name="T28" fmla="*/ 4 w 16"/>
                <a:gd name="T29" fmla="*/ 0 h 31"/>
                <a:gd name="T30" fmla="*/ 3 w 16"/>
                <a:gd name="T31" fmla="*/ 0 h 31"/>
                <a:gd name="T32" fmla="*/ 2 w 16"/>
                <a:gd name="T33" fmla="*/ 0 h 31"/>
                <a:gd name="T34" fmla="*/ 1 w 16"/>
                <a:gd name="T35" fmla="*/ 0 h 31"/>
                <a:gd name="T36" fmla="*/ 1 w 16"/>
                <a:gd name="T37" fmla="*/ 0 h 31"/>
                <a:gd name="T38" fmla="*/ 0 w 16"/>
                <a:gd name="T39" fmla="*/ 0 h 31"/>
                <a:gd name="T40" fmla="*/ 0 w 16"/>
                <a:gd name="T41" fmla="*/ 1 h 31"/>
                <a:gd name="T42" fmla="*/ 0 w 16"/>
                <a:gd name="T43" fmla="*/ 2 h 31"/>
                <a:gd name="T44" fmla="*/ 0 w 16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1"/>
                <a:gd name="T71" fmla="*/ 16 w 16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3" name="Freeform 789"/>
            <p:cNvSpPr>
              <a:spLocks noChangeAspect="1"/>
            </p:cNvSpPr>
            <p:nvPr/>
          </p:nvSpPr>
          <p:spPr bwMode="auto">
            <a:xfrm>
              <a:off x="5263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5 w 19"/>
                <a:gd name="T19" fmla="*/ 5 h 31"/>
                <a:gd name="T20" fmla="*/ 5 w 19"/>
                <a:gd name="T21" fmla="*/ 4 h 31"/>
                <a:gd name="T22" fmla="*/ 5 w 19"/>
                <a:gd name="T23" fmla="*/ 2 h 31"/>
                <a:gd name="T24" fmla="*/ 5 w 19"/>
                <a:gd name="T25" fmla="*/ 1 h 31"/>
                <a:gd name="T26" fmla="*/ 5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4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1 h 31"/>
                <a:gd name="T42" fmla="*/ 0 w 19"/>
                <a:gd name="T43" fmla="*/ 2 h 31"/>
                <a:gd name="T44" fmla="*/ 0 w 19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31"/>
                <a:gd name="T71" fmla="*/ 19 w 1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4" name="Freeform 790"/>
            <p:cNvSpPr>
              <a:spLocks noChangeAspect="1"/>
            </p:cNvSpPr>
            <p:nvPr/>
          </p:nvSpPr>
          <p:spPr bwMode="auto">
            <a:xfrm>
              <a:off x="5264" y="1570"/>
              <a:ext cx="0" cy="257"/>
            </a:xfrm>
            <a:custGeom>
              <a:avLst/>
              <a:gdLst>
                <a:gd name="T0" fmla="*/ 0 w 13"/>
                <a:gd name="T1" fmla="*/ 1 h 28"/>
                <a:gd name="T2" fmla="*/ 0 w 13"/>
                <a:gd name="T3" fmla="*/ 0 h 28"/>
                <a:gd name="T4" fmla="*/ 0 w 13"/>
                <a:gd name="T5" fmla="*/ 0 h 28"/>
                <a:gd name="T6" fmla="*/ 1 w 13"/>
                <a:gd name="T7" fmla="*/ 0 h 28"/>
                <a:gd name="T8" fmla="*/ 5 w 13"/>
                <a:gd name="T9" fmla="*/ 0 h 28"/>
                <a:gd name="T10" fmla="*/ 6 w 13"/>
                <a:gd name="T11" fmla="*/ 0 h 28"/>
                <a:gd name="T12" fmla="*/ 6 w 13"/>
                <a:gd name="T13" fmla="*/ 0 h 28"/>
                <a:gd name="T14" fmla="*/ 6 w 13"/>
                <a:gd name="T15" fmla="*/ 1 h 28"/>
                <a:gd name="T16" fmla="*/ 6 w 13"/>
                <a:gd name="T17" fmla="*/ 4 h 28"/>
                <a:gd name="T18" fmla="*/ 6 w 13"/>
                <a:gd name="T19" fmla="*/ 4 h 28"/>
                <a:gd name="T20" fmla="*/ 6 w 13"/>
                <a:gd name="T21" fmla="*/ 5 h 28"/>
                <a:gd name="T22" fmla="*/ 5 w 13"/>
                <a:gd name="T23" fmla="*/ 5 h 28"/>
                <a:gd name="T24" fmla="*/ 3 w 13"/>
                <a:gd name="T25" fmla="*/ 5 h 28"/>
                <a:gd name="T26" fmla="*/ 1 w 13"/>
                <a:gd name="T27" fmla="*/ 5 h 28"/>
                <a:gd name="T28" fmla="*/ 0 w 13"/>
                <a:gd name="T29" fmla="*/ 5 h 28"/>
                <a:gd name="T30" fmla="*/ 0 w 13"/>
                <a:gd name="T31" fmla="*/ 4 h 28"/>
                <a:gd name="T32" fmla="*/ 0 w 13"/>
                <a:gd name="T33" fmla="*/ 4 h 28"/>
                <a:gd name="T34" fmla="*/ 0 w 13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8"/>
                <a:gd name="T56" fmla="*/ 13 w 1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5" name="Freeform 791"/>
            <p:cNvSpPr>
              <a:spLocks noChangeAspect="1"/>
            </p:cNvSpPr>
            <p:nvPr/>
          </p:nvSpPr>
          <p:spPr bwMode="auto">
            <a:xfrm>
              <a:off x="5263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5 w 19"/>
                <a:gd name="T19" fmla="*/ 5 h 31"/>
                <a:gd name="T20" fmla="*/ 5 w 19"/>
                <a:gd name="T21" fmla="*/ 4 h 31"/>
                <a:gd name="T22" fmla="*/ 5 w 19"/>
                <a:gd name="T23" fmla="*/ 2 h 31"/>
                <a:gd name="T24" fmla="*/ 5 w 19"/>
                <a:gd name="T25" fmla="*/ 1 h 31"/>
                <a:gd name="T26" fmla="*/ 5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4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1 h 31"/>
                <a:gd name="T42" fmla="*/ 0 w 19"/>
                <a:gd name="T43" fmla="*/ 2 h 31"/>
                <a:gd name="T44" fmla="*/ 0 w 19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31"/>
                <a:gd name="T71" fmla="*/ 19 w 1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6" name="Freeform 792"/>
            <p:cNvSpPr>
              <a:spLocks noChangeAspect="1"/>
            </p:cNvSpPr>
            <p:nvPr/>
          </p:nvSpPr>
          <p:spPr bwMode="auto">
            <a:xfrm>
              <a:off x="5287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2 w 20"/>
                <a:gd name="T7" fmla="*/ 5 h 31"/>
                <a:gd name="T8" fmla="*/ 3 w 20"/>
                <a:gd name="T9" fmla="*/ 5 h 31"/>
                <a:gd name="T10" fmla="*/ 4 w 20"/>
                <a:gd name="T11" fmla="*/ 5 h 31"/>
                <a:gd name="T12" fmla="*/ 5 w 20"/>
                <a:gd name="T13" fmla="*/ 5 h 31"/>
                <a:gd name="T14" fmla="*/ 5 w 20"/>
                <a:gd name="T15" fmla="*/ 5 h 31"/>
                <a:gd name="T16" fmla="*/ 5 w 20"/>
                <a:gd name="T17" fmla="*/ 4 h 31"/>
                <a:gd name="T18" fmla="*/ 6 w 20"/>
                <a:gd name="T19" fmla="*/ 4 h 31"/>
                <a:gd name="T20" fmla="*/ 6 w 20"/>
                <a:gd name="T21" fmla="*/ 2 h 31"/>
                <a:gd name="T22" fmla="*/ 6 w 20"/>
                <a:gd name="T23" fmla="*/ 1 h 31"/>
                <a:gd name="T24" fmla="*/ 5 w 20"/>
                <a:gd name="T25" fmla="*/ 1 h 31"/>
                <a:gd name="T26" fmla="*/ 5 w 20"/>
                <a:gd name="T27" fmla="*/ 0 h 31"/>
                <a:gd name="T28" fmla="*/ 4 w 20"/>
                <a:gd name="T29" fmla="*/ 0 h 31"/>
                <a:gd name="T30" fmla="*/ 3 w 20"/>
                <a:gd name="T31" fmla="*/ 0 h 31"/>
                <a:gd name="T32" fmla="*/ 2 w 20"/>
                <a:gd name="T33" fmla="*/ 0 h 31"/>
                <a:gd name="T34" fmla="*/ 1 w 20"/>
                <a:gd name="T35" fmla="*/ 0 h 31"/>
                <a:gd name="T36" fmla="*/ 1 w 20"/>
                <a:gd name="T37" fmla="*/ 0 h 31"/>
                <a:gd name="T38" fmla="*/ 0 w 20"/>
                <a:gd name="T39" fmla="*/ 0 h 31"/>
                <a:gd name="T40" fmla="*/ 0 w 20"/>
                <a:gd name="T41" fmla="*/ 1 h 31"/>
                <a:gd name="T42" fmla="*/ 0 w 20"/>
                <a:gd name="T43" fmla="*/ 2 h 31"/>
                <a:gd name="T44" fmla="*/ 0 w 20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31"/>
                <a:gd name="T71" fmla="*/ 20 w 20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7" name="Freeform 793"/>
            <p:cNvSpPr>
              <a:spLocks noChangeAspect="1"/>
            </p:cNvSpPr>
            <p:nvPr/>
          </p:nvSpPr>
          <p:spPr bwMode="auto">
            <a:xfrm>
              <a:off x="5287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1 w 17"/>
                <a:gd name="T7" fmla="*/ 0 h 28"/>
                <a:gd name="T8" fmla="*/ 2 w 17"/>
                <a:gd name="T9" fmla="*/ 0 h 28"/>
                <a:gd name="T10" fmla="*/ 4 w 17"/>
                <a:gd name="T11" fmla="*/ 0 h 28"/>
                <a:gd name="T12" fmla="*/ 5 w 17"/>
                <a:gd name="T13" fmla="*/ 0 h 28"/>
                <a:gd name="T14" fmla="*/ 6 w 17"/>
                <a:gd name="T15" fmla="*/ 0 h 28"/>
                <a:gd name="T16" fmla="*/ 6 w 17"/>
                <a:gd name="T17" fmla="*/ 0 h 28"/>
                <a:gd name="T18" fmla="*/ 6 w 17"/>
                <a:gd name="T19" fmla="*/ 1 h 28"/>
                <a:gd name="T20" fmla="*/ 6 w 17"/>
                <a:gd name="T21" fmla="*/ 4 h 28"/>
                <a:gd name="T22" fmla="*/ 6 w 17"/>
                <a:gd name="T23" fmla="*/ 4 h 28"/>
                <a:gd name="T24" fmla="*/ 5 w 17"/>
                <a:gd name="T25" fmla="*/ 5 h 28"/>
                <a:gd name="T26" fmla="*/ 4 w 17"/>
                <a:gd name="T27" fmla="*/ 5 h 28"/>
                <a:gd name="T28" fmla="*/ 2 w 17"/>
                <a:gd name="T29" fmla="*/ 5 h 28"/>
                <a:gd name="T30" fmla="*/ 1 w 17"/>
                <a:gd name="T31" fmla="*/ 5 h 28"/>
                <a:gd name="T32" fmla="*/ 1 w 17"/>
                <a:gd name="T33" fmla="*/ 4 h 28"/>
                <a:gd name="T34" fmla="*/ 0 w 17"/>
                <a:gd name="T35" fmla="*/ 4 h 28"/>
                <a:gd name="T36" fmla="*/ 0 w 17"/>
                <a:gd name="T37" fmla="*/ 4 h 28"/>
                <a:gd name="T38" fmla="*/ 0 w 17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8"/>
                <a:gd name="T62" fmla="*/ 17 w 1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8" name="Freeform 794"/>
            <p:cNvSpPr>
              <a:spLocks noChangeAspect="1"/>
            </p:cNvSpPr>
            <p:nvPr/>
          </p:nvSpPr>
          <p:spPr bwMode="auto">
            <a:xfrm>
              <a:off x="5287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2 w 20"/>
                <a:gd name="T7" fmla="*/ 5 h 31"/>
                <a:gd name="T8" fmla="*/ 3 w 20"/>
                <a:gd name="T9" fmla="*/ 5 h 31"/>
                <a:gd name="T10" fmla="*/ 4 w 20"/>
                <a:gd name="T11" fmla="*/ 5 h 31"/>
                <a:gd name="T12" fmla="*/ 5 w 20"/>
                <a:gd name="T13" fmla="*/ 5 h 31"/>
                <a:gd name="T14" fmla="*/ 5 w 20"/>
                <a:gd name="T15" fmla="*/ 5 h 31"/>
                <a:gd name="T16" fmla="*/ 5 w 20"/>
                <a:gd name="T17" fmla="*/ 4 h 31"/>
                <a:gd name="T18" fmla="*/ 6 w 20"/>
                <a:gd name="T19" fmla="*/ 4 h 31"/>
                <a:gd name="T20" fmla="*/ 6 w 20"/>
                <a:gd name="T21" fmla="*/ 2 h 31"/>
                <a:gd name="T22" fmla="*/ 6 w 20"/>
                <a:gd name="T23" fmla="*/ 1 h 31"/>
                <a:gd name="T24" fmla="*/ 5 w 20"/>
                <a:gd name="T25" fmla="*/ 1 h 31"/>
                <a:gd name="T26" fmla="*/ 5 w 20"/>
                <a:gd name="T27" fmla="*/ 0 h 31"/>
                <a:gd name="T28" fmla="*/ 4 w 20"/>
                <a:gd name="T29" fmla="*/ 0 h 31"/>
                <a:gd name="T30" fmla="*/ 3 w 20"/>
                <a:gd name="T31" fmla="*/ 0 h 31"/>
                <a:gd name="T32" fmla="*/ 2 w 20"/>
                <a:gd name="T33" fmla="*/ 0 h 31"/>
                <a:gd name="T34" fmla="*/ 1 w 20"/>
                <a:gd name="T35" fmla="*/ 0 h 31"/>
                <a:gd name="T36" fmla="*/ 1 w 20"/>
                <a:gd name="T37" fmla="*/ 0 h 31"/>
                <a:gd name="T38" fmla="*/ 0 w 20"/>
                <a:gd name="T39" fmla="*/ 0 h 31"/>
                <a:gd name="T40" fmla="*/ 0 w 20"/>
                <a:gd name="T41" fmla="*/ 1 h 31"/>
                <a:gd name="T42" fmla="*/ 0 w 20"/>
                <a:gd name="T43" fmla="*/ 2 h 31"/>
                <a:gd name="T44" fmla="*/ 0 w 20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31"/>
                <a:gd name="T71" fmla="*/ 20 w 20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59" name="Freeform 795"/>
            <p:cNvSpPr>
              <a:spLocks noChangeAspect="1"/>
            </p:cNvSpPr>
            <p:nvPr/>
          </p:nvSpPr>
          <p:spPr bwMode="auto">
            <a:xfrm>
              <a:off x="5312" y="1569"/>
              <a:ext cx="0" cy="257"/>
            </a:xfrm>
            <a:custGeom>
              <a:avLst/>
              <a:gdLst>
                <a:gd name="T0" fmla="*/ 0 w 17"/>
                <a:gd name="T1" fmla="*/ 4 h 31"/>
                <a:gd name="T2" fmla="*/ 0 w 17"/>
                <a:gd name="T3" fmla="*/ 5 h 31"/>
                <a:gd name="T4" fmla="*/ 0 w 17"/>
                <a:gd name="T5" fmla="*/ 5 h 31"/>
                <a:gd name="T6" fmla="*/ 1 w 17"/>
                <a:gd name="T7" fmla="*/ 5 h 31"/>
                <a:gd name="T8" fmla="*/ 2 w 17"/>
                <a:gd name="T9" fmla="*/ 5 h 31"/>
                <a:gd name="T10" fmla="*/ 4 w 17"/>
                <a:gd name="T11" fmla="*/ 5 h 31"/>
                <a:gd name="T12" fmla="*/ 5 w 17"/>
                <a:gd name="T13" fmla="*/ 5 h 31"/>
                <a:gd name="T14" fmla="*/ 6 w 17"/>
                <a:gd name="T15" fmla="*/ 5 h 31"/>
                <a:gd name="T16" fmla="*/ 6 w 17"/>
                <a:gd name="T17" fmla="*/ 5 h 31"/>
                <a:gd name="T18" fmla="*/ 6 w 17"/>
                <a:gd name="T19" fmla="*/ 4 h 31"/>
                <a:gd name="T20" fmla="*/ 6 w 17"/>
                <a:gd name="T21" fmla="*/ 2 h 31"/>
                <a:gd name="T22" fmla="*/ 6 w 17"/>
                <a:gd name="T23" fmla="*/ 1 h 31"/>
                <a:gd name="T24" fmla="*/ 6 w 17"/>
                <a:gd name="T25" fmla="*/ 0 h 31"/>
                <a:gd name="T26" fmla="*/ 5 w 17"/>
                <a:gd name="T27" fmla="*/ 0 h 31"/>
                <a:gd name="T28" fmla="*/ 5 w 17"/>
                <a:gd name="T29" fmla="*/ 0 h 31"/>
                <a:gd name="T30" fmla="*/ 4 w 17"/>
                <a:gd name="T31" fmla="*/ 0 h 31"/>
                <a:gd name="T32" fmla="*/ 2 w 17"/>
                <a:gd name="T33" fmla="*/ 0 h 31"/>
                <a:gd name="T34" fmla="*/ 1 w 17"/>
                <a:gd name="T35" fmla="*/ 0 h 31"/>
                <a:gd name="T36" fmla="*/ 0 w 17"/>
                <a:gd name="T37" fmla="*/ 0 h 31"/>
                <a:gd name="T38" fmla="*/ 0 w 17"/>
                <a:gd name="T39" fmla="*/ 1 h 31"/>
                <a:gd name="T40" fmla="*/ 0 w 17"/>
                <a:gd name="T41" fmla="*/ 2 h 31"/>
                <a:gd name="T42" fmla="*/ 0 w 17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31"/>
                <a:gd name="T68" fmla="*/ 17 w 17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0" name="Freeform 796"/>
            <p:cNvSpPr>
              <a:spLocks noChangeAspect="1"/>
            </p:cNvSpPr>
            <p:nvPr/>
          </p:nvSpPr>
          <p:spPr bwMode="auto">
            <a:xfrm>
              <a:off x="5312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1 w 17"/>
                <a:gd name="T7" fmla="*/ 0 h 28"/>
                <a:gd name="T8" fmla="*/ 2 w 17"/>
                <a:gd name="T9" fmla="*/ 0 h 28"/>
                <a:gd name="T10" fmla="*/ 4 w 17"/>
                <a:gd name="T11" fmla="*/ 0 h 28"/>
                <a:gd name="T12" fmla="*/ 5 w 17"/>
                <a:gd name="T13" fmla="*/ 0 h 28"/>
                <a:gd name="T14" fmla="*/ 6 w 17"/>
                <a:gd name="T15" fmla="*/ 0 h 28"/>
                <a:gd name="T16" fmla="*/ 6 w 17"/>
                <a:gd name="T17" fmla="*/ 0 h 28"/>
                <a:gd name="T18" fmla="*/ 6 w 17"/>
                <a:gd name="T19" fmla="*/ 1 h 28"/>
                <a:gd name="T20" fmla="*/ 6 w 17"/>
                <a:gd name="T21" fmla="*/ 4 h 28"/>
                <a:gd name="T22" fmla="*/ 6 w 17"/>
                <a:gd name="T23" fmla="*/ 4 h 28"/>
                <a:gd name="T24" fmla="*/ 5 w 17"/>
                <a:gd name="T25" fmla="*/ 4 h 28"/>
                <a:gd name="T26" fmla="*/ 5 w 17"/>
                <a:gd name="T27" fmla="*/ 5 h 28"/>
                <a:gd name="T28" fmla="*/ 4 w 17"/>
                <a:gd name="T29" fmla="*/ 5 h 28"/>
                <a:gd name="T30" fmla="*/ 2 w 17"/>
                <a:gd name="T31" fmla="*/ 5 h 28"/>
                <a:gd name="T32" fmla="*/ 1 w 17"/>
                <a:gd name="T33" fmla="*/ 5 h 28"/>
                <a:gd name="T34" fmla="*/ 1 w 17"/>
                <a:gd name="T35" fmla="*/ 4 h 28"/>
                <a:gd name="T36" fmla="*/ 0 w 17"/>
                <a:gd name="T37" fmla="*/ 4 h 28"/>
                <a:gd name="T38" fmla="*/ 0 w 17"/>
                <a:gd name="T39" fmla="*/ 4 h 28"/>
                <a:gd name="T40" fmla="*/ 0 w 17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8"/>
                <a:gd name="T65" fmla="*/ 17 w 1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1" name="Freeform 797"/>
            <p:cNvSpPr>
              <a:spLocks noChangeAspect="1"/>
            </p:cNvSpPr>
            <p:nvPr/>
          </p:nvSpPr>
          <p:spPr bwMode="auto">
            <a:xfrm>
              <a:off x="5312" y="1569"/>
              <a:ext cx="0" cy="257"/>
            </a:xfrm>
            <a:custGeom>
              <a:avLst/>
              <a:gdLst>
                <a:gd name="T0" fmla="*/ 0 w 17"/>
                <a:gd name="T1" fmla="*/ 4 h 31"/>
                <a:gd name="T2" fmla="*/ 0 w 17"/>
                <a:gd name="T3" fmla="*/ 5 h 31"/>
                <a:gd name="T4" fmla="*/ 0 w 17"/>
                <a:gd name="T5" fmla="*/ 5 h 31"/>
                <a:gd name="T6" fmla="*/ 1 w 17"/>
                <a:gd name="T7" fmla="*/ 5 h 31"/>
                <a:gd name="T8" fmla="*/ 2 w 17"/>
                <a:gd name="T9" fmla="*/ 5 h 31"/>
                <a:gd name="T10" fmla="*/ 4 w 17"/>
                <a:gd name="T11" fmla="*/ 5 h 31"/>
                <a:gd name="T12" fmla="*/ 5 w 17"/>
                <a:gd name="T13" fmla="*/ 5 h 31"/>
                <a:gd name="T14" fmla="*/ 6 w 17"/>
                <a:gd name="T15" fmla="*/ 5 h 31"/>
                <a:gd name="T16" fmla="*/ 6 w 17"/>
                <a:gd name="T17" fmla="*/ 5 h 31"/>
                <a:gd name="T18" fmla="*/ 6 w 17"/>
                <a:gd name="T19" fmla="*/ 4 h 31"/>
                <a:gd name="T20" fmla="*/ 6 w 17"/>
                <a:gd name="T21" fmla="*/ 2 h 31"/>
                <a:gd name="T22" fmla="*/ 6 w 17"/>
                <a:gd name="T23" fmla="*/ 1 h 31"/>
                <a:gd name="T24" fmla="*/ 6 w 17"/>
                <a:gd name="T25" fmla="*/ 0 h 31"/>
                <a:gd name="T26" fmla="*/ 5 w 17"/>
                <a:gd name="T27" fmla="*/ 0 h 31"/>
                <a:gd name="T28" fmla="*/ 5 w 17"/>
                <a:gd name="T29" fmla="*/ 0 h 31"/>
                <a:gd name="T30" fmla="*/ 4 w 17"/>
                <a:gd name="T31" fmla="*/ 0 h 31"/>
                <a:gd name="T32" fmla="*/ 2 w 17"/>
                <a:gd name="T33" fmla="*/ 0 h 31"/>
                <a:gd name="T34" fmla="*/ 1 w 17"/>
                <a:gd name="T35" fmla="*/ 0 h 31"/>
                <a:gd name="T36" fmla="*/ 0 w 17"/>
                <a:gd name="T37" fmla="*/ 0 h 31"/>
                <a:gd name="T38" fmla="*/ 0 w 17"/>
                <a:gd name="T39" fmla="*/ 1 h 31"/>
                <a:gd name="T40" fmla="*/ 0 w 17"/>
                <a:gd name="T41" fmla="*/ 2 h 31"/>
                <a:gd name="T42" fmla="*/ 0 w 17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31"/>
                <a:gd name="T68" fmla="*/ 17 w 17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2" name="Freeform 798"/>
            <p:cNvSpPr>
              <a:spLocks noChangeAspect="1"/>
            </p:cNvSpPr>
            <p:nvPr/>
          </p:nvSpPr>
          <p:spPr bwMode="auto">
            <a:xfrm>
              <a:off x="5336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5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6 w 19"/>
                <a:gd name="T19" fmla="*/ 5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6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5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0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3" name="Freeform 799"/>
            <p:cNvSpPr>
              <a:spLocks noChangeAspect="1"/>
            </p:cNvSpPr>
            <p:nvPr/>
          </p:nvSpPr>
          <p:spPr bwMode="auto">
            <a:xfrm>
              <a:off x="5336" y="1570"/>
              <a:ext cx="0" cy="257"/>
            </a:xfrm>
            <a:custGeom>
              <a:avLst/>
              <a:gdLst>
                <a:gd name="T0" fmla="*/ 0 w 19"/>
                <a:gd name="T1" fmla="*/ 1 h 28"/>
                <a:gd name="T2" fmla="*/ 0 w 19"/>
                <a:gd name="T3" fmla="*/ 0 h 28"/>
                <a:gd name="T4" fmla="*/ 1 w 19"/>
                <a:gd name="T5" fmla="*/ 0 h 28"/>
                <a:gd name="T6" fmla="*/ 1 w 19"/>
                <a:gd name="T7" fmla="*/ 0 h 28"/>
                <a:gd name="T8" fmla="*/ 2 w 19"/>
                <a:gd name="T9" fmla="*/ 0 h 28"/>
                <a:gd name="T10" fmla="*/ 5 w 19"/>
                <a:gd name="T11" fmla="*/ 0 h 28"/>
                <a:gd name="T12" fmla="*/ 5 w 19"/>
                <a:gd name="T13" fmla="*/ 0 h 28"/>
                <a:gd name="T14" fmla="*/ 5 w 19"/>
                <a:gd name="T15" fmla="*/ 0 h 28"/>
                <a:gd name="T16" fmla="*/ 6 w 19"/>
                <a:gd name="T17" fmla="*/ 0 h 28"/>
                <a:gd name="T18" fmla="*/ 6 w 19"/>
                <a:gd name="T19" fmla="*/ 1 h 28"/>
                <a:gd name="T20" fmla="*/ 6 w 19"/>
                <a:gd name="T21" fmla="*/ 4 h 28"/>
                <a:gd name="T22" fmla="*/ 5 w 19"/>
                <a:gd name="T23" fmla="*/ 4 h 28"/>
                <a:gd name="T24" fmla="*/ 5 w 19"/>
                <a:gd name="T25" fmla="*/ 4 h 28"/>
                <a:gd name="T26" fmla="*/ 5 w 19"/>
                <a:gd name="T27" fmla="*/ 5 h 28"/>
                <a:gd name="T28" fmla="*/ 5 w 19"/>
                <a:gd name="T29" fmla="*/ 5 h 28"/>
                <a:gd name="T30" fmla="*/ 3 w 19"/>
                <a:gd name="T31" fmla="*/ 5 h 28"/>
                <a:gd name="T32" fmla="*/ 2 w 19"/>
                <a:gd name="T33" fmla="*/ 5 h 28"/>
                <a:gd name="T34" fmla="*/ 1 w 19"/>
                <a:gd name="T35" fmla="*/ 5 h 28"/>
                <a:gd name="T36" fmla="*/ 1 w 19"/>
                <a:gd name="T37" fmla="*/ 4 h 28"/>
                <a:gd name="T38" fmla="*/ 1 w 19"/>
                <a:gd name="T39" fmla="*/ 4 h 28"/>
                <a:gd name="T40" fmla="*/ 0 w 19"/>
                <a:gd name="T41" fmla="*/ 4 h 28"/>
                <a:gd name="T42" fmla="*/ 0 w 19"/>
                <a:gd name="T43" fmla="*/ 1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28"/>
                <a:gd name="T68" fmla="*/ 19 w 19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28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4" name="Freeform 800"/>
            <p:cNvSpPr>
              <a:spLocks noChangeAspect="1"/>
            </p:cNvSpPr>
            <p:nvPr/>
          </p:nvSpPr>
          <p:spPr bwMode="auto">
            <a:xfrm>
              <a:off x="5336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5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6 w 19"/>
                <a:gd name="T19" fmla="*/ 5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6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5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0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5" name="Freeform 801"/>
            <p:cNvSpPr>
              <a:spLocks noChangeAspect="1"/>
            </p:cNvSpPr>
            <p:nvPr/>
          </p:nvSpPr>
          <p:spPr bwMode="auto">
            <a:xfrm>
              <a:off x="5336" y="1570"/>
              <a:ext cx="0" cy="257"/>
            </a:xfrm>
            <a:custGeom>
              <a:avLst/>
              <a:gdLst>
                <a:gd name="T0" fmla="*/ 0 w 19"/>
                <a:gd name="T1" fmla="*/ 1 h 28"/>
                <a:gd name="T2" fmla="*/ 0 w 19"/>
                <a:gd name="T3" fmla="*/ 0 h 28"/>
                <a:gd name="T4" fmla="*/ 1 w 19"/>
                <a:gd name="T5" fmla="*/ 0 h 28"/>
                <a:gd name="T6" fmla="*/ 1 w 19"/>
                <a:gd name="T7" fmla="*/ 0 h 28"/>
                <a:gd name="T8" fmla="*/ 2 w 19"/>
                <a:gd name="T9" fmla="*/ 0 h 28"/>
                <a:gd name="T10" fmla="*/ 5 w 19"/>
                <a:gd name="T11" fmla="*/ 0 h 28"/>
                <a:gd name="T12" fmla="*/ 5 w 19"/>
                <a:gd name="T13" fmla="*/ 0 h 28"/>
                <a:gd name="T14" fmla="*/ 5 w 19"/>
                <a:gd name="T15" fmla="*/ 0 h 28"/>
                <a:gd name="T16" fmla="*/ 6 w 19"/>
                <a:gd name="T17" fmla="*/ 0 h 28"/>
                <a:gd name="T18" fmla="*/ 6 w 19"/>
                <a:gd name="T19" fmla="*/ 1 h 28"/>
                <a:gd name="T20" fmla="*/ 6 w 19"/>
                <a:gd name="T21" fmla="*/ 4 h 28"/>
                <a:gd name="T22" fmla="*/ 5 w 19"/>
                <a:gd name="T23" fmla="*/ 4 h 28"/>
                <a:gd name="T24" fmla="*/ 5 w 19"/>
                <a:gd name="T25" fmla="*/ 4 h 28"/>
                <a:gd name="T26" fmla="*/ 5 w 19"/>
                <a:gd name="T27" fmla="*/ 5 h 28"/>
                <a:gd name="T28" fmla="*/ 5 w 19"/>
                <a:gd name="T29" fmla="*/ 5 h 28"/>
                <a:gd name="T30" fmla="*/ 3 w 19"/>
                <a:gd name="T31" fmla="*/ 5 h 28"/>
                <a:gd name="T32" fmla="*/ 2 w 19"/>
                <a:gd name="T33" fmla="*/ 5 h 28"/>
                <a:gd name="T34" fmla="*/ 1 w 19"/>
                <a:gd name="T35" fmla="*/ 5 h 28"/>
                <a:gd name="T36" fmla="*/ 1 w 19"/>
                <a:gd name="T37" fmla="*/ 4 h 28"/>
                <a:gd name="T38" fmla="*/ 1 w 19"/>
                <a:gd name="T39" fmla="*/ 4 h 28"/>
                <a:gd name="T40" fmla="*/ 0 w 19"/>
                <a:gd name="T41" fmla="*/ 4 h 28"/>
                <a:gd name="T42" fmla="*/ 0 w 19"/>
                <a:gd name="T43" fmla="*/ 1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28"/>
                <a:gd name="T68" fmla="*/ 19 w 19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28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6" name="Freeform 802"/>
            <p:cNvSpPr>
              <a:spLocks noChangeAspect="1"/>
            </p:cNvSpPr>
            <p:nvPr/>
          </p:nvSpPr>
          <p:spPr bwMode="auto">
            <a:xfrm>
              <a:off x="5361" y="1569"/>
              <a:ext cx="0" cy="257"/>
            </a:xfrm>
            <a:custGeom>
              <a:avLst/>
              <a:gdLst>
                <a:gd name="T0" fmla="*/ 0 w 17"/>
                <a:gd name="T1" fmla="*/ 4 h 31"/>
                <a:gd name="T2" fmla="*/ 0 w 17"/>
                <a:gd name="T3" fmla="*/ 5 h 31"/>
                <a:gd name="T4" fmla="*/ 0 w 17"/>
                <a:gd name="T5" fmla="*/ 5 h 31"/>
                <a:gd name="T6" fmla="*/ 1 w 17"/>
                <a:gd name="T7" fmla="*/ 5 h 31"/>
                <a:gd name="T8" fmla="*/ 2 w 17"/>
                <a:gd name="T9" fmla="*/ 5 h 31"/>
                <a:gd name="T10" fmla="*/ 3 w 17"/>
                <a:gd name="T11" fmla="*/ 5 h 31"/>
                <a:gd name="T12" fmla="*/ 4 w 17"/>
                <a:gd name="T13" fmla="*/ 5 h 31"/>
                <a:gd name="T14" fmla="*/ 5 w 17"/>
                <a:gd name="T15" fmla="*/ 5 h 31"/>
                <a:gd name="T16" fmla="*/ 5 w 17"/>
                <a:gd name="T17" fmla="*/ 5 h 31"/>
                <a:gd name="T18" fmla="*/ 5 w 17"/>
                <a:gd name="T19" fmla="*/ 4 h 31"/>
                <a:gd name="T20" fmla="*/ 5 w 17"/>
                <a:gd name="T21" fmla="*/ 2 h 31"/>
                <a:gd name="T22" fmla="*/ 5 w 17"/>
                <a:gd name="T23" fmla="*/ 1 h 31"/>
                <a:gd name="T24" fmla="*/ 5 w 17"/>
                <a:gd name="T25" fmla="*/ 0 h 31"/>
                <a:gd name="T26" fmla="*/ 4 w 17"/>
                <a:gd name="T27" fmla="*/ 0 h 31"/>
                <a:gd name="T28" fmla="*/ 4 w 17"/>
                <a:gd name="T29" fmla="*/ 0 h 31"/>
                <a:gd name="T30" fmla="*/ 3 w 17"/>
                <a:gd name="T31" fmla="*/ 0 h 31"/>
                <a:gd name="T32" fmla="*/ 2 w 17"/>
                <a:gd name="T33" fmla="*/ 0 h 31"/>
                <a:gd name="T34" fmla="*/ 1 w 17"/>
                <a:gd name="T35" fmla="*/ 0 h 31"/>
                <a:gd name="T36" fmla="*/ 1 w 17"/>
                <a:gd name="T37" fmla="*/ 0 h 31"/>
                <a:gd name="T38" fmla="*/ 0 w 17"/>
                <a:gd name="T39" fmla="*/ 0 h 31"/>
                <a:gd name="T40" fmla="*/ 0 w 17"/>
                <a:gd name="T41" fmla="*/ 1 h 31"/>
                <a:gd name="T42" fmla="*/ 0 w 17"/>
                <a:gd name="T43" fmla="*/ 2 h 31"/>
                <a:gd name="T44" fmla="*/ 0 w 17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31"/>
                <a:gd name="T71" fmla="*/ 17 w 17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7" name="Freeform 803"/>
            <p:cNvSpPr>
              <a:spLocks noChangeAspect="1"/>
            </p:cNvSpPr>
            <p:nvPr/>
          </p:nvSpPr>
          <p:spPr bwMode="auto">
            <a:xfrm>
              <a:off x="5361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1 w 17"/>
                <a:gd name="T5" fmla="*/ 0 h 28"/>
                <a:gd name="T6" fmla="*/ 2 w 17"/>
                <a:gd name="T7" fmla="*/ 0 h 28"/>
                <a:gd name="T8" fmla="*/ 3 w 17"/>
                <a:gd name="T9" fmla="*/ 0 h 28"/>
                <a:gd name="T10" fmla="*/ 4 w 17"/>
                <a:gd name="T11" fmla="*/ 0 h 28"/>
                <a:gd name="T12" fmla="*/ 5 w 17"/>
                <a:gd name="T13" fmla="*/ 0 h 28"/>
                <a:gd name="T14" fmla="*/ 5 w 17"/>
                <a:gd name="T15" fmla="*/ 0 h 28"/>
                <a:gd name="T16" fmla="*/ 5 w 17"/>
                <a:gd name="T17" fmla="*/ 1 h 28"/>
                <a:gd name="T18" fmla="*/ 5 w 17"/>
                <a:gd name="T19" fmla="*/ 4 h 28"/>
                <a:gd name="T20" fmla="*/ 5 w 17"/>
                <a:gd name="T21" fmla="*/ 4 h 28"/>
                <a:gd name="T22" fmla="*/ 4 w 17"/>
                <a:gd name="T23" fmla="*/ 4 h 28"/>
                <a:gd name="T24" fmla="*/ 4 w 17"/>
                <a:gd name="T25" fmla="*/ 5 h 28"/>
                <a:gd name="T26" fmla="*/ 3 w 17"/>
                <a:gd name="T27" fmla="*/ 5 h 28"/>
                <a:gd name="T28" fmla="*/ 2 w 17"/>
                <a:gd name="T29" fmla="*/ 5 h 28"/>
                <a:gd name="T30" fmla="*/ 1 w 17"/>
                <a:gd name="T31" fmla="*/ 5 h 28"/>
                <a:gd name="T32" fmla="*/ 1 w 17"/>
                <a:gd name="T33" fmla="*/ 4 h 28"/>
                <a:gd name="T34" fmla="*/ 0 w 17"/>
                <a:gd name="T35" fmla="*/ 4 h 28"/>
                <a:gd name="T36" fmla="*/ 0 w 17"/>
                <a:gd name="T37" fmla="*/ 4 h 28"/>
                <a:gd name="T38" fmla="*/ 0 w 17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8"/>
                <a:gd name="T62" fmla="*/ 17 w 1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8" name="Freeform 804"/>
            <p:cNvSpPr>
              <a:spLocks noChangeAspect="1"/>
            </p:cNvSpPr>
            <p:nvPr/>
          </p:nvSpPr>
          <p:spPr bwMode="auto">
            <a:xfrm>
              <a:off x="5361" y="1569"/>
              <a:ext cx="0" cy="257"/>
            </a:xfrm>
            <a:custGeom>
              <a:avLst/>
              <a:gdLst>
                <a:gd name="T0" fmla="*/ 0 w 17"/>
                <a:gd name="T1" fmla="*/ 4 h 31"/>
                <a:gd name="T2" fmla="*/ 0 w 17"/>
                <a:gd name="T3" fmla="*/ 5 h 31"/>
                <a:gd name="T4" fmla="*/ 0 w 17"/>
                <a:gd name="T5" fmla="*/ 5 h 31"/>
                <a:gd name="T6" fmla="*/ 1 w 17"/>
                <a:gd name="T7" fmla="*/ 5 h 31"/>
                <a:gd name="T8" fmla="*/ 2 w 17"/>
                <a:gd name="T9" fmla="*/ 5 h 31"/>
                <a:gd name="T10" fmla="*/ 3 w 17"/>
                <a:gd name="T11" fmla="*/ 5 h 31"/>
                <a:gd name="T12" fmla="*/ 4 w 17"/>
                <a:gd name="T13" fmla="*/ 5 h 31"/>
                <a:gd name="T14" fmla="*/ 5 w 17"/>
                <a:gd name="T15" fmla="*/ 5 h 31"/>
                <a:gd name="T16" fmla="*/ 5 w 17"/>
                <a:gd name="T17" fmla="*/ 5 h 31"/>
                <a:gd name="T18" fmla="*/ 5 w 17"/>
                <a:gd name="T19" fmla="*/ 4 h 31"/>
                <a:gd name="T20" fmla="*/ 5 w 17"/>
                <a:gd name="T21" fmla="*/ 2 h 31"/>
                <a:gd name="T22" fmla="*/ 5 w 17"/>
                <a:gd name="T23" fmla="*/ 1 h 31"/>
                <a:gd name="T24" fmla="*/ 5 w 17"/>
                <a:gd name="T25" fmla="*/ 0 h 31"/>
                <a:gd name="T26" fmla="*/ 4 w 17"/>
                <a:gd name="T27" fmla="*/ 0 h 31"/>
                <a:gd name="T28" fmla="*/ 4 w 17"/>
                <a:gd name="T29" fmla="*/ 0 h 31"/>
                <a:gd name="T30" fmla="*/ 3 w 17"/>
                <a:gd name="T31" fmla="*/ 0 h 31"/>
                <a:gd name="T32" fmla="*/ 2 w 17"/>
                <a:gd name="T33" fmla="*/ 0 h 31"/>
                <a:gd name="T34" fmla="*/ 1 w 17"/>
                <a:gd name="T35" fmla="*/ 0 h 31"/>
                <a:gd name="T36" fmla="*/ 1 w 17"/>
                <a:gd name="T37" fmla="*/ 0 h 31"/>
                <a:gd name="T38" fmla="*/ 0 w 17"/>
                <a:gd name="T39" fmla="*/ 0 h 31"/>
                <a:gd name="T40" fmla="*/ 0 w 17"/>
                <a:gd name="T41" fmla="*/ 1 h 31"/>
                <a:gd name="T42" fmla="*/ 0 w 17"/>
                <a:gd name="T43" fmla="*/ 2 h 31"/>
                <a:gd name="T44" fmla="*/ 0 w 17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31"/>
                <a:gd name="T71" fmla="*/ 17 w 17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69" name="Freeform 805"/>
            <p:cNvSpPr>
              <a:spLocks noChangeAspect="1"/>
            </p:cNvSpPr>
            <p:nvPr/>
          </p:nvSpPr>
          <p:spPr bwMode="auto">
            <a:xfrm>
              <a:off x="5361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1 w 17"/>
                <a:gd name="T5" fmla="*/ 0 h 28"/>
                <a:gd name="T6" fmla="*/ 2 w 17"/>
                <a:gd name="T7" fmla="*/ 0 h 28"/>
                <a:gd name="T8" fmla="*/ 3 w 17"/>
                <a:gd name="T9" fmla="*/ 0 h 28"/>
                <a:gd name="T10" fmla="*/ 4 w 17"/>
                <a:gd name="T11" fmla="*/ 0 h 28"/>
                <a:gd name="T12" fmla="*/ 5 w 17"/>
                <a:gd name="T13" fmla="*/ 0 h 28"/>
                <a:gd name="T14" fmla="*/ 5 w 17"/>
                <a:gd name="T15" fmla="*/ 0 h 28"/>
                <a:gd name="T16" fmla="*/ 5 w 17"/>
                <a:gd name="T17" fmla="*/ 1 h 28"/>
                <a:gd name="T18" fmla="*/ 5 w 17"/>
                <a:gd name="T19" fmla="*/ 4 h 28"/>
                <a:gd name="T20" fmla="*/ 5 w 17"/>
                <a:gd name="T21" fmla="*/ 4 h 28"/>
                <a:gd name="T22" fmla="*/ 4 w 17"/>
                <a:gd name="T23" fmla="*/ 4 h 28"/>
                <a:gd name="T24" fmla="*/ 4 w 17"/>
                <a:gd name="T25" fmla="*/ 5 h 28"/>
                <a:gd name="T26" fmla="*/ 3 w 17"/>
                <a:gd name="T27" fmla="*/ 5 h 28"/>
                <a:gd name="T28" fmla="*/ 2 w 17"/>
                <a:gd name="T29" fmla="*/ 5 h 28"/>
                <a:gd name="T30" fmla="*/ 1 w 17"/>
                <a:gd name="T31" fmla="*/ 5 h 28"/>
                <a:gd name="T32" fmla="*/ 1 w 17"/>
                <a:gd name="T33" fmla="*/ 4 h 28"/>
                <a:gd name="T34" fmla="*/ 0 w 17"/>
                <a:gd name="T35" fmla="*/ 4 h 28"/>
                <a:gd name="T36" fmla="*/ 0 w 17"/>
                <a:gd name="T37" fmla="*/ 4 h 28"/>
                <a:gd name="T38" fmla="*/ 0 w 17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8"/>
                <a:gd name="T62" fmla="*/ 17 w 1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0" name="Freeform 806"/>
            <p:cNvSpPr>
              <a:spLocks noChangeAspect="1"/>
            </p:cNvSpPr>
            <p:nvPr/>
          </p:nvSpPr>
          <p:spPr bwMode="auto">
            <a:xfrm>
              <a:off x="5383" y="1569"/>
              <a:ext cx="0" cy="257"/>
            </a:xfrm>
            <a:custGeom>
              <a:avLst/>
              <a:gdLst>
                <a:gd name="T0" fmla="*/ 0 w 21"/>
                <a:gd name="T1" fmla="*/ 4 h 31"/>
                <a:gd name="T2" fmla="*/ 1 w 21"/>
                <a:gd name="T3" fmla="*/ 4 h 31"/>
                <a:gd name="T4" fmla="*/ 1 w 21"/>
                <a:gd name="T5" fmla="*/ 5 h 31"/>
                <a:gd name="T6" fmla="*/ 1 w 21"/>
                <a:gd name="T7" fmla="*/ 5 h 31"/>
                <a:gd name="T8" fmla="*/ 2 w 21"/>
                <a:gd name="T9" fmla="*/ 5 h 31"/>
                <a:gd name="T10" fmla="*/ 3 w 21"/>
                <a:gd name="T11" fmla="*/ 5 h 31"/>
                <a:gd name="T12" fmla="*/ 4 w 21"/>
                <a:gd name="T13" fmla="*/ 5 h 31"/>
                <a:gd name="T14" fmla="*/ 5 w 21"/>
                <a:gd name="T15" fmla="*/ 5 h 31"/>
                <a:gd name="T16" fmla="*/ 6 w 21"/>
                <a:gd name="T17" fmla="*/ 5 h 31"/>
                <a:gd name="T18" fmla="*/ 6 w 21"/>
                <a:gd name="T19" fmla="*/ 5 h 31"/>
                <a:gd name="T20" fmla="*/ 6 w 21"/>
                <a:gd name="T21" fmla="*/ 4 h 31"/>
                <a:gd name="T22" fmla="*/ 6 w 21"/>
                <a:gd name="T23" fmla="*/ 2 h 31"/>
                <a:gd name="T24" fmla="*/ 6 w 21"/>
                <a:gd name="T25" fmla="*/ 1 h 31"/>
                <a:gd name="T26" fmla="*/ 6 w 21"/>
                <a:gd name="T27" fmla="*/ 0 h 31"/>
                <a:gd name="T28" fmla="*/ 5 w 21"/>
                <a:gd name="T29" fmla="*/ 0 h 31"/>
                <a:gd name="T30" fmla="*/ 5 w 21"/>
                <a:gd name="T31" fmla="*/ 0 h 31"/>
                <a:gd name="T32" fmla="*/ 4 w 21"/>
                <a:gd name="T33" fmla="*/ 0 h 31"/>
                <a:gd name="T34" fmla="*/ 3 w 21"/>
                <a:gd name="T35" fmla="*/ 0 h 31"/>
                <a:gd name="T36" fmla="*/ 2 w 21"/>
                <a:gd name="T37" fmla="*/ 0 h 31"/>
                <a:gd name="T38" fmla="*/ 1 w 21"/>
                <a:gd name="T39" fmla="*/ 0 h 31"/>
                <a:gd name="T40" fmla="*/ 1 w 21"/>
                <a:gd name="T41" fmla="*/ 0 h 31"/>
                <a:gd name="T42" fmla="*/ 1 w 21"/>
                <a:gd name="T43" fmla="*/ 1 h 31"/>
                <a:gd name="T44" fmla="*/ 0 w 21"/>
                <a:gd name="T45" fmla="*/ 1 h 31"/>
                <a:gd name="T46" fmla="*/ 0 w 21"/>
                <a:gd name="T47" fmla="*/ 2 h 31"/>
                <a:gd name="T48" fmla="*/ 0 w 21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1"/>
                <a:gd name="T77" fmla="*/ 21 w 21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1">
                  <a:moveTo>
                    <a:pt x="0" y="23"/>
                  </a:moveTo>
                  <a:lnTo>
                    <a:pt x="4" y="23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27"/>
                  </a:lnTo>
                  <a:lnTo>
                    <a:pt x="21" y="2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1" name="Freeform 807"/>
            <p:cNvSpPr>
              <a:spLocks noChangeAspect="1"/>
            </p:cNvSpPr>
            <p:nvPr/>
          </p:nvSpPr>
          <p:spPr bwMode="auto">
            <a:xfrm>
              <a:off x="5385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4 w 16"/>
                <a:gd name="T25" fmla="*/ 4 h 28"/>
                <a:gd name="T26" fmla="*/ 4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0 w 16"/>
                <a:gd name="T35" fmla="*/ 5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2" name="Freeform 808"/>
            <p:cNvSpPr>
              <a:spLocks noChangeAspect="1"/>
            </p:cNvSpPr>
            <p:nvPr/>
          </p:nvSpPr>
          <p:spPr bwMode="auto">
            <a:xfrm>
              <a:off x="5383" y="1569"/>
              <a:ext cx="0" cy="257"/>
            </a:xfrm>
            <a:custGeom>
              <a:avLst/>
              <a:gdLst>
                <a:gd name="T0" fmla="*/ 0 w 21"/>
                <a:gd name="T1" fmla="*/ 4 h 31"/>
                <a:gd name="T2" fmla="*/ 1 w 21"/>
                <a:gd name="T3" fmla="*/ 4 h 31"/>
                <a:gd name="T4" fmla="*/ 1 w 21"/>
                <a:gd name="T5" fmla="*/ 5 h 31"/>
                <a:gd name="T6" fmla="*/ 1 w 21"/>
                <a:gd name="T7" fmla="*/ 5 h 31"/>
                <a:gd name="T8" fmla="*/ 2 w 21"/>
                <a:gd name="T9" fmla="*/ 5 h 31"/>
                <a:gd name="T10" fmla="*/ 3 w 21"/>
                <a:gd name="T11" fmla="*/ 5 h 31"/>
                <a:gd name="T12" fmla="*/ 4 w 21"/>
                <a:gd name="T13" fmla="*/ 5 h 31"/>
                <a:gd name="T14" fmla="*/ 5 w 21"/>
                <a:gd name="T15" fmla="*/ 5 h 31"/>
                <a:gd name="T16" fmla="*/ 6 w 21"/>
                <a:gd name="T17" fmla="*/ 5 h 31"/>
                <a:gd name="T18" fmla="*/ 6 w 21"/>
                <a:gd name="T19" fmla="*/ 5 h 31"/>
                <a:gd name="T20" fmla="*/ 6 w 21"/>
                <a:gd name="T21" fmla="*/ 4 h 31"/>
                <a:gd name="T22" fmla="*/ 6 w 21"/>
                <a:gd name="T23" fmla="*/ 2 h 31"/>
                <a:gd name="T24" fmla="*/ 6 w 21"/>
                <a:gd name="T25" fmla="*/ 1 h 31"/>
                <a:gd name="T26" fmla="*/ 6 w 21"/>
                <a:gd name="T27" fmla="*/ 0 h 31"/>
                <a:gd name="T28" fmla="*/ 5 w 21"/>
                <a:gd name="T29" fmla="*/ 0 h 31"/>
                <a:gd name="T30" fmla="*/ 5 w 21"/>
                <a:gd name="T31" fmla="*/ 0 h 31"/>
                <a:gd name="T32" fmla="*/ 4 w 21"/>
                <a:gd name="T33" fmla="*/ 0 h 31"/>
                <a:gd name="T34" fmla="*/ 3 w 21"/>
                <a:gd name="T35" fmla="*/ 0 h 31"/>
                <a:gd name="T36" fmla="*/ 2 w 21"/>
                <a:gd name="T37" fmla="*/ 0 h 31"/>
                <a:gd name="T38" fmla="*/ 1 w 21"/>
                <a:gd name="T39" fmla="*/ 0 h 31"/>
                <a:gd name="T40" fmla="*/ 1 w 21"/>
                <a:gd name="T41" fmla="*/ 0 h 31"/>
                <a:gd name="T42" fmla="*/ 1 w 21"/>
                <a:gd name="T43" fmla="*/ 1 h 31"/>
                <a:gd name="T44" fmla="*/ 0 w 21"/>
                <a:gd name="T45" fmla="*/ 1 h 31"/>
                <a:gd name="T46" fmla="*/ 0 w 21"/>
                <a:gd name="T47" fmla="*/ 2 h 31"/>
                <a:gd name="T48" fmla="*/ 0 w 21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1"/>
                <a:gd name="T77" fmla="*/ 21 w 21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1">
                  <a:moveTo>
                    <a:pt x="0" y="23"/>
                  </a:moveTo>
                  <a:lnTo>
                    <a:pt x="4" y="23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27"/>
                  </a:lnTo>
                  <a:lnTo>
                    <a:pt x="21" y="2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3" name="Freeform 809"/>
            <p:cNvSpPr>
              <a:spLocks noChangeAspect="1"/>
            </p:cNvSpPr>
            <p:nvPr/>
          </p:nvSpPr>
          <p:spPr bwMode="auto">
            <a:xfrm>
              <a:off x="5385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4 w 16"/>
                <a:gd name="T25" fmla="*/ 4 h 28"/>
                <a:gd name="T26" fmla="*/ 4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0 w 16"/>
                <a:gd name="T35" fmla="*/ 5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4" name="Freeform 810"/>
            <p:cNvSpPr>
              <a:spLocks noChangeAspect="1"/>
            </p:cNvSpPr>
            <p:nvPr/>
          </p:nvSpPr>
          <p:spPr bwMode="auto">
            <a:xfrm>
              <a:off x="5408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1 w 20"/>
                <a:gd name="T7" fmla="*/ 5 h 31"/>
                <a:gd name="T8" fmla="*/ 2 w 20"/>
                <a:gd name="T9" fmla="*/ 5 h 31"/>
                <a:gd name="T10" fmla="*/ 3 w 20"/>
                <a:gd name="T11" fmla="*/ 5 h 31"/>
                <a:gd name="T12" fmla="*/ 4 w 20"/>
                <a:gd name="T13" fmla="*/ 5 h 31"/>
                <a:gd name="T14" fmla="*/ 5 w 20"/>
                <a:gd name="T15" fmla="*/ 5 h 31"/>
                <a:gd name="T16" fmla="*/ 5 w 20"/>
                <a:gd name="T17" fmla="*/ 5 h 31"/>
                <a:gd name="T18" fmla="*/ 6 w 20"/>
                <a:gd name="T19" fmla="*/ 5 h 31"/>
                <a:gd name="T20" fmla="*/ 6 w 20"/>
                <a:gd name="T21" fmla="*/ 4 h 31"/>
                <a:gd name="T22" fmla="*/ 6 w 20"/>
                <a:gd name="T23" fmla="*/ 2 h 31"/>
                <a:gd name="T24" fmla="*/ 6 w 20"/>
                <a:gd name="T25" fmla="*/ 1 h 31"/>
                <a:gd name="T26" fmla="*/ 5 w 20"/>
                <a:gd name="T27" fmla="*/ 1 h 31"/>
                <a:gd name="T28" fmla="*/ 5 w 20"/>
                <a:gd name="T29" fmla="*/ 0 h 31"/>
                <a:gd name="T30" fmla="*/ 5 w 20"/>
                <a:gd name="T31" fmla="*/ 0 h 31"/>
                <a:gd name="T32" fmla="*/ 4 w 20"/>
                <a:gd name="T33" fmla="*/ 0 h 31"/>
                <a:gd name="T34" fmla="*/ 2 w 20"/>
                <a:gd name="T35" fmla="*/ 0 h 31"/>
                <a:gd name="T36" fmla="*/ 1 w 20"/>
                <a:gd name="T37" fmla="*/ 0 h 31"/>
                <a:gd name="T38" fmla="*/ 1 w 20"/>
                <a:gd name="T39" fmla="*/ 0 h 31"/>
                <a:gd name="T40" fmla="*/ 0 w 20"/>
                <a:gd name="T41" fmla="*/ 0 h 31"/>
                <a:gd name="T42" fmla="*/ 0 w 20"/>
                <a:gd name="T43" fmla="*/ 1 h 31"/>
                <a:gd name="T44" fmla="*/ 0 w 20"/>
                <a:gd name="T45" fmla="*/ 2 h 31"/>
                <a:gd name="T46" fmla="*/ 0 w 20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31"/>
                <a:gd name="T74" fmla="*/ 20 w 20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5" name="Freeform 811"/>
            <p:cNvSpPr>
              <a:spLocks noChangeAspect="1"/>
            </p:cNvSpPr>
            <p:nvPr/>
          </p:nvSpPr>
          <p:spPr bwMode="auto">
            <a:xfrm>
              <a:off x="5410" y="1570"/>
              <a:ext cx="0" cy="257"/>
            </a:xfrm>
            <a:custGeom>
              <a:avLst/>
              <a:gdLst>
                <a:gd name="T0" fmla="*/ 0 w 13"/>
                <a:gd name="T1" fmla="*/ 1 h 28"/>
                <a:gd name="T2" fmla="*/ 0 w 13"/>
                <a:gd name="T3" fmla="*/ 0 h 28"/>
                <a:gd name="T4" fmla="*/ 0 w 13"/>
                <a:gd name="T5" fmla="*/ 0 h 28"/>
                <a:gd name="T6" fmla="*/ 1 w 13"/>
                <a:gd name="T7" fmla="*/ 0 h 28"/>
                <a:gd name="T8" fmla="*/ 4 w 13"/>
                <a:gd name="T9" fmla="*/ 0 h 28"/>
                <a:gd name="T10" fmla="*/ 5 w 13"/>
                <a:gd name="T11" fmla="*/ 0 h 28"/>
                <a:gd name="T12" fmla="*/ 5 w 13"/>
                <a:gd name="T13" fmla="*/ 0 h 28"/>
                <a:gd name="T14" fmla="*/ 5 w 13"/>
                <a:gd name="T15" fmla="*/ 1 h 28"/>
                <a:gd name="T16" fmla="*/ 5 w 13"/>
                <a:gd name="T17" fmla="*/ 4 h 28"/>
                <a:gd name="T18" fmla="*/ 5 w 13"/>
                <a:gd name="T19" fmla="*/ 4 h 28"/>
                <a:gd name="T20" fmla="*/ 5 w 13"/>
                <a:gd name="T21" fmla="*/ 5 h 28"/>
                <a:gd name="T22" fmla="*/ 4 w 13"/>
                <a:gd name="T23" fmla="*/ 5 h 28"/>
                <a:gd name="T24" fmla="*/ 2 w 13"/>
                <a:gd name="T25" fmla="*/ 5 h 28"/>
                <a:gd name="T26" fmla="*/ 1 w 13"/>
                <a:gd name="T27" fmla="*/ 5 h 28"/>
                <a:gd name="T28" fmla="*/ 0 w 13"/>
                <a:gd name="T29" fmla="*/ 5 h 28"/>
                <a:gd name="T30" fmla="*/ 0 w 13"/>
                <a:gd name="T31" fmla="*/ 4 h 28"/>
                <a:gd name="T32" fmla="*/ 0 w 13"/>
                <a:gd name="T33" fmla="*/ 4 h 28"/>
                <a:gd name="T34" fmla="*/ 0 w 13"/>
                <a:gd name="T35" fmla="*/ 1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8"/>
                <a:gd name="T56" fmla="*/ 13 w 1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6" name="Freeform 812"/>
            <p:cNvSpPr>
              <a:spLocks noChangeAspect="1"/>
            </p:cNvSpPr>
            <p:nvPr/>
          </p:nvSpPr>
          <p:spPr bwMode="auto">
            <a:xfrm>
              <a:off x="5433" y="1569"/>
              <a:ext cx="0" cy="257"/>
            </a:xfrm>
            <a:custGeom>
              <a:avLst/>
              <a:gdLst>
                <a:gd name="T0" fmla="*/ 0 w 18"/>
                <a:gd name="T1" fmla="*/ 4 h 31"/>
                <a:gd name="T2" fmla="*/ 0 w 18"/>
                <a:gd name="T3" fmla="*/ 5 h 31"/>
                <a:gd name="T4" fmla="*/ 0 w 18"/>
                <a:gd name="T5" fmla="*/ 5 h 31"/>
                <a:gd name="T6" fmla="*/ 1 w 18"/>
                <a:gd name="T7" fmla="*/ 5 h 31"/>
                <a:gd name="T8" fmla="*/ 1 w 18"/>
                <a:gd name="T9" fmla="*/ 5 h 31"/>
                <a:gd name="T10" fmla="*/ 2 w 18"/>
                <a:gd name="T11" fmla="*/ 5 h 31"/>
                <a:gd name="T12" fmla="*/ 3 w 18"/>
                <a:gd name="T13" fmla="*/ 5 h 31"/>
                <a:gd name="T14" fmla="*/ 5 w 18"/>
                <a:gd name="T15" fmla="*/ 5 h 31"/>
                <a:gd name="T16" fmla="*/ 5 w 18"/>
                <a:gd name="T17" fmla="*/ 5 h 31"/>
                <a:gd name="T18" fmla="*/ 5 w 18"/>
                <a:gd name="T19" fmla="*/ 4 h 31"/>
                <a:gd name="T20" fmla="*/ 5 w 18"/>
                <a:gd name="T21" fmla="*/ 2 h 31"/>
                <a:gd name="T22" fmla="*/ 5 w 18"/>
                <a:gd name="T23" fmla="*/ 1 h 31"/>
                <a:gd name="T24" fmla="*/ 5 w 18"/>
                <a:gd name="T25" fmla="*/ 0 h 31"/>
                <a:gd name="T26" fmla="*/ 3 w 18"/>
                <a:gd name="T27" fmla="*/ 0 h 31"/>
                <a:gd name="T28" fmla="*/ 3 w 18"/>
                <a:gd name="T29" fmla="*/ 0 h 31"/>
                <a:gd name="T30" fmla="*/ 2 w 18"/>
                <a:gd name="T31" fmla="*/ 0 h 31"/>
                <a:gd name="T32" fmla="*/ 1 w 18"/>
                <a:gd name="T33" fmla="*/ 0 h 31"/>
                <a:gd name="T34" fmla="*/ 1 w 18"/>
                <a:gd name="T35" fmla="*/ 0 h 31"/>
                <a:gd name="T36" fmla="*/ 1 w 18"/>
                <a:gd name="T37" fmla="*/ 0 h 31"/>
                <a:gd name="T38" fmla="*/ 0 w 18"/>
                <a:gd name="T39" fmla="*/ 0 h 31"/>
                <a:gd name="T40" fmla="*/ 0 w 18"/>
                <a:gd name="T41" fmla="*/ 1 h 31"/>
                <a:gd name="T42" fmla="*/ 0 w 18"/>
                <a:gd name="T43" fmla="*/ 2 h 31"/>
                <a:gd name="T44" fmla="*/ 0 w 18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31"/>
                <a:gd name="T71" fmla="*/ 18 w 18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7" name="Freeform 813"/>
            <p:cNvSpPr>
              <a:spLocks noChangeAspect="1"/>
            </p:cNvSpPr>
            <p:nvPr/>
          </p:nvSpPr>
          <p:spPr bwMode="auto">
            <a:xfrm>
              <a:off x="5433" y="1570"/>
              <a:ext cx="0" cy="257"/>
            </a:xfrm>
            <a:custGeom>
              <a:avLst/>
              <a:gdLst>
                <a:gd name="T0" fmla="*/ 0 w 18"/>
                <a:gd name="T1" fmla="*/ 1 h 28"/>
                <a:gd name="T2" fmla="*/ 0 w 18"/>
                <a:gd name="T3" fmla="*/ 0 h 28"/>
                <a:gd name="T4" fmla="*/ 0 w 18"/>
                <a:gd name="T5" fmla="*/ 0 h 28"/>
                <a:gd name="T6" fmla="*/ 1 w 18"/>
                <a:gd name="T7" fmla="*/ 0 h 28"/>
                <a:gd name="T8" fmla="*/ 1 w 18"/>
                <a:gd name="T9" fmla="*/ 0 h 28"/>
                <a:gd name="T10" fmla="*/ 2 w 18"/>
                <a:gd name="T11" fmla="*/ 0 h 28"/>
                <a:gd name="T12" fmla="*/ 3 w 18"/>
                <a:gd name="T13" fmla="*/ 0 h 28"/>
                <a:gd name="T14" fmla="*/ 5 w 18"/>
                <a:gd name="T15" fmla="*/ 0 h 28"/>
                <a:gd name="T16" fmla="*/ 5 w 18"/>
                <a:gd name="T17" fmla="*/ 0 h 28"/>
                <a:gd name="T18" fmla="*/ 5 w 18"/>
                <a:gd name="T19" fmla="*/ 1 h 28"/>
                <a:gd name="T20" fmla="*/ 5 w 18"/>
                <a:gd name="T21" fmla="*/ 4 h 28"/>
                <a:gd name="T22" fmla="*/ 5 w 18"/>
                <a:gd name="T23" fmla="*/ 4 h 28"/>
                <a:gd name="T24" fmla="*/ 3 w 18"/>
                <a:gd name="T25" fmla="*/ 4 h 28"/>
                <a:gd name="T26" fmla="*/ 3 w 18"/>
                <a:gd name="T27" fmla="*/ 5 h 28"/>
                <a:gd name="T28" fmla="*/ 2 w 18"/>
                <a:gd name="T29" fmla="*/ 5 h 28"/>
                <a:gd name="T30" fmla="*/ 1 w 18"/>
                <a:gd name="T31" fmla="*/ 5 h 28"/>
                <a:gd name="T32" fmla="*/ 1 w 18"/>
                <a:gd name="T33" fmla="*/ 5 h 28"/>
                <a:gd name="T34" fmla="*/ 1 w 18"/>
                <a:gd name="T35" fmla="*/ 4 h 28"/>
                <a:gd name="T36" fmla="*/ 0 w 18"/>
                <a:gd name="T37" fmla="*/ 4 h 28"/>
                <a:gd name="T38" fmla="*/ 0 w 18"/>
                <a:gd name="T39" fmla="*/ 4 h 28"/>
                <a:gd name="T40" fmla="*/ 0 w 18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8" name="Freeform 814"/>
            <p:cNvSpPr>
              <a:spLocks noChangeAspect="1"/>
            </p:cNvSpPr>
            <p:nvPr/>
          </p:nvSpPr>
          <p:spPr bwMode="auto">
            <a:xfrm>
              <a:off x="5433" y="1569"/>
              <a:ext cx="0" cy="257"/>
            </a:xfrm>
            <a:custGeom>
              <a:avLst/>
              <a:gdLst>
                <a:gd name="T0" fmla="*/ 0 w 18"/>
                <a:gd name="T1" fmla="*/ 4 h 31"/>
                <a:gd name="T2" fmla="*/ 0 w 18"/>
                <a:gd name="T3" fmla="*/ 5 h 31"/>
                <a:gd name="T4" fmla="*/ 0 w 18"/>
                <a:gd name="T5" fmla="*/ 5 h 31"/>
                <a:gd name="T6" fmla="*/ 1 w 18"/>
                <a:gd name="T7" fmla="*/ 5 h 31"/>
                <a:gd name="T8" fmla="*/ 1 w 18"/>
                <a:gd name="T9" fmla="*/ 5 h 31"/>
                <a:gd name="T10" fmla="*/ 2 w 18"/>
                <a:gd name="T11" fmla="*/ 5 h 31"/>
                <a:gd name="T12" fmla="*/ 3 w 18"/>
                <a:gd name="T13" fmla="*/ 5 h 31"/>
                <a:gd name="T14" fmla="*/ 5 w 18"/>
                <a:gd name="T15" fmla="*/ 5 h 31"/>
                <a:gd name="T16" fmla="*/ 5 w 18"/>
                <a:gd name="T17" fmla="*/ 5 h 31"/>
                <a:gd name="T18" fmla="*/ 5 w 18"/>
                <a:gd name="T19" fmla="*/ 4 h 31"/>
                <a:gd name="T20" fmla="*/ 5 w 18"/>
                <a:gd name="T21" fmla="*/ 2 h 31"/>
                <a:gd name="T22" fmla="*/ 5 w 18"/>
                <a:gd name="T23" fmla="*/ 1 h 31"/>
                <a:gd name="T24" fmla="*/ 5 w 18"/>
                <a:gd name="T25" fmla="*/ 0 h 31"/>
                <a:gd name="T26" fmla="*/ 3 w 18"/>
                <a:gd name="T27" fmla="*/ 0 h 31"/>
                <a:gd name="T28" fmla="*/ 3 w 18"/>
                <a:gd name="T29" fmla="*/ 0 h 31"/>
                <a:gd name="T30" fmla="*/ 2 w 18"/>
                <a:gd name="T31" fmla="*/ 0 h 31"/>
                <a:gd name="T32" fmla="*/ 1 w 18"/>
                <a:gd name="T33" fmla="*/ 0 h 31"/>
                <a:gd name="T34" fmla="*/ 1 w 18"/>
                <a:gd name="T35" fmla="*/ 0 h 31"/>
                <a:gd name="T36" fmla="*/ 1 w 18"/>
                <a:gd name="T37" fmla="*/ 0 h 31"/>
                <a:gd name="T38" fmla="*/ 0 w 18"/>
                <a:gd name="T39" fmla="*/ 0 h 31"/>
                <a:gd name="T40" fmla="*/ 0 w 18"/>
                <a:gd name="T41" fmla="*/ 1 h 31"/>
                <a:gd name="T42" fmla="*/ 0 w 18"/>
                <a:gd name="T43" fmla="*/ 2 h 31"/>
                <a:gd name="T44" fmla="*/ 0 w 18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31"/>
                <a:gd name="T71" fmla="*/ 18 w 18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79" name="Freeform 815"/>
            <p:cNvSpPr>
              <a:spLocks noChangeAspect="1"/>
            </p:cNvSpPr>
            <p:nvPr/>
          </p:nvSpPr>
          <p:spPr bwMode="auto">
            <a:xfrm>
              <a:off x="5433" y="1570"/>
              <a:ext cx="0" cy="257"/>
            </a:xfrm>
            <a:custGeom>
              <a:avLst/>
              <a:gdLst>
                <a:gd name="T0" fmla="*/ 0 w 18"/>
                <a:gd name="T1" fmla="*/ 1 h 28"/>
                <a:gd name="T2" fmla="*/ 0 w 18"/>
                <a:gd name="T3" fmla="*/ 0 h 28"/>
                <a:gd name="T4" fmla="*/ 0 w 18"/>
                <a:gd name="T5" fmla="*/ 0 h 28"/>
                <a:gd name="T6" fmla="*/ 1 w 18"/>
                <a:gd name="T7" fmla="*/ 0 h 28"/>
                <a:gd name="T8" fmla="*/ 1 w 18"/>
                <a:gd name="T9" fmla="*/ 0 h 28"/>
                <a:gd name="T10" fmla="*/ 2 w 18"/>
                <a:gd name="T11" fmla="*/ 0 h 28"/>
                <a:gd name="T12" fmla="*/ 3 w 18"/>
                <a:gd name="T13" fmla="*/ 0 h 28"/>
                <a:gd name="T14" fmla="*/ 5 w 18"/>
                <a:gd name="T15" fmla="*/ 0 h 28"/>
                <a:gd name="T16" fmla="*/ 5 w 18"/>
                <a:gd name="T17" fmla="*/ 0 h 28"/>
                <a:gd name="T18" fmla="*/ 5 w 18"/>
                <a:gd name="T19" fmla="*/ 1 h 28"/>
                <a:gd name="T20" fmla="*/ 5 w 18"/>
                <a:gd name="T21" fmla="*/ 4 h 28"/>
                <a:gd name="T22" fmla="*/ 5 w 18"/>
                <a:gd name="T23" fmla="*/ 4 h 28"/>
                <a:gd name="T24" fmla="*/ 3 w 18"/>
                <a:gd name="T25" fmla="*/ 4 h 28"/>
                <a:gd name="T26" fmla="*/ 3 w 18"/>
                <a:gd name="T27" fmla="*/ 5 h 28"/>
                <a:gd name="T28" fmla="*/ 2 w 18"/>
                <a:gd name="T29" fmla="*/ 5 h 28"/>
                <a:gd name="T30" fmla="*/ 1 w 18"/>
                <a:gd name="T31" fmla="*/ 5 h 28"/>
                <a:gd name="T32" fmla="*/ 1 w 18"/>
                <a:gd name="T33" fmla="*/ 5 h 28"/>
                <a:gd name="T34" fmla="*/ 1 w 18"/>
                <a:gd name="T35" fmla="*/ 4 h 28"/>
                <a:gd name="T36" fmla="*/ 0 w 18"/>
                <a:gd name="T37" fmla="*/ 4 h 28"/>
                <a:gd name="T38" fmla="*/ 0 w 18"/>
                <a:gd name="T39" fmla="*/ 4 h 28"/>
                <a:gd name="T40" fmla="*/ 0 w 18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0" name="Freeform 816"/>
            <p:cNvSpPr>
              <a:spLocks noChangeAspect="1"/>
            </p:cNvSpPr>
            <p:nvPr/>
          </p:nvSpPr>
          <p:spPr bwMode="auto">
            <a:xfrm>
              <a:off x="5456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4 w 19"/>
                <a:gd name="T15" fmla="*/ 5 h 31"/>
                <a:gd name="T16" fmla="*/ 4 w 19"/>
                <a:gd name="T17" fmla="*/ 5 h 31"/>
                <a:gd name="T18" fmla="*/ 5 w 19"/>
                <a:gd name="T19" fmla="*/ 5 h 31"/>
                <a:gd name="T20" fmla="*/ 5 w 19"/>
                <a:gd name="T21" fmla="*/ 4 h 31"/>
                <a:gd name="T22" fmla="*/ 5 w 19"/>
                <a:gd name="T23" fmla="*/ 2 h 31"/>
                <a:gd name="T24" fmla="*/ 5 w 19"/>
                <a:gd name="T25" fmla="*/ 1 h 31"/>
                <a:gd name="T26" fmla="*/ 5 w 19"/>
                <a:gd name="T27" fmla="*/ 0 h 31"/>
                <a:gd name="T28" fmla="*/ 4 w 19"/>
                <a:gd name="T29" fmla="*/ 0 h 31"/>
                <a:gd name="T30" fmla="*/ 4 w 19"/>
                <a:gd name="T31" fmla="*/ 0 h 31"/>
                <a:gd name="T32" fmla="*/ 4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1 h 31"/>
                <a:gd name="T42" fmla="*/ 0 w 19"/>
                <a:gd name="T43" fmla="*/ 2 h 31"/>
                <a:gd name="T44" fmla="*/ 0 w 19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31"/>
                <a:gd name="T71" fmla="*/ 19 w 1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1" name="Freeform 817"/>
            <p:cNvSpPr>
              <a:spLocks noChangeAspect="1"/>
            </p:cNvSpPr>
            <p:nvPr/>
          </p:nvSpPr>
          <p:spPr bwMode="auto">
            <a:xfrm>
              <a:off x="5457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3 w 16"/>
                <a:gd name="T9" fmla="*/ 0 h 28"/>
                <a:gd name="T10" fmla="*/ 4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1 h 28"/>
                <a:gd name="T18" fmla="*/ 5 w 16"/>
                <a:gd name="T19" fmla="*/ 4 h 28"/>
                <a:gd name="T20" fmla="*/ 5 w 16"/>
                <a:gd name="T21" fmla="*/ 4 h 28"/>
                <a:gd name="T22" fmla="*/ 4 w 16"/>
                <a:gd name="T23" fmla="*/ 4 h 28"/>
                <a:gd name="T24" fmla="*/ 4 w 16"/>
                <a:gd name="T25" fmla="*/ 5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0 w 16"/>
                <a:gd name="T33" fmla="*/ 5 h 28"/>
                <a:gd name="T34" fmla="*/ 0 w 16"/>
                <a:gd name="T35" fmla="*/ 4 h 28"/>
                <a:gd name="T36" fmla="*/ 0 w 16"/>
                <a:gd name="T37" fmla="*/ 4 h 28"/>
                <a:gd name="T38" fmla="*/ 0 w 16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28"/>
                <a:gd name="T62" fmla="*/ 16 w 16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2" name="Freeform 818"/>
            <p:cNvSpPr>
              <a:spLocks noChangeAspect="1"/>
            </p:cNvSpPr>
            <p:nvPr/>
          </p:nvSpPr>
          <p:spPr bwMode="auto">
            <a:xfrm>
              <a:off x="5456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4 w 19"/>
                <a:gd name="T15" fmla="*/ 5 h 31"/>
                <a:gd name="T16" fmla="*/ 4 w 19"/>
                <a:gd name="T17" fmla="*/ 5 h 31"/>
                <a:gd name="T18" fmla="*/ 5 w 19"/>
                <a:gd name="T19" fmla="*/ 5 h 31"/>
                <a:gd name="T20" fmla="*/ 5 w 19"/>
                <a:gd name="T21" fmla="*/ 4 h 31"/>
                <a:gd name="T22" fmla="*/ 5 w 19"/>
                <a:gd name="T23" fmla="*/ 2 h 31"/>
                <a:gd name="T24" fmla="*/ 5 w 19"/>
                <a:gd name="T25" fmla="*/ 1 h 31"/>
                <a:gd name="T26" fmla="*/ 5 w 19"/>
                <a:gd name="T27" fmla="*/ 0 h 31"/>
                <a:gd name="T28" fmla="*/ 4 w 19"/>
                <a:gd name="T29" fmla="*/ 0 h 31"/>
                <a:gd name="T30" fmla="*/ 4 w 19"/>
                <a:gd name="T31" fmla="*/ 0 h 31"/>
                <a:gd name="T32" fmla="*/ 4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1 h 31"/>
                <a:gd name="T42" fmla="*/ 0 w 19"/>
                <a:gd name="T43" fmla="*/ 2 h 31"/>
                <a:gd name="T44" fmla="*/ 0 w 19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31"/>
                <a:gd name="T71" fmla="*/ 19 w 1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3" name="Freeform 819"/>
            <p:cNvSpPr>
              <a:spLocks noChangeAspect="1"/>
            </p:cNvSpPr>
            <p:nvPr/>
          </p:nvSpPr>
          <p:spPr bwMode="auto">
            <a:xfrm>
              <a:off x="5457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3 w 16"/>
                <a:gd name="T9" fmla="*/ 0 h 28"/>
                <a:gd name="T10" fmla="*/ 4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1 h 28"/>
                <a:gd name="T18" fmla="*/ 5 w 16"/>
                <a:gd name="T19" fmla="*/ 4 h 28"/>
                <a:gd name="T20" fmla="*/ 5 w 16"/>
                <a:gd name="T21" fmla="*/ 4 h 28"/>
                <a:gd name="T22" fmla="*/ 4 w 16"/>
                <a:gd name="T23" fmla="*/ 4 h 28"/>
                <a:gd name="T24" fmla="*/ 4 w 16"/>
                <a:gd name="T25" fmla="*/ 5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0 w 16"/>
                <a:gd name="T33" fmla="*/ 5 h 28"/>
                <a:gd name="T34" fmla="*/ 0 w 16"/>
                <a:gd name="T35" fmla="*/ 4 h 28"/>
                <a:gd name="T36" fmla="*/ 0 w 16"/>
                <a:gd name="T37" fmla="*/ 4 h 28"/>
                <a:gd name="T38" fmla="*/ 0 w 16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28"/>
                <a:gd name="T62" fmla="*/ 16 w 16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4" name="Freeform 820"/>
            <p:cNvSpPr>
              <a:spLocks noChangeAspect="1"/>
            </p:cNvSpPr>
            <p:nvPr/>
          </p:nvSpPr>
          <p:spPr bwMode="auto">
            <a:xfrm>
              <a:off x="5481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2 w 16"/>
                <a:gd name="T9" fmla="*/ 5 h 31"/>
                <a:gd name="T10" fmla="*/ 3 w 16"/>
                <a:gd name="T11" fmla="*/ 5 h 31"/>
                <a:gd name="T12" fmla="*/ 5 w 16"/>
                <a:gd name="T13" fmla="*/ 5 h 31"/>
                <a:gd name="T14" fmla="*/ 5 w 16"/>
                <a:gd name="T15" fmla="*/ 5 h 31"/>
                <a:gd name="T16" fmla="*/ 5 w 16"/>
                <a:gd name="T17" fmla="*/ 5 h 31"/>
                <a:gd name="T18" fmla="*/ 5 w 16"/>
                <a:gd name="T19" fmla="*/ 4 h 31"/>
                <a:gd name="T20" fmla="*/ 5 w 16"/>
                <a:gd name="T21" fmla="*/ 2 h 31"/>
                <a:gd name="T22" fmla="*/ 5 w 16"/>
                <a:gd name="T23" fmla="*/ 1 h 31"/>
                <a:gd name="T24" fmla="*/ 5 w 16"/>
                <a:gd name="T25" fmla="*/ 0 h 31"/>
                <a:gd name="T26" fmla="*/ 5 w 16"/>
                <a:gd name="T27" fmla="*/ 0 h 31"/>
                <a:gd name="T28" fmla="*/ 3 w 16"/>
                <a:gd name="T29" fmla="*/ 0 h 31"/>
                <a:gd name="T30" fmla="*/ 2 w 16"/>
                <a:gd name="T31" fmla="*/ 0 h 31"/>
                <a:gd name="T32" fmla="*/ 1 w 16"/>
                <a:gd name="T33" fmla="*/ 0 h 31"/>
                <a:gd name="T34" fmla="*/ 1 w 16"/>
                <a:gd name="T35" fmla="*/ 0 h 31"/>
                <a:gd name="T36" fmla="*/ 0 w 16"/>
                <a:gd name="T37" fmla="*/ 0 h 31"/>
                <a:gd name="T38" fmla="*/ 0 w 16"/>
                <a:gd name="T39" fmla="*/ 1 h 31"/>
                <a:gd name="T40" fmla="*/ 0 w 16"/>
                <a:gd name="T41" fmla="*/ 2 h 31"/>
                <a:gd name="T42" fmla="*/ 0 w 16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31"/>
                <a:gd name="T68" fmla="*/ 16 w 1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5" name="Freeform 821"/>
            <p:cNvSpPr>
              <a:spLocks noChangeAspect="1"/>
            </p:cNvSpPr>
            <p:nvPr/>
          </p:nvSpPr>
          <p:spPr bwMode="auto">
            <a:xfrm>
              <a:off x="5481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1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5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5 w 16"/>
                <a:gd name="T25" fmla="*/ 5 h 28"/>
                <a:gd name="T26" fmla="*/ 5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6" name="Freeform 822"/>
            <p:cNvSpPr>
              <a:spLocks noChangeAspect="1"/>
            </p:cNvSpPr>
            <p:nvPr/>
          </p:nvSpPr>
          <p:spPr bwMode="auto">
            <a:xfrm>
              <a:off x="5497" y="1545"/>
              <a:ext cx="0" cy="257"/>
            </a:xfrm>
            <a:custGeom>
              <a:avLst/>
              <a:gdLst>
                <a:gd name="T0" fmla="*/ 0 w 88"/>
                <a:gd name="T1" fmla="*/ 2 h 168"/>
                <a:gd name="T2" fmla="*/ 1 w 88"/>
                <a:gd name="T3" fmla="*/ 1 h 168"/>
                <a:gd name="T4" fmla="*/ 2 w 88"/>
                <a:gd name="T5" fmla="*/ 0 h 168"/>
                <a:gd name="T6" fmla="*/ 24 w 88"/>
                <a:gd name="T7" fmla="*/ 0 h 168"/>
                <a:gd name="T8" fmla="*/ 25 w 88"/>
                <a:gd name="T9" fmla="*/ 1 h 168"/>
                <a:gd name="T10" fmla="*/ 26 w 88"/>
                <a:gd name="T11" fmla="*/ 2 h 168"/>
                <a:gd name="T12" fmla="*/ 26 w 88"/>
                <a:gd name="T13" fmla="*/ 3 h 168"/>
                <a:gd name="T14" fmla="*/ 26 w 88"/>
                <a:gd name="T15" fmla="*/ 4 h 168"/>
                <a:gd name="T16" fmla="*/ 26 w 88"/>
                <a:gd name="T17" fmla="*/ 6 h 168"/>
                <a:gd name="T18" fmla="*/ 26 w 88"/>
                <a:gd name="T19" fmla="*/ 6 h 168"/>
                <a:gd name="T20" fmla="*/ 26 w 88"/>
                <a:gd name="T21" fmla="*/ 9 h 168"/>
                <a:gd name="T22" fmla="*/ 26 w 88"/>
                <a:gd name="T23" fmla="*/ 10 h 168"/>
                <a:gd name="T24" fmla="*/ 26 w 88"/>
                <a:gd name="T25" fmla="*/ 13 h 168"/>
                <a:gd name="T26" fmla="*/ 26 w 88"/>
                <a:gd name="T27" fmla="*/ 15 h 168"/>
                <a:gd name="T28" fmla="*/ 26 w 88"/>
                <a:gd name="T29" fmla="*/ 17 h 168"/>
                <a:gd name="T30" fmla="*/ 26 w 88"/>
                <a:gd name="T31" fmla="*/ 19 h 168"/>
                <a:gd name="T32" fmla="*/ 26 w 88"/>
                <a:gd name="T33" fmla="*/ 21 h 168"/>
                <a:gd name="T34" fmla="*/ 26 w 88"/>
                <a:gd name="T35" fmla="*/ 22 h 168"/>
                <a:gd name="T36" fmla="*/ 26 w 88"/>
                <a:gd name="T37" fmla="*/ 24 h 168"/>
                <a:gd name="T38" fmla="*/ 26 w 88"/>
                <a:gd name="T39" fmla="*/ 25 h 168"/>
                <a:gd name="T40" fmla="*/ 26 w 88"/>
                <a:gd name="T41" fmla="*/ 26 h 168"/>
                <a:gd name="T42" fmla="*/ 24 w 88"/>
                <a:gd name="T43" fmla="*/ 27 h 168"/>
                <a:gd name="T44" fmla="*/ 2 w 88"/>
                <a:gd name="T45" fmla="*/ 27 h 168"/>
                <a:gd name="T46" fmla="*/ 1 w 88"/>
                <a:gd name="T47" fmla="*/ 26 h 168"/>
                <a:gd name="T48" fmla="*/ 0 w 88"/>
                <a:gd name="T49" fmla="*/ 25 h 168"/>
                <a:gd name="T50" fmla="*/ 0 w 88"/>
                <a:gd name="T51" fmla="*/ 24 h 168"/>
                <a:gd name="T52" fmla="*/ 0 w 88"/>
                <a:gd name="T53" fmla="*/ 23 h 168"/>
                <a:gd name="T54" fmla="*/ 0 w 88"/>
                <a:gd name="T55" fmla="*/ 21 h 168"/>
                <a:gd name="T56" fmla="*/ 0 w 88"/>
                <a:gd name="T57" fmla="*/ 20 h 168"/>
                <a:gd name="T58" fmla="*/ 0 w 88"/>
                <a:gd name="T59" fmla="*/ 18 h 168"/>
                <a:gd name="T60" fmla="*/ 0 w 88"/>
                <a:gd name="T61" fmla="*/ 16 h 168"/>
                <a:gd name="T62" fmla="*/ 0 w 88"/>
                <a:gd name="T63" fmla="*/ 13 h 168"/>
                <a:gd name="T64" fmla="*/ 0 w 88"/>
                <a:gd name="T65" fmla="*/ 11 h 168"/>
                <a:gd name="T66" fmla="*/ 0 w 88"/>
                <a:gd name="T67" fmla="*/ 9 h 168"/>
                <a:gd name="T68" fmla="*/ 0 w 88"/>
                <a:gd name="T69" fmla="*/ 7 h 168"/>
                <a:gd name="T70" fmla="*/ 0 w 88"/>
                <a:gd name="T71" fmla="*/ 6 h 168"/>
                <a:gd name="T72" fmla="*/ 0 w 88"/>
                <a:gd name="T73" fmla="*/ 4 h 168"/>
                <a:gd name="T74" fmla="*/ 0 w 88"/>
                <a:gd name="T75" fmla="*/ 3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"/>
                <a:gd name="T115" fmla="*/ 0 h 168"/>
                <a:gd name="T116" fmla="*/ 88 w 88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" h="168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4" y="5"/>
                  </a:lnTo>
                  <a:lnTo>
                    <a:pt x="88" y="5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8" y="17"/>
                  </a:lnTo>
                  <a:lnTo>
                    <a:pt x="88" y="20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8" y="50"/>
                  </a:lnTo>
                  <a:lnTo>
                    <a:pt x="88" y="54"/>
                  </a:lnTo>
                  <a:lnTo>
                    <a:pt x="88" y="62"/>
                  </a:lnTo>
                  <a:lnTo>
                    <a:pt x="88" y="65"/>
                  </a:lnTo>
                  <a:lnTo>
                    <a:pt x="88" y="73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8" y="95"/>
                  </a:lnTo>
                  <a:lnTo>
                    <a:pt x="88" y="103"/>
                  </a:lnTo>
                  <a:lnTo>
                    <a:pt x="88" y="106"/>
                  </a:lnTo>
                  <a:lnTo>
                    <a:pt x="88" y="114"/>
                  </a:lnTo>
                  <a:lnTo>
                    <a:pt x="88" y="118"/>
                  </a:lnTo>
                  <a:lnTo>
                    <a:pt x="88" y="125"/>
                  </a:lnTo>
                  <a:lnTo>
                    <a:pt x="88" y="131"/>
                  </a:lnTo>
                  <a:lnTo>
                    <a:pt x="88" y="134"/>
                  </a:lnTo>
                  <a:lnTo>
                    <a:pt x="88" y="140"/>
                  </a:lnTo>
                  <a:lnTo>
                    <a:pt x="88" y="142"/>
                  </a:lnTo>
                  <a:lnTo>
                    <a:pt x="88" y="147"/>
                  </a:lnTo>
                  <a:lnTo>
                    <a:pt x="88" y="151"/>
                  </a:lnTo>
                  <a:lnTo>
                    <a:pt x="88" y="155"/>
                  </a:lnTo>
                  <a:lnTo>
                    <a:pt x="88" y="159"/>
                  </a:lnTo>
                  <a:lnTo>
                    <a:pt x="88" y="163"/>
                  </a:lnTo>
                  <a:lnTo>
                    <a:pt x="84" y="168"/>
                  </a:lnTo>
                  <a:lnTo>
                    <a:pt x="81" y="168"/>
                  </a:lnTo>
                  <a:lnTo>
                    <a:pt x="9" y="168"/>
                  </a:lnTo>
                  <a:lnTo>
                    <a:pt x="7" y="168"/>
                  </a:lnTo>
                  <a:lnTo>
                    <a:pt x="4" y="168"/>
                  </a:lnTo>
                  <a:lnTo>
                    <a:pt x="4" y="163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7" name="Freeform 823"/>
            <p:cNvSpPr>
              <a:spLocks noChangeAspect="1"/>
            </p:cNvSpPr>
            <p:nvPr/>
          </p:nvSpPr>
          <p:spPr bwMode="auto">
            <a:xfrm>
              <a:off x="5439" y="1055"/>
              <a:ext cx="0" cy="257"/>
            </a:xfrm>
            <a:custGeom>
              <a:avLst/>
              <a:gdLst>
                <a:gd name="T0" fmla="*/ 121 w 1729"/>
                <a:gd name="T1" fmla="*/ 289 h 1896"/>
                <a:gd name="T2" fmla="*/ 47 w 1729"/>
                <a:gd name="T3" fmla="*/ 297 h 1896"/>
                <a:gd name="T4" fmla="*/ 0 w 1729"/>
                <a:gd name="T5" fmla="*/ 301 h 1896"/>
                <a:gd name="T6" fmla="*/ 439 w 1729"/>
                <a:gd name="T7" fmla="*/ 0 h 1896"/>
                <a:gd name="T8" fmla="*/ 518 w 1729"/>
                <a:gd name="T9" fmla="*/ 0 h 1896"/>
                <a:gd name="T10" fmla="*/ 494 w 1729"/>
                <a:gd name="T11" fmla="*/ 36 h 1896"/>
                <a:gd name="T12" fmla="*/ 121 w 1729"/>
                <a:gd name="T13" fmla="*/ 289 h 1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9"/>
                <a:gd name="T22" fmla="*/ 0 h 1896"/>
                <a:gd name="T23" fmla="*/ 1729 w 1729"/>
                <a:gd name="T24" fmla="*/ 1896 h 1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9" h="1896">
                  <a:moveTo>
                    <a:pt x="404" y="1823"/>
                  </a:moveTo>
                  <a:lnTo>
                    <a:pt x="158" y="1876"/>
                  </a:lnTo>
                  <a:lnTo>
                    <a:pt x="0" y="1896"/>
                  </a:lnTo>
                  <a:lnTo>
                    <a:pt x="1468" y="0"/>
                  </a:lnTo>
                  <a:lnTo>
                    <a:pt x="1729" y="0"/>
                  </a:lnTo>
                  <a:lnTo>
                    <a:pt x="1651" y="228"/>
                  </a:lnTo>
                  <a:lnTo>
                    <a:pt x="404" y="182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8" name="Freeform 824"/>
            <p:cNvSpPr>
              <a:spLocks noChangeAspect="1"/>
            </p:cNvSpPr>
            <p:nvPr/>
          </p:nvSpPr>
          <p:spPr bwMode="auto">
            <a:xfrm>
              <a:off x="5693" y="1196"/>
              <a:ext cx="0" cy="257"/>
            </a:xfrm>
            <a:custGeom>
              <a:avLst/>
              <a:gdLst>
                <a:gd name="T0" fmla="*/ 17 w 1147"/>
                <a:gd name="T1" fmla="*/ 229 h 1457"/>
                <a:gd name="T2" fmla="*/ 0 w 1147"/>
                <a:gd name="T3" fmla="*/ 230 h 1457"/>
                <a:gd name="T4" fmla="*/ 343 w 1147"/>
                <a:gd name="T5" fmla="*/ 0 h 1457"/>
                <a:gd name="T6" fmla="*/ 331 w 1147"/>
                <a:gd name="T7" fmla="*/ 17 h 1457"/>
                <a:gd name="T8" fmla="*/ 17 w 1147"/>
                <a:gd name="T9" fmla="*/ 229 h 14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7"/>
                <a:gd name="T16" fmla="*/ 0 h 1457"/>
                <a:gd name="T17" fmla="*/ 1147 w 1147"/>
                <a:gd name="T18" fmla="*/ 1457 h 14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7" h="1457">
                  <a:moveTo>
                    <a:pt x="58" y="1446"/>
                  </a:moveTo>
                  <a:lnTo>
                    <a:pt x="0" y="1457"/>
                  </a:lnTo>
                  <a:lnTo>
                    <a:pt x="1147" y="0"/>
                  </a:lnTo>
                  <a:lnTo>
                    <a:pt x="1108" y="111"/>
                  </a:lnTo>
                  <a:lnTo>
                    <a:pt x="58" y="1446"/>
                  </a:lnTo>
                  <a:close/>
                </a:path>
              </a:pathLst>
            </a:custGeom>
            <a:solidFill>
              <a:srgbClr val="FF912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89" name="Freeform 825"/>
            <p:cNvSpPr>
              <a:spLocks noChangeAspect="1"/>
            </p:cNvSpPr>
            <p:nvPr/>
          </p:nvSpPr>
          <p:spPr bwMode="auto">
            <a:xfrm>
              <a:off x="5662" y="1145"/>
              <a:ext cx="0" cy="257"/>
            </a:xfrm>
            <a:custGeom>
              <a:avLst/>
              <a:gdLst>
                <a:gd name="T0" fmla="*/ 16 w 1247"/>
                <a:gd name="T1" fmla="*/ 251 h 1599"/>
                <a:gd name="T2" fmla="*/ 0 w 1247"/>
                <a:gd name="T3" fmla="*/ 253 h 1599"/>
                <a:gd name="T4" fmla="*/ 374 w 1247"/>
                <a:gd name="T5" fmla="*/ 0 h 1599"/>
                <a:gd name="T6" fmla="*/ 360 w 1247"/>
                <a:gd name="T7" fmla="*/ 20 h 1599"/>
                <a:gd name="T8" fmla="*/ 16 w 1247"/>
                <a:gd name="T9" fmla="*/ 251 h 1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7"/>
                <a:gd name="T16" fmla="*/ 0 h 1599"/>
                <a:gd name="T17" fmla="*/ 1247 w 1247"/>
                <a:gd name="T18" fmla="*/ 1599 h 1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7" h="1599">
                  <a:moveTo>
                    <a:pt x="55" y="1588"/>
                  </a:moveTo>
                  <a:lnTo>
                    <a:pt x="0" y="1599"/>
                  </a:lnTo>
                  <a:lnTo>
                    <a:pt x="1247" y="0"/>
                  </a:lnTo>
                  <a:lnTo>
                    <a:pt x="1202" y="129"/>
                  </a:lnTo>
                  <a:lnTo>
                    <a:pt x="55" y="15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0" name="Freeform 826"/>
            <p:cNvSpPr>
              <a:spLocks noChangeAspect="1"/>
            </p:cNvSpPr>
            <p:nvPr/>
          </p:nvSpPr>
          <p:spPr bwMode="auto">
            <a:xfrm>
              <a:off x="5725" y="1241"/>
              <a:ext cx="0" cy="257"/>
            </a:xfrm>
            <a:custGeom>
              <a:avLst/>
              <a:gdLst>
                <a:gd name="T0" fmla="*/ 17 w 1050"/>
                <a:gd name="T1" fmla="*/ 209 h 1335"/>
                <a:gd name="T2" fmla="*/ 0 w 1050"/>
                <a:gd name="T3" fmla="*/ 211 h 1335"/>
                <a:gd name="T4" fmla="*/ 314 w 1050"/>
                <a:gd name="T5" fmla="*/ 0 h 1335"/>
                <a:gd name="T6" fmla="*/ 303 w 1050"/>
                <a:gd name="T7" fmla="*/ 16 h 1335"/>
                <a:gd name="T8" fmla="*/ 17 w 1050"/>
                <a:gd name="T9" fmla="*/ 209 h 1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0"/>
                <a:gd name="T16" fmla="*/ 0 h 1335"/>
                <a:gd name="T17" fmla="*/ 1050 w 1050"/>
                <a:gd name="T18" fmla="*/ 1335 h 13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0" h="1335">
                  <a:moveTo>
                    <a:pt x="57" y="1322"/>
                  </a:moveTo>
                  <a:lnTo>
                    <a:pt x="0" y="1335"/>
                  </a:lnTo>
                  <a:lnTo>
                    <a:pt x="1050" y="0"/>
                  </a:lnTo>
                  <a:lnTo>
                    <a:pt x="1015" y="103"/>
                  </a:lnTo>
                  <a:lnTo>
                    <a:pt x="57" y="1322"/>
                  </a:lnTo>
                  <a:close/>
                </a:path>
              </a:pathLst>
            </a:custGeom>
            <a:solidFill>
              <a:srgbClr val="FFB20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1" name="Freeform 827"/>
            <p:cNvSpPr>
              <a:spLocks noChangeAspect="1"/>
            </p:cNvSpPr>
            <p:nvPr/>
          </p:nvSpPr>
          <p:spPr bwMode="auto">
            <a:xfrm>
              <a:off x="5929" y="1612"/>
              <a:ext cx="0" cy="257"/>
            </a:xfrm>
            <a:custGeom>
              <a:avLst/>
              <a:gdLst>
                <a:gd name="T0" fmla="*/ 5 w 246"/>
                <a:gd name="T1" fmla="*/ 23 h 144"/>
                <a:gd name="T2" fmla="*/ 7 w 246"/>
                <a:gd name="T3" fmla="*/ 22 h 144"/>
                <a:gd name="T4" fmla="*/ 10 w 246"/>
                <a:gd name="T5" fmla="*/ 22 h 144"/>
                <a:gd name="T6" fmla="*/ 13 w 246"/>
                <a:gd name="T7" fmla="*/ 22 h 144"/>
                <a:gd name="T8" fmla="*/ 18 w 246"/>
                <a:gd name="T9" fmla="*/ 21 h 144"/>
                <a:gd name="T10" fmla="*/ 23 w 246"/>
                <a:gd name="T11" fmla="*/ 21 h 144"/>
                <a:gd name="T12" fmla="*/ 27 w 246"/>
                <a:gd name="T13" fmla="*/ 21 h 144"/>
                <a:gd name="T14" fmla="*/ 33 w 246"/>
                <a:gd name="T15" fmla="*/ 20 h 144"/>
                <a:gd name="T16" fmla="*/ 39 w 246"/>
                <a:gd name="T17" fmla="*/ 19 h 144"/>
                <a:gd name="T18" fmla="*/ 45 w 246"/>
                <a:gd name="T19" fmla="*/ 19 h 144"/>
                <a:gd name="T20" fmla="*/ 50 w 246"/>
                <a:gd name="T21" fmla="*/ 17 h 144"/>
                <a:gd name="T22" fmla="*/ 54 w 246"/>
                <a:gd name="T23" fmla="*/ 17 h 144"/>
                <a:gd name="T24" fmla="*/ 57 w 246"/>
                <a:gd name="T25" fmla="*/ 17 h 144"/>
                <a:gd name="T26" fmla="*/ 59 w 246"/>
                <a:gd name="T27" fmla="*/ 16 h 144"/>
                <a:gd name="T28" fmla="*/ 63 w 246"/>
                <a:gd name="T29" fmla="*/ 15 h 144"/>
                <a:gd name="T30" fmla="*/ 65 w 246"/>
                <a:gd name="T31" fmla="*/ 15 h 144"/>
                <a:gd name="T32" fmla="*/ 68 w 246"/>
                <a:gd name="T33" fmla="*/ 15 h 144"/>
                <a:gd name="T34" fmla="*/ 71 w 246"/>
                <a:gd name="T35" fmla="*/ 14 h 144"/>
                <a:gd name="T36" fmla="*/ 73 w 246"/>
                <a:gd name="T37" fmla="*/ 13 h 144"/>
                <a:gd name="T38" fmla="*/ 73 w 246"/>
                <a:gd name="T39" fmla="*/ 0 h 144"/>
                <a:gd name="T40" fmla="*/ 70 w 246"/>
                <a:gd name="T41" fmla="*/ 0 h 144"/>
                <a:gd name="T42" fmla="*/ 68 w 246"/>
                <a:gd name="T43" fmla="*/ 1 h 144"/>
                <a:gd name="T44" fmla="*/ 64 w 246"/>
                <a:gd name="T45" fmla="*/ 1 h 144"/>
                <a:gd name="T46" fmla="*/ 59 w 246"/>
                <a:gd name="T47" fmla="*/ 1 h 144"/>
                <a:gd name="T48" fmla="*/ 55 w 246"/>
                <a:gd name="T49" fmla="*/ 1 h 144"/>
                <a:gd name="T50" fmla="*/ 50 w 246"/>
                <a:gd name="T51" fmla="*/ 1 h 144"/>
                <a:gd name="T52" fmla="*/ 46 w 246"/>
                <a:gd name="T53" fmla="*/ 1 h 144"/>
                <a:gd name="T54" fmla="*/ 41 w 246"/>
                <a:gd name="T55" fmla="*/ 1 h 144"/>
                <a:gd name="T56" fmla="*/ 38 w 246"/>
                <a:gd name="T57" fmla="*/ 1 h 144"/>
                <a:gd name="T58" fmla="*/ 34 w 246"/>
                <a:gd name="T59" fmla="*/ 1 h 144"/>
                <a:gd name="T60" fmla="*/ 31 w 246"/>
                <a:gd name="T61" fmla="*/ 1 h 144"/>
                <a:gd name="T62" fmla="*/ 29 w 246"/>
                <a:gd name="T63" fmla="*/ 1 h 144"/>
                <a:gd name="T64" fmla="*/ 24 w 246"/>
                <a:gd name="T65" fmla="*/ 1 h 144"/>
                <a:gd name="T66" fmla="*/ 22 w 246"/>
                <a:gd name="T67" fmla="*/ 1 h 144"/>
                <a:gd name="T68" fmla="*/ 18 w 246"/>
                <a:gd name="T69" fmla="*/ 1 h 144"/>
                <a:gd name="T70" fmla="*/ 14 w 246"/>
                <a:gd name="T71" fmla="*/ 1 h 144"/>
                <a:gd name="T72" fmla="*/ 11 w 246"/>
                <a:gd name="T73" fmla="*/ 1 h 144"/>
                <a:gd name="T74" fmla="*/ 8 w 246"/>
                <a:gd name="T75" fmla="*/ 1 h 144"/>
                <a:gd name="T76" fmla="*/ 5 w 246"/>
                <a:gd name="T77" fmla="*/ 1 h 144"/>
                <a:gd name="T78" fmla="*/ 2 w 246"/>
                <a:gd name="T79" fmla="*/ 1 h 144"/>
                <a:gd name="T80" fmla="*/ 0 w 246"/>
                <a:gd name="T81" fmla="*/ 2 h 144"/>
                <a:gd name="T82" fmla="*/ 0 w 246"/>
                <a:gd name="T83" fmla="*/ 4 h 144"/>
                <a:gd name="T84" fmla="*/ 0 w 246"/>
                <a:gd name="T85" fmla="*/ 6 h 144"/>
                <a:gd name="T86" fmla="*/ 0 w 246"/>
                <a:gd name="T87" fmla="*/ 8 h 144"/>
                <a:gd name="T88" fmla="*/ 1 w 246"/>
                <a:gd name="T89" fmla="*/ 12 h 144"/>
                <a:gd name="T90" fmla="*/ 2 w 246"/>
                <a:gd name="T91" fmla="*/ 14 h 144"/>
                <a:gd name="T92" fmla="*/ 2 w 246"/>
                <a:gd name="T93" fmla="*/ 17 h 144"/>
                <a:gd name="T94" fmla="*/ 3 w 246"/>
                <a:gd name="T95" fmla="*/ 19 h 144"/>
                <a:gd name="T96" fmla="*/ 4 w 246"/>
                <a:gd name="T97" fmla="*/ 21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144"/>
                <a:gd name="T149" fmla="*/ 246 w 246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144">
                  <a:moveTo>
                    <a:pt x="14" y="140"/>
                  </a:moveTo>
                  <a:lnTo>
                    <a:pt x="16" y="140"/>
                  </a:lnTo>
                  <a:lnTo>
                    <a:pt x="16" y="144"/>
                  </a:lnTo>
                  <a:lnTo>
                    <a:pt x="20" y="144"/>
                  </a:lnTo>
                  <a:lnTo>
                    <a:pt x="23" y="144"/>
                  </a:lnTo>
                  <a:lnTo>
                    <a:pt x="23" y="140"/>
                  </a:lnTo>
                  <a:lnTo>
                    <a:pt x="27" y="140"/>
                  </a:lnTo>
                  <a:lnTo>
                    <a:pt x="29" y="140"/>
                  </a:lnTo>
                  <a:lnTo>
                    <a:pt x="33" y="140"/>
                  </a:lnTo>
                  <a:lnTo>
                    <a:pt x="36" y="140"/>
                  </a:lnTo>
                  <a:lnTo>
                    <a:pt x="39" y="140"/>
                  </a:lnTo>
                  <a:lnTo>
                    <a:pt x="43" y="140"/>
                  </a:lnTo>
                  <a:lnTo>
                    <a:pt x="50" y="140"/>
                  </a:lnTo>
                  <a:lnTo>
                    <a:pt x="52" y="136"/>
                  </a:lnTo>
                  <a:lnTo>
                    <a:pt x="58" y="136"/>
                  </a:lnTo>
                  <a:lnTo>
                    <a:pt x="62" y="136"/>
                  </a:lnTo>
                  <a:lnTo>
                    <a:pt x="69" y="136"/>
                  </a:lnTo>
                  <a:lnTo>
                    <a:pt x="75" y="131"/>
                  </a:lnTo>
                  <a:lnTo>
                    <a:pt x="81" y="131"/>
                  </a:lnTo>
                  <a:lnTo>
                    <a:pt x="88" y="131"/>
                  </a:lnTo>
                  <a:lnTo>
                    <a:pt x="91" y="131"/>
                  </a:lnTo>
                  <a:lnTo>
                    <a:pt x="98" y="127"/>
                  </a:lnTo>
                  <a:lnTo>
                    <a:pt x="104" y="127"/>
                  </a:lnTo>
                  <a:lnTo>
                    <a:pt x="111" y="127"/>
                  </a:lnTo>
                  <a:lnTo>
                    <a:pt x="118" y="124"/>
                  </a:lnTo>
                  <a:lnTo>
                    <a:pt x="123" y="124"/>
                  </a:lnTo>
                  <a:lnTo>
                    <a:pt x="129" y="124"/>
                  </a:lnTo>
                  <a:lnTo>
                    <a:pt x="136" y="119"/>
                  </a:lnTo>
                  <a:lnTo>
                    <a:pt x="142" y="119"/>
                  </a:lnTo>
                  <a:lnTo>
                    <a:pt x="149" y="119"/>
                  </a:lnTo>
                  <a:lnTo>
                    <a:pt x="156" y="116"/>
                  </a:lnTo>
                  <a:lnTo>
                    <a:pt x="159" y="116"/>
                  </a:lnTo>
                  <a:lnTo>
                    <a:pt x="166" y="112"/>
                  </a:lnTo>
                  <a:lnTo>
                    <a:pt x="171" y="112"/>
                  </a:lnTo>
                  <a:lnTo>
                    <a:pt x="175" y="112"/>
                  </a:lnTo>
                  <a:lnTo>
                    <a:pt x="178" y="107"/>
                  </a:lnTo>
                  <a:lnTo>
                    <a:pt x="182" y="107"/>
                  </a:lnTo>
                  <a:lnTo>
                    <a:pt x="185" y="107"/>
                  </a:lnTo>
                  <a:lnTo>
                    <a:pt x="188" y="107"/>
                  </a:lnTo>
                  <a:lnTo>
                    <a:pt x="190" y="103"/>
                  </a:lnTo>
                  <a:lnTo>
                    <a:pt x="195" y="103"/>
                  </a:lnTo>
                  <a:lnTo>
                    <a:pt x="197" y="103"/>
                  </a:lnTo>
                  <a:lnTo>
                    <a:pt x="202" y="103"/>
                  </a:lnTo>
                  <a:lnTo>
                    <a:pt x="204" y="99"/>
                  </a:lnTo>
                  <a:lnTo>
                    <a:pt x="207" y="99"/>
                  </a:lnTo>
                  <a:lnTo>
                    <a:pt x="211" y="99"/>
                  </a:lnTo>
                  <a:lnTo>
                    <a:pt x="213" y="95"/>
                  </a:lnTo>
                  <a:lnTo>
                    <a:pt x="217" y="95"/>
                  </a:lnTo>
                  <a:lnTo>
                    <a:pt x="220" y="95"/>
                  </a:lnTo>
                  <a:lnTo>
                    <a:pt x="224" y="95"/>
                  </a:lnTo>
                  <a:lnTo>
                    <a:pt x="226" y="95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90"/>
                  </a:lnTo>
                  <a:lnTo>
                    <a:pt x="236" y="86"/>
                  </a:lnTo>
                  <a:lnTo>
                    <a:pt x="240" y="86"/>
                  </a:lnTo>
                  <a:lnTo>
                    <a:pt x="243" y="86"/>
                  </a:lnTo>
                  <a:lnTo>
                    <a:pt x="246" y="86"/>
                  </a:lnTo>
                  <a:lnTo>
                    <a:pt x="246" y="5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4" y="5"/>
                  </a:lnTo>
                  <a:lnTo>
                    <a:pt x="220" y="5"/>
                  </a:lnTo>
                  <a:lnTo>
                    <a:pt x="213" y="5"/>
                  </a:lnTo>
                  <a:lnTo>
                    <a:pt x="211" y="5"/>
                  </a:lnTo>
                  <a:lnTo>
                    <a:pt x="204" y="5"/>
                  </a:lnTo>
                  <a:lnTo>
                    <a:pt x="202" y="5"/>
                  </a:lnTo>
                  <a:lnTo>
                    <a:pt x="197" y="5"/>
                  </a:lnTo>
                  <a:lnTo>
                    <a:pt x="190" y="5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5" y="5"/>
                  </a:lnTo>
                  <a:lnTo>
                    <a:pt x="171" y="5"/>
                  </a:lnTo>
                  <a:lnTo>
                    <a:pt x="166" y="5"/>
                  </a:lnTo>
                  <a:lnTo>
                    <a:pt x="162" y="5"/>
                  </a:lnTo>
                  <a:lnTo>
                    <a:pt x="156" y="5"/>
                  </a:lnTo>
                  <a:lnTo>
                    <a:pt x="152" y="5"/>
                  </a:lnTo>
                  <a:lnTo>
                    <a:pt x="146" y="5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3" y="5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3" y="5"/>
                  </a:lnTo>
                  <a:lnTo>
                    <a:pt x="111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4" y="5"/>
                  </a:lnTo>
                  <a:lnTo>
                    <a:pt x="91" y="5"/>
                  </a:lnTo>
                  <a:lnTo>
                    <a:pt x="84" y="5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4" y="67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86"/>
                  </a:lnTo>
                  <a:lnTo>
                    <a:pt x="7" y="90"/>
                  </a:lnTo>
                  <a:lnTo>
                    <a:pt x="7" y="99"/>
                  </a:lnTo>
                  <a:lnTo>
                    <a:pt x="7" y="103"/>
                  </a:lnTo>
                  <a:lnTo>
                    <a:pt x="7" y="107"/>
                  </a:lnTo>
                  <a:lnTo>
                    <a:pt x="9" y="116"/>
                  </a:lnTo>
                  <a:lnTo>
                    <a:pt x="9" y="119"/>
                  </a:lnTo>
                  <a:lnTo>
                    <a:pt x="9" y="124"/>
                  </a:lnTo>
                  <a:lnTo>
                    <a:pt x="9" y="127"/>
                  </a:lnTo>
                  <a:lnTo>
                    <a:pt x="14" y="131"/>
                  </a:lnTo>
                  <a:lnTo>
                    <a:pt x="14" y="136"/>
                  </a:lnTo>
                  <a:lnTo>
                    <a:pt x="14" y="14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2" name="Freeform 828"/>
            <p:cNvSpPr>
              <a:spLocks noChangeAspect="1"/>
            </p:cNvSpPr>
            <p:nvPr/>
          </p:nvSpPr>
          <p:spPr bwMode="auto">
            <a:xfrm>
              <a:off x="5450" y="1723"/>
              <a:ext cx="0" cy="257"/>
            </a:xfrm>
            <a:custGeom>
              <a:avLst/>
              <a:gdLst>
                <a:gd name="T0" fmla="*/ 0 w 190"/>
                <a:gd name="T1" fmla="*/ 24 h 165"/>
                <a:gd name="T2" fmla="*/ 0 w 190"/>
                <a:gd name="T3" fmla="*/ 1 h 165"/>
                <a:gd name="T4" fmla="*/ 0 w 190"/>
                <a:gd name="T5" fmla="*/ 1 h 165"/>
                <a:gd name="T6" fmla="*/ 0 w 190"/>
                <a:gd name="T7" fmla="*/ 0 h 165"/>
                <a:gd name="T8" fmla="*/ 1 w 190"/>
                <a:gd name="T9" fmla="*/ 0 h 165"/>
                <a:gd name="T10" fmla="*/ 2 w 190"/>
                <a:gd name="T11" fmla="*/ 0 h 165"/>
                <a:gd name="T12" fmla="*/ 55 w 190"/>
                <a:gd name="T13" fmla="*/ 0 h 165"/>
                <a:gd name="T14" fmla="*/ 56 w 190"/>
                <a:gd name="T15" fmla="*/ 0 h 165"/>
                <a:gd name="T16" fmla="*/ 56 w 190"/>
                <a:gd name="T17" fmla="*/ 1 h 165"/>
                <a:gd name="T18" fmla="*/ 57 w 190"/>
                <a:gd name="T19" fmla="*/ 1 h 165"/>
                <a:gd name="T20" fmla="*/ 57 w 190"/>
                <a:gd name="T21" fmla="*/ 1 h 165"/>
                <a:gd name="T22" fmla="*/ 57 w 190"/>
                <a:gd name="T23" fmla="*/ 2 h 165"/>
                <a:gd name="T24" fmla="*/ 57 w 190"/>
                <a:gd name="T25" fmla="*/ 2 h 165"/>
                <a:gd name="T26" fmla="*/ 57 w 190"/>
                <a:gd name="T27" fmla="*/ 3 h 165"/>
                <a:gd name="T28" fmla="*/ 57 w 190"/>
                <a:gd name="T29" fmla="*/ 4 h 165"/>
                <a:gd name="T30" fmla="*/ 57 w 190"/>
                <a:gd name="T31" fmla="*/ 4 h 165"/>
                <a:gd name="T32" fmla="*/ 57 w 190"/>
                <a:gd name="T33" fmla="*/ 5 h 165"/>
                <a:gd name="T34" fmla="*/ 57 w 190"/>
                <a:gd name="T35" fmla="*/ 6 h 165"/>
                <a:gd name="T36" fmla="*/ 57 w 190"/>
                <a:gd name="T37" fmla="*/ 7 h 165"/>
                <a:gd name="T38" fmla="*/ 57 w 190"/>
                <a:gd name="T39" fmla="*/ 7 h 165"/>
                <a:gd name="T40" fmla="*/ 57 w 190"/>
                <a:gd name="T41" fmla="*/ 9 h 165"/>
                <a:gd name="T42" fmla="*/ 57 w 190"/>
                <a:gd name="T43" fmla="*/ 10 h 165"/>
                <a:gd name="T44" fmla="*/ 57 w 190"/>
                <a:gd name="T45" fmla="*/ 11 h 165"/>
                <a:gd name="T46" fmla="*/ 57 w 190"/>
                <a:gd name="T47" fmla="*/ 12 h 165"/>
                <a:gd name="T48" fmla="*/ 57 w 190"/>
                <a:gd name="T49" fmla="*/ 13 h 165"/>
                <a:gd name="T50" fmla="*/ 57 w 190"/>
                <a:gd name="T51" fmla="*/ 14 h 165"/>
                <a:gd name="T52" fmla="*/ 57 w 190"/>
                <a:gd name="T53" fmla="*/ 15 h 165"/>
                <a:gd name="T54" fmla="*/ 57 w 190"/>
                <a:gd name="T55" fmla="*/ 16 h 165"/>
                <a:gd name="T56" fmla="*/ 57 w 190"/>
                <a:gd name="T57" fmla="*/ 17 h 165"/>
                <a:gd name="T58" fmla="*/ 57 w 190"/>
                <a:gd name="T59" fmla="*/ 18 h 165"/>
                <a:gd name="T60" fmla="*/ 57 w 190"/>
                <a:gd name="T61" fmla="*/ 19 h 165"/>
                <a:gd name="T62" fmla="*/ 57 w 190"/>
                <a:gd name="T63" fmla="*/ 20 h 165"/>
                <a:gd name="T64" fmla="*/ 57 w 190"/>
                <a:gd name="T65" fmla="*/ 20 h 165"/>
                <a:gd name="T66" fmla="*/ 57 w 190"/>
                <a:gd name="T67" fmla="*/ 21 h 165"/>
                <a:gd name="T68" fmla="*/ 57 w 190"/>
                <a:gd name="T69" fmla="*/ 22 h 165"/>
                <a:gd name="T70" fmla="*/ 57 w 190"/>
                <a:gd name="T71" fmla="*/ 23 h 165"/>
                <a:gd name="T72" fmla="*/ 57 w 190"/>
                <a:gd name="T73" fmla="*/ 23 h 165"/>
                <a:gd name="T74" fmla="*/ 57 w 190"/>
                <a:gd name="T75" fmla="*/ 24 h 165"/>
                <a:gd name="T76" fmla="*/ 57 w 190"/>
                <a:gd name="T77" fmla="*/ 24 h 165"/>
                <a:gd name="T78" fmla="*/ 57 w 190"/>
                <a:gd name="T79" fmla="*/ 25 h 165"/>
                <a:gd name="T80" fmla="*/ 56 w 190"/>
                <a:gd name="T81" fmla="*/ 25 h 165"/>
                <a:gd name="T82" fmla="*/ 56 w 190"/>
                <a:gd name="T83" fmla="*/ 26 h 165"/>
                <a:gd name="T84" fmla="*/ 55 w 190"/>
                <a:gd name="T85" fmla="*/ 26 h 165"/>
                <a:gd name="T86" fmla="*/ 54 w 190"/>
                <a:gd name="T87" fmla="*/ 26 h 165"/>
                <a:gd name="T88" fmla="*/ 2 w 190"/>
                <a:gd name="T89" fmla="*/ 26 h 165"/>
                <a:gd name="T90" fmla="*/ 1 w 190"/>
                <a:gd name="T91" fmla="*/ 26 h 165"/>
                <a:gd name="T92" fmla="*/ 1 w 190"/>
                <a:gd name="T93" fmla="*/ 25 h 165"/>
                <a:gd name="T94" fmla="*/ 0 w 190"/>
                <a:gd name="T95" fmla="*/ 25 h 165"/>
                <a:gd name="T96" fmla="*/ 0 w 190"/>
                <a:gd name="T97" fmla="*/ 24 h 165"/>
                <a:gd name="T98" fmla="*/ 0 w 190"/>
                <a:gd name="T99" fmla="*/ 24 h 1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0"/>
                <a:gd name="T151" fmla="*/ 0 h 165"/>
                <a:gd name="T152" fmla="*/ 190 w 190"/>
                <a:gd name="T153" fmla="*/ 165 h 1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0" h="165">
                  <a:moveTo>
                    <a:pt x="0" y="154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0" y="8"/>
                  </a:lnTo>
                  <a:lnTo>
                    <a:pt x="190" y="11"/>
                  </a:lnTo>
                  <a:lnTo>
                    <a:pt x="190" y="16"/>
                  </a:lnTo>
                  <a:lnTo>
                    <a:pt x="190" y="19"/>
                  </a:lnTo>
                  <a:lnTo>
                    <a:pt x="190" y="25"/>
                  </a:lnTo>
                  <a:lnTo>
                    <a:pt x="190" y="28"/>
                  </a:lnTo>
                  <a:lnTo>
                    <a:pt x="190" y="32"/>
                  </a:lnTo>
                  <a:lnTo>
                    <a:pt x="190" y="36"/>
                  </a:lnTo>
                  <a:lnTo>
                    <a:pt x="190" y="45"/>
                  </a:lnTo>
                  <a:lnTo>
                    <a:pt x="190" y="49"/>
                  </a:lnTo>
                  <a:lnTo>
                    <a:pt x="190" y="56"/>
                  </a:lnTo>
                  <a:lnTo>
                    <a:pt x="190" y="64"/>
                  </a:lnTo>
                  <a:lnTo>
                    <a:pt x="190" y="68"/>
                  </a:lnTo>
                  <a:lnTo>
                    <a:pt x="190" y="77"/>
                  </a:lnTo>
                  <a:lnTo>
                    <a:pt x="190" y="85"/>
                  </a:lnTo>
                  <a:lnTo>
                    <a:pt x="190" y="88"/>
                  </a:lnTo>
                  <a:lnTo>
                    <a:pt x="190" y="97"/>
                  </a:lnTo>
                  <a:lnTo>
                    <a:pt x="190" y="105"/>
                  </a:lnTo>
                  <a:lnTo>
                    <a:pt x="190" y="109"/>
                  </a:lnTo>
                  <a:lnTo>
                    <a:pt x="190" y="116"/>
                  </a:lnTo>
                  <a:lnTo>
                    <a:pt x="190" y="122"/>
                  </a:lnTo>
                  <a:lnTo>
                    <a:pt x="190" y="130"/>
                  </a:lnTo>
                  <a:lnTo>
                    <a:pt x="190" y="133"/>
                  </a:lnTo>
                  <a:lnTo>
                    <a:pt x="190" y="137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90" y="150"/>
                  </a:lnTo>
                  <a:lnTo>
                    <a:pt x="190" y="154"/>
                  </a:lnTo>
                  <a:lnTo>
                    <a:pt x="190" y="158"/>
                  </a:lnTo>
                  <a:lnTo>
                    <a:pt x="190" y="161"/>
                  </a:lnTo>
                  <a:lnTo>
                    <a:pt x="186" y="161"/>
                  </a:lnTo>
                  <a:lnTo>
                    <a:pt x="186" y="165"/>
                  </a:lnTo>
                  <a:lnTo>
                    <a:pt x="183" y="165"/>
                  </a:lnTo>
                  <a:lnTo>
                    <a:pt x="181" y="165"/>
                  </a:lnTo>
                  <a:lnTo>
                    <a:pt x="6" y="165"/>
                  </a:lnTo>
                  <a:lnTo>
                    <a:pt x="3" y="165"/>
                  </a:lnTo>
                  <a:lnTo>
                    <a:pt x="3" y="161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0" y="154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3" name="Freeform 829"/>
            <p:cNvSpPr>
              <a:spLocks noChangeAspect="1"/>
            </p:cNvSpPr>
            <p:nvPr/>
          </p:nvSpPr>
          <p:spPr bwMode="auto">
            <a:xfrm>
              <a:off x="5594" y="1730"/>
              <a:ext cx="0" cy="257"/>
            </a:xfrm>
            <a:custGeom>
              <a:avLst/>
              <a:gdLst>
                <a:gd name="T0" fmla="*/ 0 w 62"/>
                <a:gd name="T1" fmla="*/ 13 h 90"/>
                <a:gd name="T2" fmla="*/ 0 w 62"/>
                <a:gd name="T3" fmla="*/ 2 h 90"/>
                <a:gd name="T4" fmla="*/ 0 w 62"/>
                <a:gd name="T5" fmla="*/ 2 h 90"/>
                <a:gd name="T6" fmla="*/ 0 w 62"/>
                <a:gd name="T7" fmla="*/ 1 h 90"/>
                <a:gd name="T8" fmla="*/ 1 w 62"/>
                <a:gd name="T9" fmla="*/ 1 h 90"/>
                <a:gd name="T10" fmla="*/ 2 w 62"/>
                <a:gd name="T11" fmla="*/ 1 h 90"/>
                <a:gd name="T12" fmla="*/ 2 w 62"/>
                <a:gd name="T13" fmla="*/ 0 h 90"/>
                <a:gd name="T14" fmla="*/ 3 w 62"/>
                <a:gd name="T15" fmla="*/ 0 h 90"/>
                <a:gd name="T16" fmla="*/ 15 w 62"/>
                <a:gd name="T17" fmla="*/ 0 h 90"/>
                <a:gd name="T18" fmla="*/ 15 w 62"/>
                <a:gd name="T19" fmla="*/ 1 h 90"/>
                <a:gd name="T20" fmla="*/ 17 w 62"/>
                <a:gd name="T21" fmla="*/ 1 h 90"/>
                <a:gd name="T22" fmla="*/ 17 w 62"/>
                <a:gd name="T23" fmla="*/ 2 h 90"/>
                <a:gd name="T24" fmla="*/ 18 w 62"/>
                <a:gd name="T25" fmla="*/ 2 h 90"/>
                <a:gd name="T26" fmla="*/ 18 w 62"/>
                <a:gd name="T27" fmla="*/ 2 h 90"/>
                <a:gd name="T28" fmla="*/ 18 w 62"/>
                <a:gd name="T29" fmla="*/ 3 h 90"/>
                <a:gd name="T30" fmla="*/ 18 w 62"/>
                <a:gd name="T31" fmla="*/ 3 h 90"/>
                <a:gd name="T32" fmla="*/ 18 w 62"/>
                <a:gd name="T33" fmla="*/ 4 h 90"/>
                <a:gd name="T34" fmla="*/ 18 w 62"/>
                <a:gd name="T35" fmla="*/ 4 h 90"/>
                <a:gd name="T36" fmla="*/ 18 w 62"/>
                <a:gd name="T37" fmla="*/ 6 h 90"/>
                <a:gd name="T38" fmla="*/ 18 w 62"/>
                <a:gd name="T39" fmla="*/ 6 h 90"/>
                <a:gd name="T40" fmla="*/ 18 w 62"/>
                <a:gd name="T41" fmla="*/ 6 h 90"/>
                <a:gd name="T42" fmla="*/ 18 w 62"/>
                <a:gd name="T43" fmla="*/ 7 h 90"/>
                <a:gd name="T44" fmla="*/ 18 w 62"/>
                <a:gd name="T45" fmla="*/ 8 h 90"/>
                <a:gd name="T46" fmla="*/ 18 w 62"/>
                <a:gd name="T47" fmla="*/ 9 h 90"/>
                <a:gd name="T48" fmla="*/ 18 w 62"/>
                <a:gd name="T49" fmla="*/ 9 h 90"/>
                <a:gd name="T50" fmla="*/ 18 w 62"/>
                <a:gd name="T51" fmla="*/ 10 h 90"/>
                <a:gd name="T52" fmla="*/ 18 w 62"/>
                <a:gd name="T53" fmla="*/ 10 h 90"/>
                <a:gd name="T54" fmla="*/ 18 w 62"/>
                <a:gd name="T55" fmla="*/ 11 h 90"/>
                <a:gd name="T56" fmla="*/ 18 w 62"/>
                <a:gd name="T57" fmla="*/ 12 h 90"/>
                <a:gd name="T58" fmla="*/ 18 w 62"/>
                <a:gd name="T59" fmla="*/ 12 h 90"/>
                <a:gd name="T60" fmla="*/ 17 w 62"/>
                <a:gd name="T61" fmla="*/ 12 h 90"/>
                <a:gd name="T62" fmla="*/ 17 w 62"/>
                <a:gd name="T63" fmla="*/ 13 h 90"/>
                <a:gd name="T64" fmla="*/ 15 w 62"/>
                <a:gd name="T65" fmla="*/ 13 h 90"/>
                <a:gd name="T66" fmla="*/ 15 w 62"/>
                <a:gd name="T67" fmla="*/ 13 h 90"/>
                <a:gd name="T68" fmla="*/ 3 w 62"/>
                <a:gd name="T69" fmla="*/ 14 h 90"/>
                <a:gd name="T70" fmla="*/ 2 w 62"/>
                <a:gd name="T71" fmla="*/ 14 h 90"/>
                <a:gd name="T72" fmla="*/ 1 w 62"/>
                <a:gd name="T73" fmla="*/ 14 h 90"/>
                <a:gd name="T74" fmla="*/ 1 w 62"/>
                <a:gd name="T75" fmla="*/ 14 h 90"/>
                <a:gd name="T76" fmla="*/ 0 w 62"/>
                <a:gd name="T77" fmla="*/ 14 h 90"/>
                <a:gd name="T78" fmla="*/ 0 w 62"/>
                <a:gd name="T79" fmla="*/ 13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2"/>
                <a:gd name="T121" fmla="*/ 0 h 90"/>
                <a:gd name="T122" fmla="*/ 62 w 62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2" h="90">
                  <a:moveTo>
                    <a:pt x="0" y="8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9" y="0"/>
                  </a:lnTo>
                  <a:lnTo>
                    <a:pt x="53" y="0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62" y="21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2" y="37"/>
                  </a:lnTo>
                  <a:lnTo>
                    <a:pt x="62" y="41"/>
                  </a:lnTo>
                  <a:lnTo>
                    <a:pt x="62" y="45"/>
                  </a:lnTo>
                  <a:lnTo>
                    <a:pt x="62" y="49"/>
                  </a:lnTo>
                  <a:lnTo>
                    <a:pt x="62" y="54"/>
                  </a:lnTo>
                  <a:lnTo>
                    <a:pt x="62" y="58"/>
                  </a:lnTo>
                  <a:lnTo>
                    <a:pt x="62" y="62"/>
                  </a:lnTo>
                  <a:lnTo>
                    <a:pt x="62" y="66"/>
                  </a:lnTo>
                  <a:lnTo>
                    <a:pt x="62" y="69"/>
                  </a:lnTo>
                  <a:lnTo>
                    <a:pt x="62" y="75"/>
                  </a:lnTo>
                  <a:lnTo>
                    <a:pt x="62" y="78"/>
                  </a:lnTo>
                  <a:lnTo>
                    <a:pt x="58" y="78"/>
                  </a:lnTo>
                  <a:lnTo>
                    <a:pt x="58" y="83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3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4" name="Freeform 830"/>
            <p:cNvSpPr>
              <a:spLocks noChangeAspect="1"/>
            </p:cNvSpPr>
            <p:nvPr/>
          </p:nvSpPr>
          <p:spPr bwMode="auto">
            <a:xfrm>
              <a:off x="5663" y="1646"/>
              <a:ext cx="0" cy="257"/>
            </a:xfrm>
            <a:custGeom>
              <a:avLst/>
              <a:gdLst>
                <a:gd name="T0" fmla="*/ 0 w 88"/>
                <a:gd name="T1" fmla="*/ 2 h 166"/>
                <a:gd name="T2" fmla="*/ 1 w 88"/>
                <a:gd name="T3" fmla="*/ 1 h 166"/>
                <a:gd name="T4" fmla="*/ 2 w 88"/>
                <a:gd name="T5" fmla="*/ 0 h 166"/>
                <a:gd name="T6" fmla="*/ 27 w 88"/>
                <a:gd name="T7" fmla="*/ 0 h 166"/>
                <a:gd name="T8" fmla="*/ 28 w 88"/>
                <a:gd name="T9" fmla="*/ 0 h 166"/>
                <a:gd name="T10" fmla="*/ 28 w 88"/>
                <a:gd name="T11" fmla="*/ 2 h 166"/>
                <a:gd name="T12" fmla="*/ 28 w 88"/>
                <a:gd name="T13" fmla="*/ 3 h 166"/>
                <a:gd name="T14" fmla="*/ 28 w 88"/>
                <a:gd name="T15" fmla="*/ 4 h 166"/>
                <a:gd name="T16" fmla="*/ 28 w 88"/>
                <a:gd name="T17" fmla="*/ 5 h 166"/>
                <a:gd name="T18" fmla="*/ 28 w 88"/>
                <a:gd name="T19" fmla="*/ 6 h 166"/>
                <a:gd name="T20" fmla="*/ 28 w 88"/>
                <a:gd name="T21" fmla="*/ 8 h 166"/>
                <a:gd name="T22" fmla="*/ 28 w 88"/>
                <a:gd name="T23" fmla="*/ 11 h 166"/>
                <a:gd name="T24" fmla="*/ 28 w 88"/>
                <a:gd name="T25" fmla="*/ 13 h 166"/>
                <a:gd name="T26" fmla="*/ 28 w 88"/>
                <a:gd name="T27" fmla="*/ 15 h 166"/>
                <a:gd name="T28" fmla="*/ 28 w 88"/>
                <a:gd name="T29" fmla="*/ 17 h 166"/>
                <a:gd name="T30" fmla="*/ 28 w 88"/>
                <a:gd name="T31" fmla="*/ 19 h 166"/>
                <a:gd name="T32" fmla="*/ 28 w 88"/>
                <a:gd name="T33" fmla="*/ 21 h 166"/>
                <a:gd name="T34" fmla="*/ 28 w 88"/>
                <a:gd name="T35" fmla="*/ 22 h 166"/>
                <a:gd name="T36" fmla="*/ 28 w 88"/>
                <a:gd name="T37" fmla="*/ 24 h 166"/>
                <a:gd name="T38" fmla="*/ 28 w 88"/>
                <a:gd name="T39" fmla="*/ 25 h 166"/>
                <a:gd name="T40" fmla="*/ 28 w 88"/>
                <a:gd name="T41" fmla="*/ 26 h 166"/>
                <a:gd name="T42" fmla="*/ 27 w 88"/>
                <a:gd name="T43" fmla="*/ 26 h 166"/>
                <a:gd name="T44" fmla="*/ 2 w 88"/>
                <a:gd name="T45" fmla="*/ 26 h 166"/>
                <a:gd name="T46" fmla="*/ 1 w 88"/>
                <a:gd name="T47" fmla="*/ 25 h 166"/>
                <a:gd name="T48" fmla="*/ 0 w 88"/>
                <a:gd name="T49" fmla="*/ 25 h 166"/>
                <a:gd name="T50" fmla="*/ 0 w 88"/>
                <a:gd name="T51" fmla="*/ 24 h 166"/>
                <a:gd name="T52" fmla="*/ 0 w 88"/>
                <a:gd name="T53" fmla="*/ 22 h 166"/>
                <a:gd name="T54" fmla="*/ 0 w 88"/>
                <a:gd name="T55" fmla="*/ 21 h 166"/>
                <a:gd name="T56" fmla="*/ 0 w 88"/>
                <a:gd name="T57" fmla="*/ 19 h 166"/>
                <a:gd name="T58" fmla="*/ 0 w 88"/>
                <a:gd name="T59" fmla="*/ 17 h 166"/>
                <a:gd name="T60" fmla="*/ 0 w 88"/>
                <a:gd name="T61" fmla="*/ 16 h 166"/>
                <a:gd name="T62" fmla="*/ 0 w 88"/>
                <a:gd name="T63" fmla="*/ 13 h 166"/>
                <a:gd name="T64" fmla="*/ 0 w 88"/>
                <a:gd name="T65" fmla="*/ 11 h 166"/>
                <a:gd name="T66" fmla="*/ 0 w 88"/>
                <a:gd name="T67" fmla="*/ 9 h 166"/>
                <a:gd name="T68" fmla="*/ 0 w 88"/>
                <a:gd name="T69" fmla="*/ 7 h 166"/>
                <a:gd name="T70" fmla="*/ 0 w 88"/>
                <a:gd name="T71" fmla="*/ 5 h 166"/>
                <a:gd name="T72" fmla="*/ 0 w 88"/>
                <a:gd name="T73" fmla="*/ 4 h 166"/>
                <a:gd name="T74" fmla="*/ 0 w 88"/>
                <a:gd name="T75" fmla="*/ 3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"/>
                <a:gd name="T115" fmla="*/ 0 h 166"/>
                <a:gd name="T116" fmla="*/ 88 w 88"/>
                <a:gd name="T117" fmla="*/ 166 h 1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" h="166">
                  <a:moveTo>
                    <a:pt x="0" y="12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8" y="17"/>
                  </a:lnTo>
                  <a:lnTo>
                    <a:pt x="88" y="20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3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88" y="61"/>
                  </a:lnTo>
                  <a:lnTo>
                    <a:pt x="88" y="69"/>
                  </a:lnTo>
                  <a:lnTo>
                    <a:pt x="88" y="73"/>
                  </a:lnTo>
                  <a:lnTo>
                    <a:pt x="88" y="80"/>
                  </a:lnTo>
                  <a:lnTo>
                    <a:pt x="88" y="89"/>
                  </a:lnTo>
                  <a:lnTo>
                    <a:pt x="88" y="95"/>
                  </a:lnTo>
                  <a:lnTo>
                    <a:pt x="88" y="102"/>
                  </a:lnTo>
                  <a:lnTo>
                    <a:pt x="88" y="106"/>
                  </a:lnTo>
                  <a:lnTo>
                    <a:pt x="88" y="114"/>
                  </a:lnTo>
                  <a:lnTo>
                    <a:pt x="88" y="117"/>
                  </a:lnTo>
                  <a:lnTo>
                    <a:pt x="88" y="125"/>
                  </a:lnTo>
                  <a:lnTo>
                    <a:pt x="88" y="131"/>
                  </a:lnTo>
                  <a:lnTo>
                    <a:pt x="88" y="138"/>
                  </a:lnTo>
                  <a:lnTo>
                    <a:pt x="88" y="142"/>
                  </a:lnTo>
                  <a:lnTo>
                    <a:pt x="88" y="147"/>
                  </a:lnTo>
                  <a:lnTo>
                    <a:pt x="88" y="151"/>
                  </a:lnTo>
                  <a:lnTo>
                    <a:pt x="88" y="155"/>
                  </a:lnTo>
                  <a:lnTo>
                    <a:pt x="88" y="159"/>
                  </a:lnTo>
                  <a:lnTo>
                    <a:pt x="88" y="162"/>
                  </a:lnTo>
                  <a:lnTo>
                    <a:pt x="88" y="166"/>
                  </a:lnTo>
                  <a:lnTo>
                    <a:pt x="85" y="166"/>
                  </a:lnTo>
                  <a:lnTo>
                    <a:pt x="82" y="166"/>
                  </a:lnTo>
                  <a:lnTo>
                    <a:pt x="10" y="166"/>
                  </a:lnTo>
                  <a:lnTo>
                    <a:pt x="7" y="166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3" y="159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5" name="Freeform 831"/>
            <p:cNvSpPr>
              <a:spLocks noChangeAspect="1"/>
            </p:cNvSpPr>
            <p:nvPr/>
          </p:nvSpPr>
          <p:spPr bwMode="auto">
            <a:xfrm>
              <a:off x="4066" y="1545"/>
              <a:ext cx="0" cy="257"/>
            </a:xfrm>
            <a:custGeom>
              <a:avLst/>
              <a:gdLst>
                <a:gd name="T0" fmla="*/ 0 w 87"/>
                <a:gd name="T1" fmla="*/ 2 h 168"/>
                <a:gd name="T2" fmla="*/ 1 w 87"/>
                <a:gd name="T3" fmla="*/ 1 h 168"/>
                <a:gd name="T4" fmla="*/ 2 w 87"/>
                <a:gd name="T5" fmla="*/ 0 h 168"/>
                <a:gd name="T6" fmla="*/ 24 w 87"/>
                <a:gd name="T7" fmla="*/ 0 h 168"/>
                <a:gd name="T8" fmla="*/ 24 w 87"/>
                <a:gd name="T9" fmla="*/ 1 h 168"/>
                <a:gd name="T10" fmla="*/ 25 w 87"/>
                <a:gd name="T11" fmla="*/ 2 h 168"/>
                <a:gd name="T12" fmla="*/ 25 w 87"/>
                <a:gd name="T13" fmla="*/ 3 h 168"/>
                <a:gd name="T14" fmla="*/ 25 w 87"/>
                <a:gd name="T15" fmla="*/ 4 h 168"/>
                <a:gd name="T16" fmla="*/ 25 w 87"/>
                <a:gd name="T17" fmla="*/ 6 h 168"/>
                <a:gd name="T18" fmla="*/ 25 w 87"/>
                <a:gd name="T19" fmla="*/ 6 h 168"/>
                <a:gd name="T20" fmla="*/ 25 w 87"/>
                <a:gd name="T21" fmla="*/ 9 h 168"/>
                <a:gd name="T22" fmla="*/ 25 w 87"/>
                <a:gd name="T23" fmla="*/ 11 h 168"/>
                <a:gd name="T24" fmla="*/ 25 w 87"/>
                <a:gd name="T25" fmla="*/ 13 h 168"/>
                <a:gd name="T26" fmla="*/ 25 w 87"/>
                <a:gd name="T27" fmla="*/ 15 h 168"/>
                <a:gd name="T28" fmla="*/ 25 w 87"/>
                <a:gd name="T29" fmla="*/ 17 h 168"/>
                <a:gd name="T30" fmla="*/ 25 w 87"/>
                <a:gd name="T31" fmla="*/ 19 h 168"/>
                <a:gd name="T32" fmla="*/ 25 w 87"/>
                <a:gd name="T33" fmla="*/ 21 h 168"/>
                <a:gd name="T34" fmla="*/ 25 w 87"/>
                <a:gd name="T35" fmla="*/ 23 h 168"/>
                <a:gd name="T36" fmla="*/ 25 w 87"/>
                <a:gd name="T37" fmla="*/ 24 h 168"/>
                <a:gd name="T38" fmla="*/ 25 w 87"/>
                <a:gd name="T39" fmla="*/ 25 h 168"/>
                <a:gd name="T40" fmla="*/ 24 w 87"/>
                <a:gd name="T41" fmla="*/ 26 h 168"/>
                <a:gd name="T42" fmla="*/ 24 w 87"/>
                <a:gd name="T43" fmla="*/ 27 h 168"/>
                <a:gd name="T44" fmla="*/ 2 w 87"/>
                <a:gd name="T45" fmla="*/ 27 h 168"/>
                <a:gd name="T46" fmla="*/ 1 w 87"/>
                <a:gd name="T47" fmla="*/ 26 h 168"/>
                <a:gd name="T48" fmla="*/ 0 w 87"/>
                <a:gd name="T49" fmla="*/ 25 h 168"/>
                <a:gd name="T50" fmla="*/ 0 w 87"/>
                <a:gd name="T51" fmla="*/ 24 h 168"/>
                <a:gd name="T52" fmla="*/ 0 w 87"/>
                <a:gd name="T53" fmla="*/ 23 h 168"/>
                <a:gd name="T54" fmla="*/ 0 w 87"/>
                <a:gd name="T55" fmla="*/ 21 h 168"/>
                <a:gd name="T56" fmla="*/ 0 w 87"/>
                <a:gd name="T57" fmla="*/ 20 h 168"/>
                <a:gd name="T58" fmla="*/ 0 w 87"/>
                <a:gd name="T59" fmla="*/ 18 h 168"/>
                <a:gd name="T60" fmla="*/ 0 w 87"/>
                <a:gd name="T61" fmla="*/ 16 h 168"/>
                <a:gd name="T62" fmla="*/ 0 w 87"/>
                <a:gd name="T63" fmla="*/ 13 h 168"/>
                <a:gd name="T64" fmla="*/ 0 w 87"/>
                <a:gd name="T65" fmla="*/ 11 h 168"/>
                <a:gd name="T66" fmla="*/ 0 w 87"/>
                <a:gd name="T67" fmla="*/ 9 h 168"/>
                <a:gd name="T68" fmla="*/ 0 w 87"/>
                <a:gd name="T69" fmla="*/ 7 h 168"/>
                <a:gd name="T70" fmla="*/ 0 w 87"/>
                <a:gd name="T71" fmla="*/ 6 h 168"/>
                <a:gd name="T72" fmla="*/ 0 w 87"/>
                <a:gd name="T73" fmla="*/ 4 h 168"/>
                <a:gd name="T74" fmla="*/ 0 w 87"/>
                <a:gd name="T75" fmla="*/ 3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"/>
                <a:gd name="T115" fmla="*/ 0 h 168"/>
                <a:gd name="T116" fmla="*/ 87 w 87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" h="168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87" y="12"/>
                  </a:lnTo>
                  <a:lnTo>
                    <a:pt x="87" y="17"/>
                  </a:lnTo>
                  <a:lnTo>
                    <a:pt x="87" y="20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7" y="34"/>
                  </a:lnTo>
                  <a:lnTo>
                    <a:pt x="87" y="37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7" y="54"/>
                  </a:lnTo>
                  <a:lnTo>
                    <a:pt x="87" y="62"/>
                  </a:lnTo>
                  <a:lnTo>
                    <a:pt x="87" y="69"/>
                  </a:lnTo>
                  <a:lnTo>
                    <a:pt x="87" y="73"/>
                  </a:lnTo>
                  <a:lnTo>
                    <a:pt x="87" y="82"/>
                  </a:lnTo>
                  <a:lnTo>
                    <a:pt x="87" y="89"/>
                  </a:lnTo>
                  <a:lnTo>
                    <a:pt x="87" y="95"/>
                  </a:lnTo>
                  <a:lnTo>
                    <a:pt x="87" y="103"/>
                  </a:lnTo>
                  <a:lnTo>
                    <a:pt x="87" y="106"/>
                  </a:lnTo>
                  <a:lnTo>
                    <a:pt x="87" y="114"/>
                  </a:lnTo>
                  <a:lnTo>
                    <a:pt x="87" y="118"/>
                  </a:lnTo>
                  <a:lnTo>
                    <a:pt x="87" y="125"/>
                  </a:lnTo>
                  <a:lnTo>
                    <a:pt x="87" y="131"/>
                  </a:lnTo>
                  <a:lnTo>
                    <a:pt x="87" y="140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7" y="151"/>
                  </a:lnTo>
                  <a:lnTo>
                    <a:pt x="87" y="155"/>
                  </a:lnTo>
                  <a:lnTo>
                    <a:pt x="87" y="159"/>
                  </a:lnTo>
                  <a:lnTo>
                    <a:pt x="87" y="163"/>
                  </a:lnTo>
                  <a:lnTo>
                    <a:pt x="83" y="163"/>
                  </a:lnTo>
                  <a:lnTo>
                    <a:pt x="83" y="168"/>
                  </a:lnTo>
                  <a:lnTo>
                    <a:pt x="81" y="168"/>
                  </a:lnTo>
                  <a:lnTo>
                    <a:pt x="9" y="168"/>
                  </a:lnTo>
                  <a:lnTo>
                    <a:pt x="7" y="168"/>
                  </a:lnTo>
                  <a:lnTo>
                    <a:pt x="4" y="168"/>
                  </a:lnTo>
                  <a:lnTo>
                    <a:pt x="4" y="163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6" name="Freeform 832"/>
            <p:cNvSpPr>
              <a:spLocks noChangeAspect="1"/>
            </p:cNvSpPr>
            <p:nvPr/>
          </p:nvSpPr>
          <p:spPr bwMode="auto">
            <a:xfrm>
              <a:off x="3907" y="1646"/>
              <a:ext cx="0" cy="257"/>
            </a:xfrm>
            <a:custGeom>
              <a:avLst/>
              <a:gdLst>
                <a:gd name="T0" fmla="*/ 0 w 87"/>
                <a:gd name="T1" fmla="*/ 2 h 166"/>
                <a:gd name="T2" fmla="*/ 1 w 87"/>
                <a:gd name="T3" fmla="*/ 1 h 166"/>
                <a:gd name="T4" fmla="*/ 2 w 87"/>
                <a:gd name="T5" fmla="*/ 0 h 166"/>
                <a:gd name="T6" fmla="*/ 25 w 87"/>
                <a:gd name="T7" fmla="*/ 0 h 166"/>
                <a:gd name="T8" fmla="*/ 26 w 87"/>
                <a:gd name="T9" fmla="*/ 1 h 166"/>
                <a:gd name="T10" fmla="*/ 26 w 87"/>
                <a:gd name="T11" fmla="*/ 2 h 166"/>
                <a:gd name="T12" fmla="*/ 26 w 87"/>
                <a:gd name="T13" fmla="*/ 3 h 166"/>
                <a:gd name="T14" fmla="*/ 26 w 87"/>
                <a:gd name="T15" fmla="*/ 4 h 166"/>
                <a:gd name="T16" fmla="*/ 26 w 87"/>
                <a:gd name="T17" fmla="*/ 6 h 166"/>
                <a:gd name="T18" fmla="*/ 26 w 87"/>
                <a:gd name="T19" fmla="*/ 8 h 166"/>
                <a:gd name="T20" fmla="*/ 26 w 87"/>
                <a:gd name="T21" fmla="*/ 10 h 166"/>
                <a:gd name="T22" fmla="*/ 26 w 87"/>
                <a:gd name="T23" fmla="*/ 12 h 166"/>
                <a:gd name="T24" fmla="*/ 26 w 87"/>
                <a:gd name="T25" fmla="*/ 14 h 166"/>
                <a:gd name="T26" fmla="*/ 26 w 87"/>
                <a:gd name="T27" fmla="*/ 16 h 166"/>
                <a:gd name="T28" fmla="*/ 26 w 87"/>
                <a:gd name="T29" fmla="*/ 18 h 166"/>
                <a:gd name="T30" fmla="*/ 26 w 87"/>
                <a:gd name="T31" fmla="*/ 20 h 166"/>
                <a:gd name="T32" fmla="*/ 26 w 87"/>
                <a:gd name="T33" fmla="*/ 22 h 166"/>
                <a:gd name="T34" fmla="*/ 26 w 87"/>
                <a:gd name="T35" fmla="*/ 23 h 166"/>
                <a:gd name="T36" fmla="*/ 26 w 87"/>
                <a:gd name="T37" fmla="*/ 25 h 166"/>
                <a:gd name="T38" fmla="*/ 26 w 87"/>
                <a:gd name="T39" fmla="*/ 25 h 166"/>
                <a:gd name="T40" fmla="*/ 25 w 87"/>
                <a:gd name="T41" fmla="*/ 26 h 166"/>
                <a:gd name="T42" fmla="*/ 2 w 87"/>
                <a:gd name="T43" fmla="*/ 26 h 166"/>
                <a:gd name="T44" fmla="*/ 0 w 87"/>
                <a:gd name="T45" fmla="*/ 26 h 166"/>
                <a:gd name="T46" fmla="*/ 0 w 87"/>
                <a:gd name="T47" fmla="*/ 25 h 166"/>
                <a:gd name="T48" fmla="*/ 0 w 87"/>
                <a:gd name="T49" fmla="*/ 24 h 166"/>
                <a:gd name="T50" fmla="*/ 0 w 87"/>
                <a:gd name="T51" fmla="*/ 22 h 166"/>
                <a:gd name="T52" fmla="*/ 0 w 87"/>
                <a:gd name="T53" fmla="*/ 21 h 166"/>
                <a:gd name="T54" fmla="*/ 0 w 87"/>
                <a:gd name="T55" fmla="*/ 19 h 166"/>
                <a:gd name="T56" fmla="*/ 0 w 87"/>
                <a:gd name="T57" fmla="*/ 17 h 166"/>
                <a:gd name="T58" fmla="*/ 0 w 87"/>
                <a:gd name="T59" fmla="*/ 16 h 166"/>
                <a:gd name="T60" fmla="*/ 0 w 87"/>
                <a:gd name="T61" fmla="*/ 13 h 166"/>
                <a:gd name="T62" fmla="*/ 0 w 87"/>
                <a:gd name="T63" fmla="*/ 11 h 166"/>
                <a:gd name="T64" fmla="*/ 0 w 87"/>
                <a:gd name="T65" fmla="*/ 9 h 166"/>
                <a:gd name="T66" fmla="*/ 0 w 87"/>
                <a:gd name="T67" fmla="*/ 7 h 166"/>
                <a:gd name="T68" fmla="*/ 0 w 87"/>
                <a:gd name="T69" fmla="*/ 5 h 166"/>
                <a:gd name="T70" fmla="*/ 0 w 87"/>
                <a:gd name="T71" fmla="*/ 4 h 166"/>
                <a:gd name="T72" fmla="*/ 0 w 87"/>
                <a:gd name="T73" fmla="*/ 3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"/>
                <a:gd name="T112" fmla="*/ 0 h 166"/>
                <a:gd name="T113" fmla="*/ 87 w 87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" h="166">
                  <a:moveTo>
                    <a:pt x="0" y="12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87" y="4"/>
                  </a:lnTo>
                  <a:lnTo>
                    <a:pt x="87" y="9"/>
                  </a:lnTo>
                  <a:lnTo>
                    <a:pt x="87" y="12"/>
                  </a:lnTo>
                  <a:lnTo>
                    <a:pt x="87" y="17"/>
                  </a:lnTo>
                  <a:lnTo>
                    <a:pt x="87" y="20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7" y="37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7" y="61"/>
                  </a:lnTo>
                  <a:lnTo>
                    <a:pt x="87" y="69"/>
                  </a:lnTo>
                  <a:lnTo>
                    <a:pt x="87" y="73"/>
                  </a:lnTo>
                  <a:lnTo>
                    <a:pt x="87" y="80"/>
                  </a:lnTo>
                  <a:lnTo>
                    <a:pt x="87" y="89"/>
                  </a:lnTo>
                  <a:lnTo>
                    <a:pt x="87" y="95"/>
                  </a:lnTo>
                  <a:lnTo>
                    <a:pt x="87" y="102"/>
                  </a:lnTo>
                  <a:lnTo>
                    <a:pt x="87" y="106"/>
                  </a:lnTo>
                  <a:lnTo>
                    <a:pt x="87" y="114"/>
                  </a:lnTo>
                  <a:lnTo>
                    <a:pt x="87" y="117"/>
                  </a:lnTo>
                  <a:lnTo>
                    <a:pt x="87" y="125"/>
                  </a:lnTo>
                  <a:lnTo>
                    <a:pt x="87" y="131"/>
                  </a:lnTo>
                  <a:lnTo>
                    <a:pt x="87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7" y="151"/>
                  </a:lnTo>
                  <a:lnTo>
                    <a:pt x="87" y="155"/>
                  </a:lnTo>
                  <a:lnTo>
                    <a:pt x="87" y="159"/>
                  </a:lnTo>
                  <a:lnTo>
                    <a:pt x="87" y="162"/>
                  </a:lnTo>
                  <a:lnTo>
                    <a:pt x="84" y="162"/>
                  </a:lnTo>
                  <a:lnTo>
                    <a:pt x="84" y="166"/>
                  </a:lnTo>
                  <a:lnTo>
                    <a:pt x="80" y="166"/>
                  </a:lnTo>
                  <a:lnTo>
                    <a:pt x="6" y="166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7" name="Freeform 833"/>
            <p:cNvSpPr>
              <a:spLocks noChangeAspect="1"/>
            </p:cNvSpPr>
            <p:nvPr/>
          </p:nvSpPr>
          <p:spPr bwMode="auto">
            <a:xfrm>
              <a:off x="3760" y="1637"/>
              <a:ext cx="0" cy="257"/>
            </a:xfrm>
            <a:custGeom>
              <a:avLst/>
              <a:gdLst>
                <a:gd name="T0" fmla="*/ 11 w 68"/>
                <a:gd name="T1" fmla="*/ 1 h 51"/>
                <a:gd name="T2" fmla="*/ 20 w 68"/>
                <a:gd name="T3" fmla="*/ 0 h 51"/>
                <a:gd name="T4" fmla="*/ 11 w 68"/>
                <a:gd name="T5" fmla="*/ 8 h 51"/>
                <a:gd name="T6" fmla="*/ 10 w 68"/>
                <a:gd name="T7" fmla="*/ 8 h 51"/>
                <a:gd name="T8" fmla="*/ 9 w 68"/>
                <a:gd name="T9" fmla="*/ 8 h 51"/>
                <a:gd name="T10" fmla="*/ 8 w 68"/>
                <a:gd name="T11" fmla="*/ 8 h 51"/>
                <a:gd name="T12" fmla="*/ 7 w 68"/>
                <a:gd name="T13" fmla="*/ 8 h 51"/>
                <a:gd name="T14" fmla="*/ 6 w 68"/>
                <a:gd name="T15" fmla="*/ 8 h 51"/>
                <a:gd name="T16" fmla="*/ 5 w 68"/>
                <a:gd name="T17" fmla="*/ 8 h 51"/>
                <a:gd name="T18" fmla="*/ 4 w 68"/>
                <a:gd name="T19" fmla="*/ 8 h 51"/>
                <a:gd name="T20" fmla="*/ 4 w 68"/>
                <a:gd name="T21" fmla="*/ 9 h 51"/>
                <a:gd name="T22" fmla="*/ 3 w 68"/>
                <a:gd name="T23" fmla="*/ 9 h 51"/>
                <a:gd name="T24" fmla="*/ 2 w 68"/>
                <a:gd name="T25" fmla="*/ 9 h 51"/>
                <a:gd name="T26" fmla="*/ 1 w 68"/>
                <a:gd name="T27" fmla="*/ 9 h 51"/>
                <a:gd name="T28" fmla="*/ 0 w 68"/>
                <a:gd name="T29" fmla="*/ 9 h 51"/>
                <a:gd name="T30" fmla="*/ 11 w 68"/>
                <a:gd name="T31" fmla="*/ 1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51"/>
                <a:gd name="T50" fmla="*/ 68 w 68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51">
                  <a:moveTo>
                    <a:pt x="36" y="4"/>
                  </a:moveTo>
                  <a:lnTo>
                    <a:pt x="68" y="0"/>
                  </a:lnTo>
                  <a:lnTo>
                    <a:pt x="36" y="46"/>
                  </a:lnTo>
                  <a:lnTo>
                    <a:pt x="33" y="46"/>
                  </a:lnTo>
                  <a:lnTo>
                    <a:pt x="29" y="46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51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8" name="Freeform 834"/>
            <p:cNvSpPr>
              <a:spLocks noChangeAspect="1"/>
            </p:cNvSpPr>
            <p:nvPr/>
          </p:nvSpPr>
          <p:spPr bwMode="auto">
            <a:xfrm>
              <a:off x="3760" y="1637"/>
              <a:ext cx="0" cy="257"/>
            </a:xfrm>
            <a:custGeom>
              <a:avLst/>
              <a:gdLst>
                <a:gd name="T0" fmla="*/ 11 w 68"/>
                <a:gd name="T1" fmla="*/ 1 h 51"/>
                <a:gd name="T2" fmla="*/ 20 w 68"/>
                <a:gd name="T3" fmla="*/ 0 h 51"/>
                <a:gd name="T4" fmla="*/ 11 w 68"/>
                <a:gd name="T5" fmla="*/ 8 h 51"/>
                <a:gd name="T6" fmla="*/ 10 w 68"/>
                <a:gd name="T7" fmla="*/ 8 h 51"/>
                <a:gd name="T8" fmla="*/ 9 w 68"/>
                <a:gd name="T9" fmla="*/ 8 h 51"/>
                <a:gd name="T10" fmla="*/ 8 w 68"/>
                <a:gd name="T11" fmla="*/ 8 h 51"/>
                <a:gd name="T12" fmla="*/ 7 w 68"/>
                <a:gd name="T13" fmla="*/ 8 h 51"/>
                <a:gd name="T14" fmla="*/ 6 w 68"/>
                <a:gd name="T15" fmla="*/ 8 h 51"/>
                <a:gd name="T16" fmla="*/ 5 w 68"/>
                <a:gd name="T17" fmla="*/ 8 h 51"/>
                <a:gd name="T18" fmla="*/ 4 w 68"/>
                <a:gd name="T19" fmla="*/ 8 h 51"/>
                <a:gd name="T20" fmla="*/ 4 w 68"/>
                <a:gd name="T21" fmla="*/ 9 h 51"/>
                <a:gd name="T22" fmla="*/ 3 w 68"/>
                <a:gd name="T23" fmla="*/ 9 h 51"/>
                <a:gd name="T24" fmla="*/ 2 w 68"/>
                <a:gd name="T25" fmla="*/ 9 h 51"/>
                <a:gd name="T26" fmla="*/ 1 w 68"/>
                <a:gd name="T27" fmla="*/ 9 h 51"/>
                <a:gd name="T28" fmla="*/ 0 w 68"/>
                <a:gd name="T29" fmla="*/ 9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51"/>
                <a:gd name="T47" fmla="*/ 68 w 68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51">
                  <a:moveTo>
                    <a:pt x="36" y="4"/>
                  </a:moveTo>
                  <a:lnTo>
                    <a:pt x="68" y="0"/>
                  </a:lnTo>
                  <a:lnTo>
                    <a:pt x="36" y="46"/>
                  </a:lnTo>
                  <a:lnTo>
                    <a:pt x="33" y="46"/>
                  </a:lnTo>
                  <a:lnTo>
                    <a:pt x="29" y="46"/>
                  </a:lnTo>
                  <a:lnTo>
                    <a:pt x="26" y="46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51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0" y="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99" name="Freeform 835"/>
            <p:cNvSpPr>
              <a:spLocks noChangeAspect="1"/>
            </p:cNvSpPr>
            <p:nvPr/>
          </p:nvSpPr>
          <p:spPr bwMode="auto">
            <a:xfrm>
              <a:off x="3782" y="1635"/>
              <a:ext cx="0" cy="257"/>
            </a:xfrm>
            <a:custGeom>
              <a:avLst/>
              <a:gdLst>
                <a:gd name="T0" fmla="*/ 0 w 50"/>
                <a:gd name="T1" fmla="*/ 8 h 56"/>
                <a:gd name="T2" fmla="*/ 0 w 50"/>
                <a:gd name="T3" fmla="*/ 7 h 56"/>
                <a:gd name="T4" fmla="*/ 1 w 50"/>
                <a:gd name="T5" fmla="*/ 7 h 56"/>
                <a:gd name="T6" fmla="*/ 1 w 50"/>
                <a:gd name="T7" fmla="*/ 7 h 56"/>
                <a:gd name="T8" fmla="*/ 2 w 50"/>
                <a:gd name="T9" fmla="*/ 7 h 56"/>
                <a:gd name="T10" fmla="*/ 3 w 50"/>
                <a:gd name="T11" fmla="*/ 6 h 56"/>
                <a:gd name="T12" fmla="*/ 3 w 50"/>
                <a:gd name="T13" fmla="*/ 5 h 56"/>
                <a:gd name="T14" fmla="*/ 4 w 50"/>
                <a:gd name="T15" fmla="*/ 5 h 56"/>
                <a:gd name="T16" fmla="*/ 4 w 50"/>
                <a:gd name="T17" fmla="*/ 5 h 56"/>
                <a:gd name="T18" fmla="*/ 5 w 50"/>
                <a:gd name="T19" fmla="*/ 5 h 56"/>
                <a:gd name="T20" fmla="*/ 5 w 50"/>
                <a:gd name="T21" fmla="*/ 4 h 56"/>
                <a:gd name="T22" fmla="*/ 6 w 50"/>
                <a:gd name="T23" fmla="*/ 4 h 56"/>
                <a:gd name="T24" fmla="*/ 6 w 50"/>
                <a:gd name="T25" fmla="*/ 3 h 56"/>
                <a:gd name="T26" fmla="*/ 6 w 50"/>
                <a:gd name="T27" fmla="*/ 3 h 56"/>
                <a:gd name="T28" fmla="*/ 8 w 50"/>
                <a:gd name="T29" fmla="*/ 2 h 56"/>
                <a:gd name="T30" fmla="*/ 9 w 50"/>
                <a:gd name="T31" fmla="*/ 2 h 56"/>
                <a:gd name="T32" fmla="*/ 9 w 50"/>
                <a:gd name="T33" fmla="*/ 2 h 56"/>
                <a:gd name="T34" fmla="*/ 10 w 50"/>
                <a:gd name="T35" fmla="*/ 0 h 56"/>
                <a:gd name="T36" fmla="*/ 10 w 50"/>
                <a:gd name="T37" fmla="*/ 0 h 56"/>
                <a:gd name="T38" fmla="*/ 15 w 50"/>
                <a:gd name="T39" fmla="*/ 0 h 56"/>
                <a:gd name="T40" fmla="*/ 15 w 50"/>
                <a:gd name="T41" fmla="*/ 9 h 56"/>
                <a:gd name="T42" fmla="*/ 0 w 50"/>
                <a:gd name="T43" fmla="*/ 8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56"/>
                <a:gd name="T68" fmla="*/ 50 w 5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56">
                  <a:moveTo>
                    <a:pt x="0" y="48"/>
                  </a:moveTo>
                  <a:lnTo>
                    <a:pt x="0" y="45"/>
                  </a:lnTo>
                  <a:lnTo>
                    <a:pt x="4" y="45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7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3" y="3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0" name="Freeform 836"/>
            <p:cNvSpPr>
              <a:spLocks noChangeAspect="1"/>
            </p:cNvSpPr>
            <p:nvPr/>
          </p:nvSpPr>
          <p:spPr bwMode="auto">
            <a:xfrm>
              <a:off x="3782" y="1635"/>
              <a:ext cx="0" cy="257"/>
            </a:xfrm>
            <a:custGeom>
              <a:avLst/>
              <a:gdLst>
                <a:gd name="T0" fmla="*/ 0 w 50"/>
                <a:gd name="T1" fmla="*/ 8 h 56"/>
                <a:gd name="T2" fmla="*/ 0 w 50"/>
                <a:gd name="T3" fmla="*/ 7 h 56"/>
                <a:gd name="T4" fmla="*/ 1 w 50"/>
                <a:gd name="T5" fmla="*/ 7 h 56"/>
                <a:gd name="T6" fmla="*/ 1 w 50"/>
                <a:gd name="T7" fmla="*/ 7 h 56"/>
                <a:gd name="T8" fmla="*/ 2 w 50"/>
                <a:gd name="T9" fmla="*/ 7 h 56"/>
                <a:gd name="T10" fmla="*/ 3 w 50"/>
                <a:gd name="T11" fmla="*/ 6 h 56"/>
                <a:gd name="T12" fmla="*/ 3 w 50"/>
                <a:gd name="T13" fmla="*/ 5 h 56"/>
                <a:gd name="T14" fmla="*/ 4 w 50"/>
                <a:gd name="T15" fmla="*/ 5 h 56"/>
                <a:gd name="T16" fmla="*/ 4 w 50"/>
                <a:gd name="T17" fmla="*/ 5 h 56"/>
                <a:gd name="T18" fmla="*/ 5 w 50"/>
                <a:gd name="T19" fmla="*/ 5 h 56"/>
                <a:gd name="T20" fmla="*/ 5 w 50"/>
                <a:gd name="T21" fmla="*/ 4 h 56"/>
                <a:gd name="T22" fmla="*/ 6 w 50"/>
                <a:gd name="T23" fmla="*/ 4 h 56"/>
                <a:gd name="T24" fmla="*/ 6 w 50"/>
                <a:gd name="T25" fmla="*/ 3 h 56"/>
                <a:gd name="T26" fmla="*/ 6 w 50"/>
                <a:gd name="T27" fmla="*/ 3 h 56"/>
                <a:gd name="T28" fmla="*/ 8 w 50"/>
                <a:gd name="T29" fmla="*/ 2 h 56"/>
                <a:gd name="T30" fmla="*/ 9 w 50"/>
                <a:gd name="T31" fmla="*/ 2 h 56"/>
                <a:gd name="T32" fmla="*/ 9 w 50"/>
                <a:gd name="T33" fmla="*/ 2 h 56"/>
                <a:gd name="T34" fmla="*/ 10 w 50"/>
                <a:gd name="T35" fmla="*/ 0 h 56"/>
                <a:gd name="T36" fmla="*/ 10 w 50"/>
                <a:gd name="T37" fmla="*/ 0 h 56"/>
                <a:gd name="T38" fmla="*/ 15 w 50"/>
                <a:gd name="T39" fmla="*/ 0 h 56"/>
                <a:gd name="T40" fmla="*/ 15 w 50"/>
                <a:gd name="T41" fmla="*/ 9 h 56"/>
                <a:gd name="T42" fmla="*/ 0 w 50"/>
                <a:gd name="T43" fmla="*/ 8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56"/>
                <a:gd name="T68" fmla="*/ 50 w 5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56">
                  <a:moveTo>
                    <a:pt x="0" y="48"/>
                  </a:moveTo>
                  <a:lnTo>
                    <a:pt x="0" y="45"/>
                  </a:lnTo>
                  <a:lnTo>
                    <a:pt x="4" y="45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7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3" y="3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56"/>
                  </a:lnTo>
                  <a:lnTo>
                    <a:pt x="0" y="4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1" name="Freeform 837"/>
            <p:cNvSpPr>
              <a:spLocks noChangeAspect="1"/>
            </p:cNvSpPr>
            <p:nvPr/>
          </p:nvSpPr>
          <p:spPr bwMode="auto">
            <a:xfrm>
              <a:off x="3811" y="1635"/>
              <a:ext cx="0" cy="257"/>
            </a:xfrm>
            <a:custGeom>
              <a:avLst/>
              <a:gdLst>
                <a:gd name="T0" fmla="*/ 10 w 39"/>
                <a:gd name="T1" fmla="*/ 0 h 56"/>
                <a:gd name="T2" fmla="*/ 11 w 39"/>
                <a:gd name="T3" fmla="*/ 0 h 56"/>
                <a:gd name="T4" fmla="*/ 12 w 39"/>
                <a:gd name="T5" fmla="*/ 0 h 56"/>
                <a:gd name="T6" fmla="*/ 12 w 39"/>
                <a:gd name="T7" fmla="*/ 2 h 56"/>
                <a:gd name="T8" fmla="*/ 14 w 39"/>
                <a:gd name="T9" fmla="*/ 2 h 56"/>
                <a:gd name="T10" fmla="*/ 14 w 39"/>
                <a:gd name="T11" fmla="*/ 2 h 56"/>
                <a:gd name="T12" fmla="*/ 14 w 39"/>
                <a:gd name="T13" fmla="*/ 3 h 56"/>
                <a:gd name="T14" fmla="*/ 14 w 39"/>
                <a:gd name="T15" fmla="*/ 9 h 56"/>
                <a:gd name="T16" fmla="*/ 0 w 39"/>
                <a:gd name="T17" fmla="*/ 9 h 56"/>
                <a:gd name="T18" fmla="*/ 0 w 39"/>
                <a:gd name="T19" fmla="*/ 9 h 56"/>
                <a:gd name="T20" fmla="*/ 0 w 39"/>
                <a:gd name="T21" fmla="*/ 8 h 56"/>
                <a:gd name="T22" fmla="*/ 0 w 39"/>
                <a:gd name="T23" fmla="*/ 7 h 56"/>
                <a:gd name="T24" fmla="*/ 0 w 39"/>
                <a:gd name="T25" fmla="*/ 7 h 56"/>
                <a:gd name="T26" fmla="*/ 0 w 39"/>
                <a:gd name="T27" fmla="*/ 6 h 56"/>
                <a:gd name="T28" fmla="*/ 0 w 39"/>
                <a:gd name="T29" fmla="*/ 5 h 56"/>
                <a:gd name="T30" fmla="*/ 0 w 39"/>
                <a:gd name="T31" fmla="*/ 5 h 56"/>
                <a:gd name="T32" fmla="*/ 0 w 39"/>
                <a:gd name="T33" fmla="*/ 4 h 56"/>
                <a:gd name="T34" fmla="*/ 0 w 39"/>
                <a:gd name="T35" fmla="*/ 3 h 56"/>
                <a:gd name="T36" fmla="*/ 0 w 39"/>
                <a:gd name="T37" fmla="*/ 3 h 56"/>
                <a:gd name="T38" fmla="*/ 0 w 39"/>
                <a:gd name="T39" fmla="*/ 2 h 56"/>
                <a:gd name="T40" fmla="*/ 0 w 39"/>
                <a:gd name="T41" fmla="*/ 2 h 56"/>
                <a:gd name="T42" fmla="*/ 0 w 39"/>
                <a:gd name="T43" fmla="*/ 0 h 56"/>
                <a:gd name="T44" fmla="*/ 0 w 39"/>
                <a:gd name="T45" fmla="*/ 0 h 56"/>
                <a:gd name="T46" fmla="*/ 10 w 39"/>
                <a:gd name="T47" fmla="*/ 0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56"/>
                <a:gd name="T74" fmla="*/ 39 w 39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56">
                  <a:moveTo>
                    <a:pt x="29" y="0"/>
                  </a:moveTo>
                  <a:lnTo>
                    <a:pt x="33" y="3"/>
                  </a:lnTo>
                  <a:lnTo>
                    <a:pt x="36" y="3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9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2" name="Freeform 838"/>
            <p:cNvSpPr>
              <a:spLocks noChangeAspect="1"/>
            </p:cNvSpPr>
            <p:nvPr/>
          </p:nvSpPr>
          <p:spPr bwMode="auto">
            <a:xfrm>
              <a:off x="3811" y="1635"/>
              <a:ext cx="0" cy="257"/>
            </a:xfrm>
            <a:custGeom>
              <a:avLst/>
              <a:gdLst>
                <a:gd name="T0" fmla="*/ 10 w 39"/>
                <a:gd name="T1" fmla="*/ 0 h 56"/>
                <a:gd name="T2" fmla="*/ 11 w 39"/>
                <a:gd name="T3" fmla="*/ 0 h 56"/>
                <a:gd name="T4" fmla="*/ 12 w 39"/>
                <a:gd name="T5" fmla="*/ 0 h 56"/>
                <a:gd name="T6" fmla="*/ 12 w 39"/>
                <a:gd name="T7" fmla="*/ 2 h 56"/>
                <a:gd name="T8" fmla="*/ 14 w 39"/>
                <a:gd name="T9" fmla="*/ 2 h 56"/>
                <a:gd name="T10" fmla="*/ 14 w 39"/>
                <a:gd name="T11" fmla="*/ 2 h 56"/>
                <a:gd name="T12" fmla="*/ 14 w 39"/>
                <a:gd name="T13" fmla="*/ 3 h 56"/>
                <a:gd name="T14" fmla="*/ 14 w 39"/>
                <a:gd name="T15" fmla="*/ 9 h 56"/>
                <a:gd name="T16" fmla="*/ 0 w 39"/>
                <a:gd name="T17" fmla="*/ 9 h 56"/>
                <a:gd name="T18" fmla="*/ 0 w 39"/>
                <a:gd name="T19" fmla="*/ 9 h 56"/>
                <a:gd name="T20" fmla="*/ 0 w 39"/>
                <a:gd name="T21" fmla="*/ 8 h 56"/>
                <a:gd name="T22" fmla="*/ 0 w 39"/>
                <a:gd name="T23" fmla="*/ 7 h 56"/>
                <a:gd name="T24" fmla="*/ 0 w 39"/>
                <a:gd name="T25" fmla="*/ 7 h 56"/>
                <a:gd name="T26" fmla="*/ 0 w 39"/>
                <a:gd name="T27" fmla="*/ 6 h 56"/>
                <a:gd name="T28" fmla="*/ 0 w 39"/>
                <a:gd name="T29" fmla="*/ 5 h 56"/>
                <a:gd name="T30" fmla="*/ 0 w 39"/>
                <a:gd name="T31" fmla="*/ 5 h 56"/>
                <a:gd name="T32" fmla="*/ 0 w 39"/>
                <a:gd name="T33" fmla="*/ 4 h 56"/>
                <a:gd name="T34" fmla="*/ 0 w 39"/>
                <a:gd name="T35" fmla="*/ 3 h 56"/>
                <a:gd name="T36" fmla="*/ 0 w 39"/>
                <a:gd name="T37" fmla="*/ 3 h 56"/>
                <a:gd name="T38" fmla="*/ 0 w 39"/>
                <a:gd name="T39" fmla="*/ 2 h 56"/>
                <a:gd name="T40" fmla="*/ 0 w 39"/>
                <a:gd name="T41" fmla="*/ 2 h 56"/>
                <a:gd name="T42" fmla="*/ 0 w 39"/>
                <a:gd name="T43" fmla="*/ 0 h 56"/>
                <a:gd name="T44" fmla="*/ 0 w 39"/>
                <a:gd name="T45" fmla="*/ 0 h 56"/>
                <a:gd name="T46" fmla="*/ 10 w 39"/>
                <a:gd name="T47" fmla="*/ 0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56"/>
                <a:gd name="T74" fmla="*/ 39 w 39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56">
                  <a:moveTo>
                    <a:pt x="29" y="0"/>
                  </a:moveTo>
                  <a:lnTo>
                    <a:pt x="33" y="3"/>
                  </a:lnTo>
                  <a:lnTo>
                    <a:pt x="36" y="3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9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3" name="Freeform 839"/>
            <p:cNvSpPr>
              <a:spLocks noChangeAspect="1"/>
            </p:cNvSpPr>
            <p:nvPr/>
          </p:nvSpPr>
          <p:spPr bwMode="auto">
            <a:xfrm>
              <a:off x="4268" y="1646"/>
              <a:ext cx="0" cy="257"/>
            </a:xfrm>
            <a:custGeom>
              <a:avLst/>
              <a:gdLst>
                <a:gd name="T0" fmla="*/ 0 w 88"/>
                <a:gd name="T1" fmla="*/ 2 h 166"/>
                <a:gd name="T2" fmla="*/ 1 w 88"/>
                <a:gd name="T3" fmla="*/ 1 h 166"/>
                <a:gd name="T4" fmla="*/ 2 w 88"/>
                <a:gd name="T5" fmla="*/ 0 h 166"/>
                <a:gd name="T6" fmla="*/ 25 w 88"/>
                <a:gd name="T7" fmla="*/ 0 h 166"/>
                <a:gd name="T8" fmla="*/ 26 w 88"/>
                <a:gd name="T9" fmla="*/ 1 h 166"/>
                <a:gd name="T10" fmla="*/ 26 w 88"/>
                <a:gd name="T11" fmla="*/ 2 h 166"/>
                <a:gd name="T12" fmla="*/ 26 w 88"/>
                <a:gd name="T13" fmla="*/ 3 h 166"/>
                <a:gd name="T14" fmla="*/ 26 w 88"/>
                <a:gd name="T15" fmla="*/ 4 h 166"/>
                <a:gd name="T16" fmla="*/ 26 w 88"/>
                <a:gd name="T17" fmla="*/ 6 h 166"/>
                <a:gd name="T18" fmla="*/ 26 w 88"/>
                <a:gd name="T19" fmla="*/ 8 h 166"/>
                <a:gd name="T20" fmla="*/ 26 w 88"/>
                <a:gd name="T21" fmla="*/ 10 h 166"/>
                <a:gd name="T22" fmla="*/ 26 w 88"/>
                <a:gd name="T23" fmla="*/ 12 h 166"/>
                <a:gd name="T24" fmla="*/ 26 w 88"/>
                <a:gd name="T25" fmla="*/ 14 h 166"/>
                <a:gd name="T26" fmla="*/ 26 w 88"/>
                <a:gd name="T27" fmla="*/ 16 h 166"/>
                <a:gd name="T28" fmla="*/ 26 w 88"/>
                <a:gd name="T29" fmla="*/ 18 h 166"/>
                <a:gd name="T30" fmla="*/ 26 w 88"/>
                <a:gd name="T31" fmla="*/ 20 h 166"/>
                <a:gd name="T32" fmla="*/ 26 w 88"/>
                <a:gd name="T33" fmla="*/ 22 h 166"/>
                <a:gd name="T34" fmla="*/ 26 w 88"/>
                <a:gd name="T35" fmla="*/ 23 h 166"/>
                <a:gd name="T36" fmla="*/ 26 w 88"/>
                <a:gd name="T37" fmla="*/ 25 h 166"/>
                <a:gd name="T38" fmla="*/ 26 w 88"/>
                <a:gd name="T39" fmla="*/ 25 h 166"/>
                <a:gd name="T40" fmla="*/ 25 w 88"/>
                <a:gd name="T41" fmla="*/ 26 h 166"/>
                <a:gd name="T42" fmla="*/ 2 w 88"/>
                <a:gd name="T43" fmla="*/ 26 h 166"/>
                <a:gd name="T44" fmla="*/ 1 w 88"/>
                <a:gd name="T45" fmla="*/ 25 h 166"/>
                <a:gd name="T46" fmla="*/ 0 w 88"/>
                <a:gd name="T47" fmla="*/ 25 h 166"/>
                <a:gd name="T48" fmla="*/ 0 w 88"/>
                <a:gd name="T49" fmla="*/ 24 h 166"/>
                <a:gd name="T50" fmla="*/ 0 w 88"/>
                <a:gd name="T51" fmla="*/ 22 h 166"/>
                <a:gd name="T52" fmla="*/ 0 w 88"/>
                <a:gd name="T53" fmla="*/ 21 h 166"/>
                <a:gd name="T54" fmla="*/ 0 w 88"/>
                <a:gd name="T55" fmla="*/ 19 h 166"/>
                <a:gd name="T56" fmla="*/ 0 w 88"/>
                <a:gd name="T57" fmla="*/ 17 h 166"/>
                <a:gd name="T58" fmla="*/ 0 w 88"/>
                <a:gd name="T59" fmla="*/ 16 h 166"/>
                <a:gd name="T60" fmla="*/ 0 w 88"/>
                <a:gd name="T61" fmla="*/ 13 h 166"/>
                <a:gd name="T62" fmla="*/ 0 w 88"/>
                <a:gd name="T63" fmla="*/ 11 h 166"/>
                <a:gd name="T64" fmla="*/ 0 w 88"/>
                <a:gd name="T65" fmla="*/ 9 h 166"/>
                <a:gd name="T66" fmla="*/ 0 w 88"/>
                <a:gd name="T67" fmla="*/ 7 h 166"/>
                <a:gd name="T68" fmla="*/ 0 w 88"/>
                <a:gd name="T69" fmla="*/ 5 h 166"/>
                <a:gd name="T70" fmla="*/ 0 w 88"/>
                <a:gd name="T71" fmla="*/ 4 h 166"/>
                <a:gd name="T72" fmla="*/ 0 w 88"/>
                <a:gd name="T73" fmla="*/ 3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66"/>
                <a:gd name="T113" fmla="*/ 88 w 88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66">
                  <a:moveTo>
                    <a:pt x="0" y="12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8" y="17"/>
                  </a:lnTo>
                  <a:lnTo>
                    <a:pt x="88" y="20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3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88" y="61"/>
                  </a:lnTo>
                  <a:lnTo>
                    <a:pt x="88" y="69"/>
                  </a:lnTo>
                  <a:lnTo>
                    <a:pt x="88" y="73"/>
                  </a:lnTo>
                  <a:lnTo>
                    <a:pt x="88" y="80"/>
                  </a:lnTo>
                  <a:lnTo>
                    <a:pt x="88" y="89"/>
                  </a:lnTo>
                  <a:lnTo>
                    <a:pt x="88" y="95"/>
                  </a:lnTo>
                  <a:lnTo>
                    <a:pt x="88" y="102"/>
                  </a:lnTo>
                  <a:lnTo>
                    <a:pt x="88" y="106"/>
                  </a:lnTo>
                  <a:lnTo>
                    <a:pt x="88" y="114"/>
                  </a:lnTo>
                  <a:lnTo>
                    <a:pt x="88" y="117"/>
                  </a:lnTo>
                  <a:lnTo>
                    <a:pt x="88" y="125"/>
                  </a:lnTo>
                  <a:lnTo>
                    <a:pt x="88" y="131"/>
                  </a:lnTo>
                  <a:lnTo>
                    <a:pt x="88" y="138"/>
                  </a:lnTo>
                  <a:lnTo>
                    <a:pt x="88" y="142"/>
                  </a:lnTo>
                  <a:lnTo>
                    <a:pt x="88" y="147"/>
                  </a:lnTo>
                  <a:lnTo>
                    <a:pt x="88" y="151"/>
                  </a:lnTo>
                  <a:lnTo>
                    <a:pt x="88" y="155"/>
                  </a:lnTo>
                  <a:lnTo>
                    <a:pt x="88" y="159"/>
                  </a:lnTo>
                  <a:lnTo>
                    <a:pt x="88" y="162"/>
                  </a:lnTo>
                  <a:lnTo>
                    <a:pt x="84" y="162"/>
                  </a:lnTo>
                  <a:lnTo>
                    <a:pt x="84" y="166"/>
                  </a:lnTo>
                  <a:lnTo>
                    <a:pt x="81" y="166"/>
                  </a:lnTo>
                  <a:lnTo>
                    <a:pt x="7" y="166"/>
                  </a:lnTo>
                  <a:lnTo>
                    <a:pt x="4" y="166"/>
                  </a:lnTo>
                  <a:lnTo>
                    <a:pt x="4" y="162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24" name="Group 840"/>
            <p:cNvGrpSpPr>
              <a:grpSpLocks noChangeAspect="1"/>
            </p:cNvGrpSpPr>
            <p:nvPr/>
          </p:nvGrpSpPr>
          <p:grpSpPr bwMode="auto">
            <a:xfrm>
              <a:off x="4443" y="1645"/>
              <a:ext cx="0" cy="283"/>
              <a:chOff x="4552" y="863"/>
              <a:chExt cx="0" cy="236"/>
            </a:xfrm>
          </p:grpSpPr>
          <p:sp>
            <p:nvSpPr>
              <p:cNvPr id="338" name="Freeform 841"/>
              <p:cNvSpPr>
                <a:spLocks noChangeAspect="1"/>
              </p:cNvSpPr>
              <p:nvPr/>
            </p:nvSpPr>
            <p:spPr bwMode="auto">
              <a:xfrm>
                <a:off x="4552" y="863"/>
                <a:ext cx="0" cy="214"/>
              </a:xfrm>
              <a:custGeom>
                <a:avLst/>
                <a:gdLst>
                  <a:gd name="T0" fmla="*/ 0 w 87"/>
                  <a:gd name="T1" fmla="*/ 10 h 89"/>
                  <a:gd name="T2" fmla="*/ 0 w 87"/>
                  <a:gd name="T3" fmla="*/ 10 h 89"/>
                  <a:gd name="T4" fmla="*/ 0 w 87"/>
                  <a:gd name="T5" fmla="*/ 9 h 89"/>
                  <a:gd name="T6" fmla="*/ 0 w 87"/>
                  <a:gd name="T7" fmla="*/ 9 h 89"/>
                  <a:gd name="T8" fmla="*/ 0 w 87"/>
                  <a:gd name="T9" fmla="*/ 8 h 89"/>
                  <a:gd name="T10" fmla="*/ 0 w 87"/>
                  <a:gd name="T11" fmla="*/ 8 h 89"/>
                  <a:gd name="T12" fmla="*/ 0 w 87"/>
                  <a:gd name="T13" fmla="*/ 7 h 89"/>
                  <a:gd name="T14" fmla="*/ 0 w 87"/>
                  <a:gd name="T15" fmla="*/ 7 h 89"/>
                  <a:gd name="T16" fmla="*/ 0 w 87"/>
                  <a:gd name="T17" fmla="*/ 6 h 89"/>
                  <a:gd name="T18" fmla="*/ 0 w 87"/>
                  <a:gd name="T19" fmla="*/ 6 h 89"/>
                  <a:gd name="T20" fmla="*/ 0 w 87"/>
                  <a:gd name="T21" fmla="*/ 5 h 89"/>
                  <a:gd name="T22" fmla="*/ 0 w 87"/>
                  <a:gd name="T23" fmla="*/ 5 h 89"/>
                  <a:gd name="T24" fmla="*/ 0 w 87"/>
                  <a:gd name="T25" fmla="*/ 5 h 89"/>
                  <a:gd name="T26" fmla="*/ 0 w 87"/>
                  <a:gd name="T27" fmla="*/ 4 h 89"/>
                  <a:gd name="T28" fmla="*/ 0 w 87"/>
                  <a:gd name="T29" fmla="*/ 4 h 89"/>
                  <a:gd name="T30" fmla="*/ 0 w 87"/>
                  <a:gd name="T31" fmla="*/ 3 h 89"/>
                  <a:gd name="T32" fmla="*/ 0 w 87"/>
                  <a:gd name="T33" fmla="*/ 3 h 89"/>
                  <a:gd name="T34" fmla="*/ 0 w 87"/>
                  <a:gd name="T35" fmla="*/ 2 h 89"/>
                  <a:gd name="T36" fmla="*/ 0 w 87"/>
                  <a:gd name="T37" fmla="*/ 2 h 89"/>
                  <a:gd name="T38" fmla="*/ 0 w 87"/>
                  <a:gd name="T39" fmla="*/ 1 h 89"/>
                  <a:gd name="T40" fmla="*/ 0 w 87"/>
                  <a:gd name="T41" fmla="*/ 1 h 89"/>
                  <a:gd name="T42" fmla="*/ 0 w 87"/>
                  <a:gd name="T43" fmla="*/ 0 h 89"/>
                  <a:gd name="T44" fmla="*/ 1 w 87"/>
                  <a:gd name="T45" fmla="*/ 0 h 89"/>
                  <a:gd name="T46" fmla="*/ 1 w 87"/>
                  <a:gd name="T47" fmla="*/ 0 h 89"/>
                  <a:gd name="T48" fmla="*/ 2 w 87"/>
                  <a:gd name="T49" fmla="*/ 0 h 89"/>
                  <a:gd name="T50" fmla="*/ 3 w 87"/>
                  <a:gd name="T51" fmla="*/ 0 h 89"/>
                  <a:gd name="T52" fmla="*/ 21 w 87"/>
                  <a:gd name="T53" fmla="*/ 0 h 89"/>
                  <a:gd name="T54" fmla="*/ 21 w 87"/>
                  <a:gd name="T55" fmla="*/ 0 h 89"/>
                  <a:gd name="T56" fmla="*/ 21 w 87"/>
                  <a:gd name="T57" fmla="*/ 0 h 89"/>
                  <a:gd name="T58" fmla="*/ 22 w 87"/>
                  <a:gd name="T59" fmla="*/ 0 h 89"/>
                  <a:gd name="T60" fmla="*/ 22 w 87"/>
                  <a:gd name="T61" fmla="*/ 1 h 89"/>
                  <a:gd name="T62" fmla="*/ 22 w 87"/>
                  <a:gd name="T63" fmla="*/ 1 h 89"/>
                  <a:gd name="T64" fmla="*/ 22 w 87"/>
                  <a:gd name="T65" fmla="*/ 2 h 89"/>
                  <a:gd name="T66" fmla="*/ 22 w 87"/>
                  <a:gd name="T67" fmla="*/ 2 h 89"/>
                  <a:gd name="T68" fmla="*/ 22 w 87"/>
                  <a:gd name="T69" fmla="*/ 3 h 89"/>
                  <a:gd name="T70" fmla="*/ 22 w 87"/>
                  <a:gd name="T71" fmla="*/ 3 h 89"/>
                  <a:gd name="T72" fmla="*/ 22 w 87"/>
                  <a:gd name="T73" fmla="*/ 4 h 89"/>
                  <a:gd name="T74" fmla="*/ 22 w 87"/>
                  <a:gd name="T75" fmla="*/ 4 h 89"/>
                  <a:gd name="T76" fmla="*/ 22 w 87"/>
                  <a:gd name="T77" fmla="*/ 5 h 89"/>
                  <a:gd name="T78" fmla="*/ 22 w 87"/>
                  <a:gd name="T79" fmla="*/ 5 h 89"/>
                  <a:gd name="T80" fmla="*/ 22 w 87"/>
                  <a:gd name="T81" fmla="*/ 5 h 89"/>
                  <a:gd name="T82" fmla="*/ 22 w 87"/>
                  <a:gd name="T83" fmla="*/ 6 h 89"/>
                  <a:gd name="T84" fmla="*/ 22 w 87"/>
                  <a:gd name="T85" fmla="*/ 6 h 89"/>
                  <a:gd name="T86" fmla="*/ 22 w 87"/>
                  <a:gd name="T87" fmla="*/ 7 h 89"/>
                  <a:gd name="T88" fmla="*/ 22 w 87"/>
                  <a:gd name="T89" fmla="*/ 7 h 89"/>
                  <a:gd name="T90" fmla="*/ 22 w 87"/>
                  <a:gd name="T91" fmla="*/ 8 h 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7"/>
                  <a:gd name="T139" fmla="*/ 0 h 89"/>
                  <a:gd name="T140" fmla="*/ 87 w 87"/>
                  <a:gd name="T141" fmla="*/ 89 h 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7" h="89">
                    <a:moveTo>
                      <a:pt x="0" y="89"/>
                    </a:moveTo>
                    <a:lnTo>
                      <a:pt x="0" y="85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9"/>
                    </a:lnTo>
                    <a:lnTo>
                      <a:pt x="87" y="12"/>
                    </a:lnTo>
                    <a:lnTo>
                      <a:pt x="87" y="17"/>
                    </a:lnTo>
                    <a:lnTo>
                      <a:pt x="87" y="20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87" y="33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7" y="45"/>
                    </a:lnTo>
                    <a:lnTo>
                      <a:pt x="87" y="48"/>
                    </a:lnTo>
                    <a:lnTo>
                      <a:pt x="87" y="52"/>
                    </a:lnTo>
                    <a:lnTo>
                      <a:pt x="87" y="57"/>
                    </a:lnTo>
                    <a:lnTo>
                      <a:pt x="87" y="61"/>
                    </a:lnTo>
                    <a:lnTo>
                      <a:pt x="87" y="65"/>
                    </a:lnTo>
                    <a:lnTo>
                      <a:pt x="87" y="69"/>
                    </a:lnTo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9" name="Freeform 842"/>
              <p:cNvSpPr>
                <a:spLocks noChangeAspect="1"/>
              </p:cNvSpPr>
              <p:nvPr/>
            </p:nvSpPr>
            <p:spPr bwMode="auto">
              <a:xfrm>
                <a:off x="4552" y="885"/>
                <a:ext cx="0" cy="214"/>
              </a:xfrm>
              <a:custGeom>
                <a:avLst/>
                <a:gdLst>
                  <a:gd name="T0" fmla="*/ 22 w 87"/>
                  <a:gd name="T1" fmla="*/ 0 h 97"/>
                  <a:gd name="T2" fmla="*/ 22 w 87"/>
                  <a:gd name="T3" fmla="*/ 0 h 97"/>
                  <a:gd name="T4" fmla="*/ 22 w 87"/>
                  <a:gd name="T5" fmla="*/ 1 h 97"/>
                  <a:gd name="T6" fmla="*/ 22 w 87"/>
                  <a:gd name="T7" fmla="*/ 1 h 97"/>
                  <a:gd name="T8" fmla="*/ 22 w 87"/>
                  <a:gd name="T9" fmla="*/ 2 h 97"/>
                  <a:gd name="T10" fmla="*/ 22 w 87"/>
                  <a:gd name="T11" fmla="*/ 2 h 97"/>
                  <a:gd name="T12" fmla="*/ 22 w 87"/>
                  <a:gd name="T13" fmla="*/ 3 h 97"/>
                  <a:gd name="T14" fmla="*/ 22 w 87"/>
                  <a:gd name="T15" fmla="*/ 3 h 97"/>
                  <a:gd name="T16" fmla="*/ 22 w 87"/>
                  <a:gd name="T17" fmla="*/ 4 h 97"/>
                  <a:gd name="T18" fmla="*/ 22 w 87"/>
                  <a:gd name="T19" fmla="*/ 4 h 97"/>
                  <a:gd name="T20" fmla="*/ 22 w 87"/>
                  <a:gd name="T21" fmla="*/ 5 h 97"/>
                  <a:gd name="T22" fmla="*/ 22 w 87"/>
                  <a:gd name="T23" fmla="*/ 5 h 97"/>
                  <a:gd name="T24" fmla="*/ 22 w 87"/>
                  <a:gd name="T25" fmla="*/ 5 h 97"/>
                  <a:gd name="T26" fmla="*/ 22 w 87"/>
                  <a:gd name="T27" fmla="*/ 6 h 97"/>
                  <a:gd name="T28" fmla="*/ 22 w 87"/>
                  <a:gd name="T29" fmla="*/ 6 h 97"/>
                  <a:gd name="T30" fmla="*/ 22 w 87"/>
                  <a:gd name="T31" fmla="*/ 7 h 97"/>
                  <a:gd name="T32" fmla="*/ 22 w 87"/>
                  <a:gd name="T33" fmla="*/ 7 h 97"/>
                  <a:gd name="T34" fmla="*/ 22 w 87"/>
                  <a:gd name="T35" fmla="*/ 8 h 97"/>
                  <a:gd name="T36" fmla="*/ 22 w 87"/>
                  <a:gd name="T37" fmla="*/ 8 h 97"/>
                  <a:gd name="T38" fmla="*/ 22 w 87"/>
                  <a:gd name="T39" fmla="*/ 9 h 97"/>
                  <a:gd name="T40" fmla="*/ 22 w 87"/>
                  <a:gd name="T41" fmla="*/ 9 h 97"/>
                  <a:gd name="T42" fmla="*/ 22 w 87"/>
                  <a:gd name="T43" fmla="*/ 9 h 97"/>
                  <a:gd name="T44" fmla="*/ 22 w 87"/>
                  <a:gd name="T45" fmla="*/ 10 h 97"/>
                  <a:gd name="T46" fmla="*/ 22 w 87"/>
                  <a:gd name="T47" fmla="*/ 10 h 97"/>
                  <a:gd name="T48" fmla="*/ 22 w 87"/>
                  <a:gd name="T49" fmla="*/ 11 h 97"/>
                  <a:gd name="T50" fmla="*/ 21 w 87"/>
                  <a:gd name="T51" fmla="*/ 11 h 97"/>
                  <a:gd name="T52" fmla="*/ 21 w 87"/>
                  <a:gd name="T53" fmla="*/ 11 h 97"/>
                  <a:gd name="T54" fmla="*/ 3 w 87"/>
                  <a:gd name="T55" fmla="*/ 11 h 97"/>
                  <a:gd name="T56" fmla="*/ 2 w 87"/>
                  <a:gd name="T57" fmla="*/ 11 h 97"/>
                  <a:gd name="T58" fmla="*/ 1 w 87"/>
                  <a:gd name="T59" fmla="*/ 11 h 97"/>
                  <a:gd name="T60" fmla="*/ 1 w 87"/>
                  <a:gd name="T61" fmla="*/ 10 h 97"/>
                  <a:gd name="T62" fmla="*/ 0 w 87"/>
                  <a:gd name="T63" fmla="*/ 10 h 97"/>
                  <a:gd name="T64" fmla="*/ 0 w 87"/>
                  <a:gd name="T65" fmla="*/ 10 h 97"/>
                  <a:gd name="T66" fmla="*/ 0 w 87"/>
                  <a:gd name="T67" fmla="*/ 9 h 97"/>
                  <a:gd name="T68" fmla="*/ 0 w 87"/>
                  <a:gd name="T69" fmla="*/ 9 h 97"/>
                  <a:gd name="T70" fmla="*/ 0 w 87"/>
                  <a:gd name="T71" fmla="*/ 9 h 97"/>
                  <a:gd name="T72" fmla="*/ 0 w 87"/>
                  <a:gd name="T73" fmla="*/ 8 h 97"/>
                  <a:gd name="T74" fmla="*/ 0 w 87"/>
                  <a:gd name="T75" fmla="*/ 8 h 97"/>
                  <a:gd name="T76" fmla="*/ 0 w 87"/>
                  <a:gd name="T77" fmla="*/ 7 h 97"/>
                  <a:gd name="T78" fmla="*/ 0 w 87"/>
                  <a:gd name="T79" fmla="*/ 7 h 97"/>
                  <a:gd name="T80" fmla="*/ 0 w 87"/>
                  <a:gd name="T81" fmla="*/ 6 h 97"/>
                  <a:gd name="T82" fmla="*/ 0 w 87"/>
                  <a:gd name="T83" fmla="*/ 6 h 97"/>
                  <a:gd name="T84" fmla="*/ 0 w 87"/>
                  <a:gd name="T85" fmla="*/ 5 h 97"/>
                  <a:gd name="T86" fmla="*/ 0 w 87"/>
                  <a:gd name="T87" fmla="*/ 5 h 97"/>
                  <a:gd name="T88" fmla="*/ 0 w 87"/>
                  <a:gd name="T89" fmla="*/ 5 h 97"/>
                  <a:gd name="T90" fmla="*/ 0 w 87"/>
                  <a:gd name="T91" fmla="*/ 4 h 97"/>
                  <a:gd name="T92" fmla="*/ 0 w 87"/>
                  <a:gd name="T93" fmla="*/ 4 h 97"/>
                  <a:gd name="T94" fmla="*/ 0 w 87"/>
                  <a:gd name="T95" fmla="*/ 3 h 97"/>
                  <a:gd name="T96" fmla="*/ 0 w 87"/>
                  <a:gd name="T97" fmla="*/ 3 h 97"/>
                  <a:gd name="T98" fmla="*/ 0 w 87"/>
                  <a:gd name="T99" fmla="*/ 2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7"/>
                  <a:gd name="T151" fmla="*/ 0 h 97"/>
                  <a:gd name="T152" fmla="*/ 87 w 87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7" h="97">
                    <a:moveTo>
                      <a:pt x="87" y="0"/>
                    </a:moveTo>
                    <a:lnTo>
                      <a:pt x="87" y="4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7" y="17"/>
                    </a:lnTo>
                    <a:lnTo>
                      <a:pt x="87" y="20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87" y="34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7" y="45"/>
                    </a:lnTo>
                    <a:lnTo>
                      <a:pt x="87" y="48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7" y="62"/>
                    </a:lnTo>
                    <a:lnTo>
                      <a:pt x="87" y="65"/>
                    </a:lnTo>
                    <a:lnTo>
                      <a:pt x="87" y="69"/>
                    </a:lnTo>
                    <a:lnTo>
                      <a:pt x="87" y="73"/>
                    </a:lnTo>
                    <a:lnTo>
                      <a:pt x="87" y="78"/>
                    </a:lnTo>
                    <a:lnTo>
                      <a:pt x="87" y="82"/>
                    </a:lnTo>
                    <a:lnTo>
                      <a:pt x="87" y="86"/>
                    </a:lnTo>
                    <a:lnTo>
                      <a:pt x="87" y="90"/>
                    </a:lnTo>
                    <a:lnTo>
                      <a:pt x="87" y="93"/>
                    </a:lnTo>
                    <a:lnTo>
                      <a:pt x="87" y="97"/>
                    </a:lnTo>
                    <a:lnTo>
                      <a:pt x="84" y="97"/>
                    </a:lnTo>
                    <a:lnTo>
                      <a:pt x="81" y="97"/>
                    </a:lnTo>
                    <a:lnTo>
                      <a:pt x="9" y="97"/>
                    </a:lnTo>
                    <a:lnTo>
                      <a:pt x="6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0"/>
                    </a:lnTo>
                  </a:path>
                </a:pathLst>
              </a:custGeom>
              <a:noFill/>
              <a:ln w="15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05" name="Freeform 843"/>
            <p:cNvSpPr>
              <a:spLocks noChangeAspect="1"/>
            </p:cNvSpPr>
            <p:nvPr/>
          </p:nvSpPr>
          <p:spPr bwMode="auto">
            <a:xfrm>
              <a:off x="5328" y="1646"/>
              <a:ext cx="0" cy="257"/>
            </a:xfrm>
            <a:custGeom>
              <a:avLst/>
              <a:gdLst>
                <a:gd name="T0" fmla="*/ 0 w 84"/>
                <a:gd name="T1" fmla="*/ 2 h 166"/>
                <a:gd name="T2" fmla="*/ 1 w 84"/>
                <a:gd name="T3" fmla="*/ 0 h 166"/>
                <a:gd name="T4" fmla="*/ 23 w 84"/>
                <a:gd name="T5" fmla="*/ 0 h 166"/>
                <a:gd name="T6" fmla="*/ 25 w 84"/>
                <a:gd name="T7" fmla="*/ 0 h 166"/>
                <a:gd name="T8" fmla="*/ 25 w 84"/>
                <a:gd name="T9" fmla="*/ 2 h 166"/>
                <a:gd name="T10" fmla="*/ 25 w 84"/>
                <a:gd name="T11" fmla="*/ 3 h 166"/>
                <a:gd name="T12" fmla="*/ 25 w 84"/>
                <a:gd name="T13" fmla="*/ 4 h 166"/>
                <a:gd name="T14" fmla="*/ 25 w 84"/>
                <a:gd name="T15" fmla="*/ 5 h 166"/>
                <a:gd name="T16" fmla="*/ 25 w 84"/>
                <a:gd name="T17" fmla="*/ 6 h 166"/>
                <a:gd name="T18" fmla="*/ 25 w 84"/>
                <a:gd name="T19" fmla="*/ 8 h 166"/>
                <a:gd name="T20" fmla="*/ 25 w 84"/>
                <a:gd name="T21" fmla="*/ 11 h 166"/>
                <a:gd name="T22" fmla="*/ 25 w 84"/>
                <a:gd name="T23" fmla="*/ 13 h 166"/>
                <a:gd name="T24" fmla="*/ 25 w 84"/>
                <a:gd name="T25" fmla="*/ 15 h 166"/>
                <a:gd name="T26" fmla="*/ 25 w 84"/>
                <a:gd name="T27" fmla="*/ 17 h 166"/>
                <a:gd name="T28" fmla="*/ 25 w 84"/>
                <a:gd name="T29" fmla="*/ 19 h 166"/>
                <a:gd name="T30" fmla="*/ 25 w 84"/>
                <a:gd name="T31" fmla="*/ 21 h 166"/>
                <a:gd name="T32" fmla="*/ 25 w 84"/>
                <a:gd name="T33" fmla="*/ 22 h 166"/>
                <a:gd name="T34" fmla="*/ 25 w 84"/>
                <a:gd name="T35" fmla="*/ 24 h 166"/>
                <a:gd name="T36" fmla="*/ 25 w 84"/>
                <a:gd name="T37" fmla="*/ 25 h 166"/>
                <a:gd name="T38" fmla="*/ 25 w 84"/>
                <a:gd name="T39" fmla="*/ 26 h 166"/>
                <a:gd name="T40" fmla="*/ 23 w 84"/>
                <a:gd name="T41" fmla="*/ 26 h 166"/>
                <a:gd name="T42" fmla="*/ 1 w 84"/>
                <a:gd name="T43" fmla="*/ 26 h 166"/>
                <a:gd name="T44" fmla="*/ 0 w 84"/>
                <a:gd name="T45" fmla="*/ 25 h 166"/>
                <a:gd name="T46" fmla="*/ 0 w 84"/>
                <a:gd name="T47" fmla="*/ 25 h 166"/>
                <a:gd name="T48" fmla="*/ 0 w 84"/>
                <a:gd name="T49" fmla="*/ 23 h 166"/>
                <a:gd name="T50" fmla="*/ 0 w 84"/>
                <a:gd name="T51" fmla="*/ 22 h 166"/>
                <a:gd name="T52" fmla="*/ 0 w 84"/>
                <a:gd name="T53" fmla="*/ 21 h 166"/>
                <a:gd name="T54" fmla="*/ 0 w 84"/>
                <a:gd name="T55" fmla="*/ 19 h 166"/>
                <a:gd name="T56" fmla="*/ 0 w 84"/>
                <a:gd name="T57" fmla="*/ 16 h 166"/>
                <a:gd name="T58" fmla="*/ 0 w 84"/>
                <a:gd name="T59" fmla="*/ 14 h 166"/>
                <a:gd name="T60" fmla="*/ 0 w 84"/>
                <a:gd name="T61" fmla="*/ 12 h 166"/>
                <a:gd name="T62" fmla="*/ 0 w 84"/>
                <a:gd name="T63" fmla="*/ 10 h 166"/>
                <a:gd name="T64" fmla="*/ 0 w 84"/>
                <a:gd name="T65" fmla="*/ 8 h 166"/>
                <a:gd name="T66" fmla="*/ 0 w 84"/>
                <a:gd name="T67" fmla="*/ 6 h 166"/>
                <a:gd name="T68" fmla="*/ 0 w 84"/>
                <a:gd name="T69" fmla="*/ 4 h 166"/>
                <a:gd name="T70" fmla="*/ 0 w 84"/>
                <a:gd name="T71" fmla="*/ 3 h 166"/>
                <a:gd name="T72" fmla="*/ 0 w 84"/>
                <a:gd name="T73" fmla="*/ 2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"/>
                <a:gd name="T112" fmla="*/ 0 h 166"/>
                <a:gd name="T113" fmla="*/ 84 w 84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" h="166">
                  <a:moveTo>
                    <a:pt x="0" y="12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4"/>
                  </a:lnTo>
                  <a:lnTo>
                    <a:pt x="84" y="9"/>
                  </a:lnTo>
                  <a:lnTo>
                    <a:pt x="84" y="12"/>
                  </a:lnTo>
                  <a:lnTo>
                    <a:pt x="84" y="17"/>
                  </a:lnTo>
                  <a:lnTo>
                    <a:pt x="84" y="20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33"/>
                  </a:lnTo>
                  <a:lnTo>
                    <a:pt x="84" y="37"/>
                  </a:lnTo>
                  <a:lnTo>
                    <a:pt x="84" y="41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61"/>
                  </a:lnTo>
                  <a:lnTo>
                    <a:pt x="84" y="69"/>
                  </a:lnTo>
                  <a:lnTo>
                    <a:pt x="84" y="73"/>
                  </a:lnTo>
                  <a:lnTo>
                    <a:pt x="84" y="80"/>
                  </a:lnTo>
                  <a:lnTo>
                    <a:pt x="84" y="89"/>
                  </a:lnTo>
                  <a:lnTo>
                    <a:pt x="84" y="95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14"/>
                  </a:lnTo>
                  <a:lnTo>
                    <a:pt x="84" y="117"/>
                  </a:lnTo>
                  <a:lnTo>
                    <a:pt x="84" y="125"/>
                  </a:lnTo>
                  <a:lnTo>
                    <a:pt x="84" y="131"/>
                  </a:lnTo>
                  <a:lnTo>
                    <a:pt x="84" y="138"/>
                  </a:lnTo>
                  <a:lnTo>
                    <a:pt x="84" y="142"/>
                  </a:lnTo>
                  <a:lnTo>
                    <a:pt x="84" y="147"/>
                  </a:lnTo>
                  <a:lnTo>
                    <a:pt x="84" y="151"/>
                  </a:lnTo>
                  <a:lnTo>
                    <a:pt x="84" y="155"/>
                  </a:lnTo>
                  <a:lnTo>
                    <a:pt x="84" y="159"/>
                  </a:lnTo>
                  <a:lnTo>
                    <a:pt x="84" y="162"/>
                  </a:lnTo>
                  <a:lnTo>
                    <a:pt x="84" y="166"/>
                  </a:lnTo>
                  <a:lnTo>
                    <a:pt x="80" y="166"/>
                  </a:lnTo>
                  <a:lnTo>
                    <a:pt x="77" y="166"/>
                  </a:lnTo>
                  <a:lnTo>
                    <a:pt x="7" y="166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6" name="Freeform 844"/>
            <p:cNvSpPr>
              <a:spLocks noChangeAspect="1"/>
            </p:cNvSpPr>
            <p:nvPr/>
          </p:nvSpPr>
          <p:spPr bwMode="auto">
            <a:xfrm>
              <a:off x="3984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1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4 w 20"/>
                <a:gd name="T13" fmla="*/ 4 h 32"/>
                <a:gd name="T14" fmla="*/ 5 w 20"/>
                <a:gd name="T15" fmla="*/ 4 h 32"/>
                <a:gd name="T16" fmla="*/ 6 w 20"/>
                <a:gd name="T17" fmla="*/ 4 h 32"/>
                <a:gd name="T18" fmla="*/ 6 w 20"/>
                <a:gd name="T19" fmla="*/ 3 h 32"/>
                <a:gd name="T20" fmla="*/ 7 w 20"/>
                <a:gd name="T21" fmla="*/ 3 h 32"/>
                <a:gd name="T22" fmla="*/ 7 w 20"/>
                <a:gd name="T23" fmla="*/ 3 h 32"/>
                <a:gd name="T24" fmla="*/ 7 w 20"/>
                <a:gd name="T25" fmla="*/ 2 h 32"/>
                <a:gd name="T26" fmla="*/ 7 w 20"/>
                <a:gd name="T27" fmla="*/ 1 h 32"/>
                <a:gd name="T28" fmla="*/ 7 w 20"/>
                <a:gd name="T29" fmla="*/ 1 h 32"/>
                <a:gd name="T30" fmla="*/ 7 w 20"/>
                <a:gd name="T31" fmla="*/ 0 h 32"/>
                <a:gd name="T32" fmla="*/ 6 w 20"/>
                <a:gd name="T33" fmla="*/ 0 h 32"/>
                <a:gd name="T34" fmla="*/ 6 w 20"/>
                <a:gd name="T35" fmla="*/ 0 h 32"/>
                <a:gd name="T36" fmla="*/ 5 w 20"/>
                <a:gd name="T37" fmla="*/ 0 h 32"/>
                <a:gd name="T38" fmla="*/ 4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1 w 20"/>
                <a:gd name="T47" fmla="*/ 1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7" name="Freeform 845"/>
            <p:cNvSpPr>
              <a:spLocks noChangeAspect="1"/>
            </p:cNvSpPr>
            <p:nvPr/>
          </p:nvSpPr>
          <p:spPr bwMode="auto">
            <a:xfrm>
              <a:off x="3987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2 w 16"/>
                <a:gd name="T9" fmla="*/ 0 h 32"/>
                <a:gd name="T10" fmla="*/ 3 w 16"/>
                <a:gd name="T11" fmla="*/ 0 h 32"/>
                <a:gd name="T12" fmla="*/ 4 w 16"/>
                <a:gd name="T13" fmla="*/ 0 h 32"/>
                <a:gd name="T14" fmla="*/ 4 w 16"/>
                <a:gd name="T15" fmla="*/ 0 h 32"/>
                <a:gd name="T16" fmla="*/ 4 w 16"/>
                <a:gd name="T17" fmla="*/ 1 h 32"/>
                <a:gd name="T18" fmla="*/ 5 w 16"/>
                <a:gd name="T19" fmla="*/ 1 h 32"/>
                <a:gd name="T20" fmla="*/ 5 w 16"/>
                <a:gd name="T21" fmla="*/ 1 h 32"/>
                <a:gd name="T22" fmla="*/ 5 w 16"/>
                <a:gd name="T23" fmla="*/ 2 h 32"/>
                <a:gd name="T24" fmla="*/ 5 w 16"/>
                <a:gd name="T25" fmla="*/ 3 h 32"/>
                <a:gd name="T26" fmla="*/ 4 w 16"/>
                <a:gd name="T27" fmla="*/ 3 h 32"/>
                <a:gd name="T28" fmla="*/ 4 w 16"/>
                <a:gd name="T29" fmla="*/ 3 h 32"/>
                <a:gd name="T30" fmla="*/ 3 w 16"/>
                <a:gd name="T31" fmla="*/ 4 h 32"/>
                <a:gd name="T32" fmla="*/ 2 w 16"/>
                <a:gd name="T33" fmla="*/ 4 h 32"/>
                <a:gd name="T34" fmla="*/ 1 w 16"/>
                <a:gd name="T35" fmla="*/ 4 h 32"/>
                <a:gd name="T36" fmla="*/ 1 w 16"/>
                <a:gd name="T37" fmla="*/ 3 h 32"/>
                <a:gd name="T38" fmla="*/ 0 w 16"/>
                <a:gd name="T39" fmla="*/ 3 h 32"/>
                <a:gd name="T40" fmla="*/ 0 w 16"/>
                <a:gd name="T41" fmla="*/ 3 h 32"/>
                <a:gd name="T42" fmla="*/ 0 w 16"/>
                <a:gd name="T43" fmla="*/ 2 h 32"/>
                <a:gd name="T44" fmla="*/ 0 w 16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2"/>
                <a:gd name="T71" fmla="*/ 16 w 16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8" name="Freeform 846"/>
            <p:cNvSpPr>
              <a:spLocks noChangeAspect="1"/>
            </p:cNvSpPr>
            <p:nvPr/>
          </p:nvSpPr>
          <p:spPr bwMode="auto">
            <a:xfrm>
              <a:off x="4009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3 w 19"/>
                <a:gd name="T11" fmla="*/ 4 h 32"/>
                <a:gd name="T12" fmla="*/ 3 w 19"/>
                <a:gd name="T13" fmla="*/ 4 h 32"/>
                <a:gd name="T14" fmla="*/ 5 w 19"/>
                <a:gd name="T15" fmla="*/ 4 h 32"/>
                <a:gd name="T16" fmla="*/ 6 w 19"/>
                <a:gd name="T17" fmla="*/ 4 h 32"/>
                <a:gd name="T18" fmla="*/ 6 w 19"/>
                <a:gd name="T19" fmla="*/ 3 h 32"/>
                <a:gd name="T20" fmla="*/ 6 w 19"/>
                <a:gd name="T21" fmla="*/ 3 h 32"/>
                <a:gd name="T22" fmla="*/ 8 w 19"/>
                <a:gd name="T23" fmla="*/ 3 h 32"/>
                <a:gd name="T24" fmla="*/ 8 w 19"/>
                <a:gd name="T25" fmla="*/ 2 h 32"/>
                <a:gd name="T26" fmla="*/ 8 w 19"/>
                <a:gd name="T27" fmla="*/ 1 h 32"/>
                <a:gd name="T28" fmla="*/ 8 w 19"/>
                <a:gd name="T29" fmla="*/ 1 h 32"/>
                <a:gd name="T30" fmla="*/ 8 w 19"/>
                <a:gd name="T31" fmla="*/ 0 h 32"/>
                <a:gd name="T32" fmla="*/ 6 w 19"/>
                <a:gd name="T33" fmla="*/ 0 h 32"/>
                <a:gd name="T34" fmla="*/ 6 w 19"/>
                <a:gd name="T35" fmla="*/ 0 h 32"/>
                <a:gd name="T36" fmla="*/ 5 w 19"/>
                <a:gd name="T37" fmla="*/ 0 h 32"/>
                <a:gd name="T38" fmla="*/ 3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09" name="Freeform 847"/>
            <p:cNvSpPr>
              <a:spLocks noChangeAspect="1"/>
            </p:cNvSpPr>
            <p:nvPr/>
          </p:nvSpPr>
          <p:spPr bwMode="auto">
            <a:xfrm>
              <a:off x="4011" y="1673"/>
              <a:ext cx="0" cy="257"/>
            </a:xfrm>
            <a:custGeom>
              <a:avLst/>
              <a:gdLst>
                <a:gd name="T0" fmla="*/ 0 w 12"/>
                <a:gd name="T1" fmla="*/ 1 h 32"/>
                <a:gd name="T2" fmla="*/ 0 w 12"/>
                <a:gd name="T3" fmla="*/ 1 h 32"/>
                <a:gd name="T4" fmla="*/ 0 w 12"/>
                <a:gd name="T5" fmla="*/ 0 h 32"/>
                <a:gd name="T6" fmla="*/ 0 w 12"/>
                <a:gd name="T7" fmla="*/ 0 h 32"/>
                <a:gd name="T8" fmla="*/ 1 w 12"/>
                <a:gd name="T9" fmla="*/ 0 h 32"/>
                <a:gd name="T10" fmla="*/ 3 w 12"/>
                <a:gd name="T11" fmla="*/ 0 h 32"/>
                <a:gd name="T12" fmla="*/ 4 w 12"/>
                <a:gd name="T13" fmla="*/ 0 h 32"/>
                <a:gd name="T14" fmla="*/ 4 w 12"/>
                <a:gd name="T15" fmla="*/ 1 h 32"/>
                <a:gd name="T16" fmla="*/ 4 w 12"/>
                <a:gd name="T17" fmla="*/ 1 h 32"/>
                <a:gd name="T18" fmla="*/ 4 w 12"/>
                <a:gd name="T19" fmla="*/ 2 h 32"/>
                <a:gd name="T20" fmla="*/ 4 w 12"/>
                <a:gd name="T21" fmla="*/ 3 h 32"/>
                <a:gd name="T22" fmla="*/ 4 w 12"/>
                <a:gd name="T23" fmla="*/ 3 h 32"/>
                <a:gd name="T24" fmla="*/ 3 w 12"/>
                <a:gd name="T25" fmla="*/ 3 h 32"/>
                <a:gd name="T26" fmla="*/ 3 w 12"/>
                <a:gd name="T27" fmla="*/ 4 h 32"/>
                <a:gd name="T28" fmla="*/ 2 w 12"/>
                <a:gd name="T29" fmla="*/ 4 h 32"/>
                <a:gd name="T30" fmla="*/ 1 w 12"/>
                <a:gd name="T31" fmla="*/ 4 h 32"/>
                <a:gd name="T32" fmla="*/ 1 w 12"/>
                <a:gd name="T33" fmla="*/ 3 h 32"/>
                <a:gd name="T34" fmla="*/ 0 w 12"/>
                <a:gd name="T35" fmla="*/ 3 h 32"/>
                <a:gd name="T36" fmla="*/ 0 w 12"/>
                <a:gd name="T37" fmla="*/ 3 h 32"/>
                <a:gd name="T38" fmla="*/ 0 w 12"/>
                <a:gd name="T39" fmla="*/ 2 h 32"/>
                <a:gd name="T40" fmla="*/ 0 w 12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32"/>
                <a:gd name="T65" fmla="*/ 12 w 1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0" name="Freeform 848"/>
            <p:cNvSpPr>
              <a:spLocks noChangeAspect="1"/>
            </p:cNvSpPr>
            <p:nvPr/>
          </p:nvSpPr>
          <p:spPr bwMode="auto">
            <a:xfrm>
              <a:off x="4034" y="1673"/>
              <a:ext cx="0" cy="257"/>
            </a:xfrm>
            <a:custGeom>
              <a:avLst/>
              <a:gdLst>
                <a:gd name="T0" fmla="*/ 0 w 17"/>
                <a:gd name="T1" fmla="*/ 2 h 32"/>
                <a:gd name="T2" fmla="*/ 0 w 17"/>
                <a:gd name="T3" fmla="*/ 3 h 32"/>
                <a:gd name="T4" fmla="*/ 0 w 17"/>
                <a:gd name="T5" fmla="*/ 3 h 32"/>
                <a:gd name="T6" fmla="*/ 2 w 17"/>
                <a:gd name="T7" fmla="*/ 4 h 32"/>
                <a:gd name="T8" fmla="*/ 2 w 17"/>
                <a:gd name="T9" fmla="*/ 4 h 32"/>
                <a:gd name="T10" fmla="*/ 3 w 17"/>
                <a:gd name="T11" fmla="*/ 4 h 32"/>
                <a:gd name="T12" fmla="*/ 4 w 17"/>
                <a:gd name="T13" fmla="*/ 4 h 32"/>
                <a:gd name="T14" fmla="*/ 4 w 17"/>
                <a:gd name="T15" fmla="*/ 3 h 32"/>
                <a:gd name="T16" fmla="*/ 5 w 17"/>
                <a:gd name="T17" fmla="*/ 3 h 32"/>
                <a:gd name="T18" fmla="*/ 5 w 17"/>
                <a:gd name="T19" fmla="*/ 3 h 32"/>
                <a:gd name="T20" fmla="*/ 5 w 17"/>
                <a:gd name="T21" fmla="*/ 2 h 32"/>
                <a:gd name="T22" fmla="*/ 5 w 17"/>
                <a:gd name="T23" fmla="*/ 1 h 32"/>
                <a:gd name="T24" fmla="*/ 5 w 17"/>
                <a:gd name="T25" fmla="*/ 1 h 32"/>
                <a:gd name="T26" fmla="*/ 5 w 17"/>
                <a:gd name="T27" fmla="*/ 0 h 32"/>
                <a:gd name="T28" fmla="*/ 5 w 17"/>
                <a:gd name="T29" fmla="*/ 0 h 32"/>
                <a:gd name="T30" fmla="*/ 4 w 17"/>
                <a:gd name="T31" fmla="*/ 0 h 32"/>
                <a:gd name="T32" fmla="*/ 3 w 17"/>
                <a:gd name="T33" fmla="*/ 0 h 32"/>
                <a:gd name="T34" fmla="*/ 2 w 17"/>
                <a:gd name="T35" fmla="*/ 0 h 32"/>
                <a:gd name="T36" fmla="*/ 2 w 17"/>
                <a:gd name="T37" fmla="*/ 0 h 32"/>
                <a:gd name="T38" fmla="*/ 0 w 17"/>
                <a:gd name="T39" fmla="*/ 0 h 32"/>
                <a:gd name="T40" fmla="*/ 0 w 17"/>
                <a:gd name="T41" fmla="*/ 0 h 32"/>
                <a:gd name="T42" fmla="*/ 0 w 17"/>
                <a:gd name="T43" fmla="*/ 1 h 32"/>
                <a:gd name="T44" fmla="*/ 0 w 17"/>
                <a:gd name="T45" fmla="*/ 1 h 32"/>
                <a:gd name="T46" fmla="*/ 0 w 17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1" name="Freeform 849"/>
            <p:cNvSpPr>
              <a:spLocks noChangeAspect="1"/>
            </p:cNvSpPr>
            <p:nvPr/>
          </p:nvSpPr>
          <p:spPr bwMode="auto">
            <a:xfrm>
              <a:off x="4034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2 w 17"/>
                <a:gd name="T7" fmla="*/ 0 h 32"/>
                <a:gd name="T8" fmla="*/ 2 w 17"/>
                <a:gd name="T9" fmla="*/ 0 h 32"/>
                <a:gd name="T10" fmla="*/ 2 w 17"/>
                <a:gd name="T11" fmla="*/ 0 h 32"/>
                <a:gd name="T12" fmla="*/ 3 w 17"/>
                <a:gd name="T13" fmla="*/ 0 h 32"/>
                <a:gd name="T14" fmla="*/ 4 w 17"/>
                <a:gd name="T15" fmla="*/ 0 h 32"/>
                <a:gd name="T16" fmla="*/ 4 w 17"/>
                <a:gd name="T17" fmla="*/ 0 h 32"/>
                <a:gd name="T18" fmla="*/ 5 w 17"/>
                <a:gd name="T19" fmla="*/ 0 h 32"/>
                <a:gd name="T20" fmla="*/ 5 w 17"/>
                <a:gd name="T21" fmla="*/ 1 h 32"/>
                <a:gd name="T22" fmla="*/ 5 w 17"/>
                <a:gd name="T23" fmla="*/ 1 h 32"/>
                <a:gd name="T24" fmla="*/ 5 w 17"/>
                <a:gd name="T25" fmla="*/ 2 h 32"/>
                <a:gd name="T26" fmla="*/ 5 w 17"/>
                <a:gd name="T27" fmla="*/ 3 h 32"/>
                <a:gd name="T28" fmla="*/ 5 w 17"/>
                <a:gd name="T29" fmla="*/ 3 h 32"/>
                <a:gd name="T30" fmla="*/ 4 w 17"/>
                <a:gd name="T31" fmla="*/ 3 h 32"/>
                <a:gd name="T32" fmla="*/ 4 w 17"/>
                <a:gd name="T33" fmla="*/ 4 h 32"/>
                <a:gd name="T34" fmla="*/ 3 w 17"/>
                <a:gd name="T35" fmla="*/ 4 h 32"/>
                <a:gd name="T36" fmla="*/ 2 w 17"/>
                <a:gd name="T37" fmla="*/ 4 h 32"/>
                <a:gd name="T38" fmla="*/ 2 w 17"/>
                <a:gd name="T39" fmla="*/ 4 h 32"/>
                <a:gd name="T40" fmla="*/ 2 w 17"/>
                <a:gd name="T41" fmla="*/ 3 h 32"/>
                <a:gd name="T42" fmla="*/ 0 w 17"/>
                <a:gd name="T43" fmla="*/ 3 h 32"/>
                <a:gd name="T44" fmla="*/ 0 w 17"/>
                <a:gd name="T45" fmla="*/ 3 h 32"/>
                <a:gd name="T46" fmla="*/ 0 w 17"/>
                <a:gd name="T47" fmla="*/ 2 h 32"/>
                <a:gd name="T48" fmla="*/ 0 w 17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2" name="Freeform 850"/>
            <p:cNvSpPr>
              <a:spLocks noChangeAspect="1"/>
            </p:cNvSpPr>
            <p:nvPr/>
          </p:nvSpPr>
          <p:spPr bwMode="auto">
            <a:xfrm>
              <a:off x="405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0 w 19"/>
                <a:gd name="T7" fmla="*/ 3 h 32"/>
                <a:gd name="T8" fmla="*/ 0 w 19"/>
                <a:gd name="T9" fmla="*/ 4 h 32"/>
                <a:gd name="T10" fmla="*/ 1 w 19"/>
                <a:gd name="T11" fmla="*/ 4 h 32"/>
                <a:gd name="T12" fmla="*/ 2 w 19"/>
                <a:gd name="T13" fmla="*/ 4 h 32"/>
                <a:gd name="T14" fmla="*/ 3 w 19"/>
                <a:gd name="T15" fmla="*/ 4 h 32"/>
                <a:gd name="T16" fmla="*/ 3 w 19"/>
                <a:gd name="T17" fmla="*/ 4 h 32"/>
                <a:gd name="T18" fmla="*/ 3 w 19"/>
                <a:gd name="T19" fmla="*/ 3 h 32"/>
                <a:gd name="T20" fmla="*/ 4 w 19"/>
                <a:gd name="T21" fmla="*/ 3 h 32"/>
                <a:gd name="T22" fmla="*/ 4 w 19"/>
                <a:gd name="T23" fmla="*/ 3 h 32"/>
                <a:gd name="T24" fmla="*/ 4 w 19"/>
                <a:gd name="T25" fmla="*/ 2 h 32"/>
                <a:gd name="T26" fmla="*/ 4 w 19"/>
                <a:gd name="T27" fmla="*/ 1 h 32"/>
                <a:gd name="T28" fmla="*/ 4 w 19"/>
                <a:gd name="T29" fmla="*/ 1 h 32"/>
                <a:gd name="T30" fmla="*/ 4 w 19"/>
                <a:gd name="T31" fmla="*/ 0 h 32"/>
                <a:gd name="T32" fmla="*/ 3 w 19"/>
                <a:gd name="T33" fmla="*/ 0 h 32"/>
                <a:gd name="T34" fmla="*/ 3 w 19"/>
                <a:gd name="T35" fmla="*/ 0 h 32"/>
                <a:gd name="T36" fmla="*/ 3 w 19"/>
                <a:gd name="T37" fmla="*/ 0 h 32"/>
                <a:gd name="T38" fmla="*/ 1 w 19"/>
                <a:gd name="T39" fmla="*/ 0 h 32"/>
                <a:gd name="T40" fmla="*/ 0 w 19"/>
                <a:gd name="T41" fmla="*/ 0 h 32"/>
                <a:gd name="T42" fmla="*/ 0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3" name="Freeform 851"/>
            <p:cNvSpPr>
              <a:spLocks noChangeAspect="1"/>
            </p:cNvSpPr>
            <p:nvPr/>
          </p:nvSpPr>
          <p:spPr bwMode="auto">
            <a:xfrm>
              <a:off x="4059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0 w 16"/>
                <a:gd name="T7" fmla="*/ 0 h 32"/>
                <a:gd name="T8" fmla="*/ 1 w 16"/>
                <a:gd name="T9" fmla="*/ 0 h 32"/>
                <a:gd name="T10" fmla="*/ 2 w 16"/>
                <a:gd name="T11" fmla="*/ 0 h 32"/>
                <a:gd name="T12" fmla="*/ 3 w 16"/>
                <a:gd name="T13" fmla="*/ 0 h 32"/>
                <a:gd name="T14" fmla="*/ 3 w 16"/>
                <a:gd name="T15" fmla="*/ 0 h 32"/>
                <a:gd name="T16" fmla="*/ 4 w 16"/>
                <a:gd name="T17" fmla="*/ 1 h 32"/>
                <a:gd name="T18" fmla="*/ 4 w 16"/>
                <a:gd name="T19" fmla="*/ 1 h 32"/>
                <a:gd name="T20" fmla="*/ 4 w 16"/>
                <a:gd name="T21" fmla="*/ 2 h 32"/>
                <a:gd name="T22" fmla="*/ 4 w 16"/>
                <a:gd name="T23" fmla="*/ 3 h 32"/>
                <a:gd name="T24" fmla="*/ 3 w 16"/>
                <a:gd name="T25" fmla="*/ 3 h 32"/>
                <a:gd name="T26" fmla="*/ 3 w 16"/>
                <a:gd name="T27" fmla="*/ 3 h 32"/>
                <a:gd name="T28" fmla="*/ 2 w 16"/>
                <a:gd name="T29" fmla="*/ 3 h 32"/>
                <a:gd name="T30" fmla="*/ 2 w 16"/>
                <a:gd name="T31" fmla="*/ 4 h 32"/>
                <a:gd name="T32" fmla="*/ 1 w 16"/>
                <a:gd name="T33" fmla="*/ 4 h 32"/>
                <a:gd name="T34" fmla="*/ 1 w 16"/>
                <a:gd name="T35" fmla="*/ 4 h 32"/>
                <a:gd name="T36" fmla="*/ 1 w 16"/>
                <a:gd name="T37" fmla="*/ 3 h 32"/>
                <a:gd name="T38" fmla="*/ 0 w 16"/>
                <a:gd name="T39" fmla="*/ 3 h 32"/>
                <a:gd name="T40" fmla="*/ 0 w 16"/>
                <a:gd name="T41" fmla="*/ 3 h 32"/>
                <a:gd name="T42" fmla="*/ 0 w 16"/>
                <a:gd name="T43" fmla="*/ 2 h 32"/>
                <a:gd name="T44" fmla="*/ 0 w 16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2"/>
                <a:gd name="T71" fmla="*/ 16 w 16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4" name="Freeform 852"/>
            <p:cNvSpPr>
              <a:spLocks noChangeAspect="1"/>
            </p:cNvSpPr>
            <p:nvPr/>
          </p:nvSpPr>
          <p:spPr bwMode="auto">
            <a:xfrm>
              <a:off x="4083" y="1673"/>
              <a:ext cx="0" cy="257"/>
            </a:xfrm>
            <a:custGeom>
              <a:avLst/>
              <a:gdLst>
                <a:gd name="T0" fmla="*/ 0 w 15"/>
                <a:gd name="T1" fmla="*/ 2 h 32"/>
                <a:gd name="T2" fmla="*/ 0 w 15"/>
                <a:gd name="T3" fmla="*/ 3 h 32"/>
                <a:gd name="T4" fmla="*/ 0 w 15"/>
                <a:gd name="T5" fmla="*/ 3 h 32"/>
                <a:gd name="T6" fmla="*/ 1 w 15"/>
                <a:gd name="T7" fmla="*/ 3 h 32"/>
                <a:gd name="T8" fmla="*/ 1 w 15"/>
                <a:gd name="T9" fmla="*/ 4 h 32"/>
                <a:gd name="T10" fmla="*/ 2 w 15"/>
                <a:gd name="T11" fmla="*/ 4 h 32"/>
                <a:gd name="T12" fmla="*/ 3 w 15"/>
                <a:gd name="T13" fmla="*/ 4 h 32"/>
                <a:gd name="T14" fmla="*/ 3 w 15"/>
                <a:gd name="T15" fmla="*/ 4 h 32"/>
                <a:gd name="T16" fmla="*/ 4 w 15"/>
                <a:gd name="T17" fmla="*/ 3 h 32"/>
                <a:gd name="T18" fmla="*/ 4 w 15"/>
                <a:gd name="T19" fmla="*/ 3 h 32"/>
                <a:gd name="T20" fmla="*/ 4 w 15"/>
                <a:gd name="T21" fmla="*/ 2 h 32"/>
                <a:gd name="T22" fmla="*/ 4 w 15"/>
                <a:gd name="T23" fmla="*/ 1 h 32"/>
                <a:gd name="T24" fmla="*/ 4 w 15"/>
                <a:gd name="T25" fmla="*/ 1 h 32"/>
                <a:gd name="T26" fmla="*/ 4 w 15"/>
                <a:gd name="T27" fmla="*/ 0 h 32"/>
                <a:gd name="T28" fmla="*/ 4 w 15"/>
                <a:gd name="T29" fmla="*/ 0 h 32"/>
                <a:gd name="T30" fmla="*/ 3 w 15"/>
                <a:gd name="T31" fmla="*/ 0 h 32"/>
                <a:gd name="T32" fmla="*/ 3 w 15"/>
                <a:gd name="T33" fmla="*/ 0 h 32"/>
                <a:gd name="T34" fmla="*/ 2 w 15"/>
                <a:gd name="T35" fmla="*/ 0 h 32"/>
                <a:gd name="T36" fmla="*/ 1 w 15"/>
                <a:gd name="T37" fmla="*/ 0 h 32"/>
                <a:gd name="T38" fmla="*/ 0 w 15"/>
                <a:gd name="T39" fmla="*/ 0 h 32"/>
                <a:gd name="T40" fmla="*/ 0 w 15"/>
                <a:gd name="T41" fmla="*/ 1 h 32"/>
                <a:gd name="T42" fmla="*/ 0 w 15"/>
                <a:gd name="T43" fmla="*/ 1 h 32"/>
                <a:gd name="T44" fmla="*/ 0 w 15"/>
                <a:gd name="T45" fmla="*/ 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32"/>
                <a:gd name="T71" fmla="*/ 15 w 15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5" name="Freeform 853"/>
            <p:cNvSpPr>
              <a:spLocks noChangeAspect="1"/>
            </p:cNvSpPr>
            <p:nvPr/>
          </p:nvSpPr>
          <p:spPr bwMode="auto">
            <a:xfrm>
              <a:off x="4083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0 h 32"/>
                <a:gd name="T6" fmla="*/ 1 w 15"/>
                <a:gd name="T7" fmla="*/ 0 h 32"/>
                <a:gd name="T8" fmla="*/ 2 w 15"/>
                <a:gd name="T9" fmla="*/ 0 h 32"/>
                <a:gd name="T10" fmla="*/ 3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1 h 32"/>
                <a:gd name="T18" fmla="*/ 4 w 15"/>
                <a:gd name="T19" fmla="*/ 1 h 32"/>
                <a:gd name="T20" fmla="*/ 4 w 15"/>
                <a:gd name="T21" fmla="*/ 2 h 32"/>
                <a:gd name="T22" fmla="*/ 4 w 15"/>
                <a:gd name="T23" fmla="*/ 3 h 32"/>
                <a:gd name="T24" fmla="*/ 4 w 15"/>
                <a:gd name="T25" fmla="*/ 3 h 32"/>
                <a:gd name="T26" fmla="*/ 3 w 15"/>
                <a:gd name="T27" fmla="*/ 3 h 32"/>
                <a:gd name="T28" fmla="*/ 3 w 15"/>
                <a:gd name="T29" fmla="*/ 4 h 32"/>
                <a:gd name="T30" fmla="*/ 3 w 15"/>
                <a:gd name="T31" fmla="*/ 4 h 32"/>
                <a:gd name="T32" fmla="*/ 2 w 15"/>
                <a:gd name="T33" fmla="*/ 4 h 32"/>
                <a:gd name="T34" fmla="*/ 2 w 15"/>
                <a:gd name="T35" fmla="*/ 3 h 32"/>
                <a:gd name="T36" fmla="*/ 1 w 15"/>
                <a:gd name="T37" fmla="*/ 3 h 32"/>
                <a:gd name="T38" fmla="*/ 1 w 15"/>
                <a:gd name="T39" fmla="*/ 3 h 32"/>
                <a:gd name="T40" fmla="*/ 0 w 15"/>
                <a:gd name="T41" fmla="*/ 3 h 32"/>
                <a:gd name="T42" fmla="*/ 0 w 15"/>
                <a:gd name="T43" fmla="*/ 2 h 32"/>
                <a:gd name="T44" fmla="*/ 0 w 15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32"/>
                <a:gd name="T71" fmla="*/ 15 w 15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6" name="Freeform 854"/>
            <p:cNvSpPr>
              <a:spLocks noChangeAspect="1"/>
            </p:cNvSpPr>
            <p:nvPr/>
          </p:nvSpPr>
          <p:spPr bwMode="auto">
            <a:xfrm>
              <a:off x="4107" y="1673"/>
              <a:ext cx="0" cy="257"/>
            </a:xfrm>
            <a:custGeom>
              <a:avLst/>
              <a:gdLst>
                <a:gd name="T0" fmla="*/ 0 w 17"/>
                <a:gd name="T1" fmla="*/ 2 h 32"/>
                <a:gd name="T2" fmla="*/ 0 w 17"/>
                <a:gd name="T3" fmla="*/ 3 h 32"/>
                <a:gd name="T4" fmla="*/ 0 w 17"/>
                <a:gd name="T5" fmla="*/ 3 h 32"/>
                <a:gd name="T6" fmla="*/ 1 w 17"/>
                <a:gd name="T7" fmla="*/ 4 h 32"/>
                <a:gd name="T8" fmla="*/ 2 w 17"/>
                <a:gd name="T9" fmla="*/ 4 h 32"/>
                <a:gd name="T10" fmla="*/ 4 w 17"/>
                <a:gd name="T11" fmla="*/ 4 h 32"/>
                <a:gd name="T12" fmla="*/ 5 w 17"/>
                <a:gd name="T13" fmla="*/ 4 h 32"/>
                <a:gd name="T14" fmla="*/ 5 w 17"/>
                <a:gd name="T15" fmla="*/ 3 h 32"/>
                <a:gd name="T16" fmla="*/ 6 w 17"/>
                <a:gd name="T17" fmla="*/ 3 h 32"/>
                <a:gd name="T18" fmla="*/ 6 w 17"/>
                <a:gd name="T19" fmla="*/ 3 h 32"/>
                <a:gd name="T20" fmla="*/ 6 w 17"/>
                <a:gd name="T21" fmla="*/ 2 h 32"/>
                <a:gd name="T22" fmla="*/ 6 w 17"/>
                <a:gd name="T23" fmla="*/ 1 h 32"/>
                <a:gd name="T24" fmla="*/ 6 w 17"/>
                <a:gd name="T25" fmla="*/ 1 h 32"/>
                <a:gd name="T26" fmla="*/ 6 w 17"/>
                <a:gd name="T27" fmla="*/ 0 h 32"/>
                <a:gd name="T28" fmla="*/ 6 w 17"/>
                <a:gd name="T29" fmla="*/ 0 h 32"/>
                <a:gd name="T30" fmla="*/ 5 w 17"/>
                <a:gd name="T31" fmla="*/ 0 h 32"/>
                <a:gd name="T32" fmla="*/ 4 w 17"/>
                <a:gd name="T33" fmla="*/ 0 h 32"/>
                <a:gd name="T34" fmla="*/ 2 w 17"/>
                <a:gd name="T35" fmla="*/ 0 h 32"/>
                <a:gd name="T36" fmla="*/ 1 w 17"/>
                <a:gd name="T37" fmla="*/ 0 h 32"/>
                <a:gd name="T38" fmla="*/ 0 w 17"/>
                <a:gd name="T39" fmla="*/ 0 h 32"/>
                <a:gd name="T40" fmla="*/ 0 w 17"/>
                <a:gd name="T41" fmla="*/ 0 h 32"/>
                <a:gd name="T42" fmla="*/ 0 w 17"/>
                <a:gd name="T43" fmla="*/ 1 h 32"/>
                <a:gd name="T44" fmla="*/ 0 w 17"/>
                <a:gd name="T45" fmla="*/ 1 h 32"/>
                <a:gd name="T46" fmla="*/ 0 w 17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8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7" name="Freeform 855"/>
            <p:cNvSpPr>
              <a:spLocks noChangeAspect="1"/>
            </p:cNvSpPr>
            <p:nvPr/>
          </p:nvSpPr>
          <p:spPr bwMode="auto">
            <a:xfrm>
              <a:off x="4107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4 w 17"/>
                <a:gd name="T13" fmla="*/ 0 h 32"/>
                <a:gd name="T14" fmla="*/ 5 w 17"/>
                <a:gd name="T15" fmla="*/ 0 h 32"/>
                <a:gd name="T16" fmla="*/ 5 w 17"/>
                <a:gd name="T17" fmla="*/ 0 h 32"/>
                <a:gd name="T18" fmla="*/ 6 w 17"/>
                <a:gd name="T19" fmla="*/ 0 h 32"/>
                <a:gd name="T20" fmla="*/ 6 w 17"/>
                <a:gd name="T21" fmla="*/ 1 h 32"/>
                <a:gd name="T22" fmla="*/ 6 w 17"/>
                <a:gd name="T23" fmla="*/ 1 h 32"/>
                <a:gd name="T24" fmla="*/ 6 w 17"/>
                <a:gd name="T25" fmla="*/ 2 h 32"/>
                <a:gd name="T26" fmla="*/ 6 w 17"/>
                <a:gd name="T27" fmla="*/ 3 h 32"/>
                <a:gd name="T28" fmla="*/ 6 w 17"/>
                <a:gd name="T29" fmla="*/ 3 h 32"/>
                <a:gd name="T30" fmla="*/ 5 w 17"/>
                <a:gd name="T31" fmla="*/ 3 h 32"/>
                <a:gd name="T32" fmla="*/ 5 w 17"/>
                <a:gd name="T33" fmla="*/ 4 h 32"/>
                <a:gd name="T34" fmla="*/ 4 w 17"/>
                <a:gd name="T35" fmla="*/ 4 h 32"/>
                <a:gd name="T36" fmla="*/ 2 w 17"/>
                <a:gd name="T37" fmla="*/ 4 h 32"/>
                <a:gd name="T38" fmla="*/ 1 w 17"/>
                <a:gd name="T39" fmla="*/ 4 h 32"/>
                <a:gd name="T40" fmla="*/ 1 w 17"/>
                <a:gd name="T41" fmla="*/ 3 h 32"/>
                <a:gd name="T42" fmla="*/ 0 w 17"/>
                <a:gd name="T43" fmla="*/ 3 h 32"/>
                <a:gd name="T44" fmla="*/ 0 w 17"/>
                <a:gd name="T45" fmla="*/ 3 h 32"/>
                <a:gd name="T46" fmla="*/ 0 w 17"/>
                <a:gd name="T47" fmla="*/ 2 h 32"/>
                <a:gd name="T48" fmla="*/ 0 w 17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8" name="Freeform 856"/>
            <p:cNvSpPr>
              <a:spLocks noChangeAspect="1"/>
            </p:cNvSpPr>
            <p:nvPr/>
          </p:nvSpPr>
          <p:spPr bwMode="auto">
            <a:xfrm>
              <a:off x="4130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2 w 20"/>
                <a:gd name="T39" fmla="*/ 0 h 32"/>
                <a:gd name="T40" fmla="*/ 1 w 20"/>
                <a:gd name="T41" fmla="*/ 0 h 32"/>
                <a:gd name="T42" fmla="*/ 1 w 20"/>
                <a:gd name="T43" fmla="*/ 0 h 32"/>
                <a:gd name="T44" fmla="*/ 0 w 20"/>
                <a:gd name="T45" fmla="*/ 0 h 32"/>
                <a:gd name="T46" fmla="*/ 0 w 20"/>
                <a:gd name="T47" fmla="*/ 1 h 32"/>
                <a:gd name="T48" fmla="*/ 0 w 20"/>
                <a:gd name="T49" fmla="*/ 1 h 32"/>
                <a:gd name="T50" fmla="*/ 0 w 20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32"/>
                <a:gd name="T80" fmla="*/ 20 w 20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19" name="Freeform 857"/>
            <p:cNvSpPr>
              <a:spLocks noChangeAspect="1"/>
            </p:cNvSpPr>
            <p:nvPr/>
          </p:nvSpPr>
          <p:spPr bwMode="auto">
            <a:xfrm>
              <a:off x="4132" y="1673"/>
              <a:ext cx="0" cy="257"/>
            </a:xfrm>
            <a:custGeom>
              <a:avLst/>
              <a:gdLst>
                <a:gd name="T0" fmla="*/ 0 w 13"/>
                <a:gd name="T1" fmla="*/ 1 h 32"/>
                <a:gd name="T2" fmla="*/ 0 w 13"/>
                <a:gd name="T3" fmla="*/ 1 h 32"/>
                <a:gd name="T4" fmla="*/ 0 w 13"/>
                <a:gd name="T5" fmla="*/ 0 h 32"/>
                <a:gd name="T6" fmla="*/ 0 w 13"/>
                <a:gd name="T7" fmla="*/ 0 h 32"/>
                <a:gd name="T8" fmla="*/ 1 w 13"/>
                <a:gd name="T9" fmla="*/ 0 h 32"/>
                <a:gd name="T10" fmla="*/ 2 w 13"/>
                <a:gd name="T11" fmla="*/ 0 h 32"/>
                <a:gd name="T12" fmla="*/ 3 w 13"/>
                <a:gd name="T13" fmla="*/ 0 h 32"/>
                <a:gd name="T14" fmla="*/ 3 w 13"/>
                <a:gd name="T15" fmla="*/ 0 h 32"/>
                <a:gd name="T16" fmla="*/ 3 w 13"/>
                <a:gd name="T17" fmla="*/ 1 h 32"/>
                <a:gd name="T18" fmla="*/ 3 w 13"/>
                <a:gd name="T19" fmla="*/ 1 h 32"/>
                <a:gd name="T20" fmla="*/ 3 w 13"/>
                <a:gd name="T21" fmla="*/ 2 h 32"/>
                <a:gd name="T22" fmla="*/ 3 w 13"/>
                <a:gd name="T23" fmla="*/ 3 h 32"/>
                <a:gd name="T24" fmla="*/ 3 w 13"/>
                <a:gd name="T25" fmla="*/ 3 h 32"/>
                <a:gd name="T26" fmla="*/ 2 w 13"/>
                <a:gd name="T27" fmla="*/ 3 h 32"/>
                <a:gd name="T28" fmla="*/ 2 w 13"/>
                <a:gd name="T29" fmla="*/ 4 h 32"/>
                <a:gd name="T30" fmla="*/ 1 w 13"/>
                <a:gd name="T31" fmla="*/ 4 h 32"/>
                <a:gd name="T32" fmla="*/ 1 w 13"/>
                <a:gd name="T33" fmla="*/ 4 h 32"/>
                <a:gd name="T34" fmla="*/ 1 w 13"/>
                <a:gd name="T35" fmla="*/ 3 h 32"/>
                <a:gd name="T36" fmla="*/ 0 w 13"/>
                <a:gd name="T37" fmla="*/ 3 h 32"/>
                <a:gd name="T38" fmla="*/ 0 w 13"/>
                <a:gd name="T39" fmla="*/ 3 h 32"/>
                <a:gd name="T40" fmla="*/ 0 w 13"/>
                <a:gd name="T41" fmla="*/ 2 h 32"/>
                <a:gd name="T42" fmla="*/ 0 w 13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2"/>
                <a:gd name="T68" fmla="*/ 13 w 13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0" name="Freeform 858"/>
            <p:cNvSpPr>
              <a:spLocks noChangeAspect="1"/>
            </p:cNvSpPr>
            <p:nvPr/>
          </p:nvSpPr>
          <p:spPr bwMode="auto">
            <a:xfrm>
              <a:off x="4155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3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2 h 32"/>
                <a:gd name="T24" fmla="*/ 6 w 20"/>
                <a:gd name="T25" fmla="*/ 1 h 32"/>
                <a:gd name="T26" fmla="*/ 6 w 20"/>
                <a:gd name="T27" fmla="*/ 1 h 32"/>
                <a:gd name="T28" fmla="*/ 5 w 20"/>
                <a:gd name="T29" fmla="*/ 1 h 32"/>
                <a:gd name="T30" fmla="*/ 5 w 20"/>
                <a:gd name="T31" fmla="*/ 0 h 32"/>
                <a:gd name="T32" fmla="*/ 5 w 20"/>
                <a:gd name="T33" fmla="*/ 0 h 32"/>
                <a:gd name="T34" fmla="*/ 4 w 20"/>
                <a:gd name="T35" fmla="*/ 0 h 32"/>
                <a:gd name="T36" fmla="*/ 3 w 20"/>
                <a:gd name="T37" fmla="*/ 0 h 32"/>
                <a:gd name="T38" fmla="*/ 2 w 20"/>
                <a:gd name="T39" fmla="*/ 0 h 32"/>
                <a:gd name="T40" fmla="*/ 1 w 20"/>
                <a:gd name="T41" fmla="*/ 0 h 32"/>
                <a:gd name="T42" fmla="*/ 0 w 20"/>
                <a:gd name="T43" fmla="*/ 0 h 32"/>
                <a:gd name="T44" fmla="*/ 0 w 20"/>
                <a:gd name="T45" fmla="*/ 0 h 32"/>
                <a:gd name="T46" fmla="*/ 0 w 20"/>
                <a:gd name="T47" fmla="*/ 1 h 32"/>
                <a:gd name="T48" fmla="*/ 0 w 20"/>
                <a:gd name="T49" fmla="*/ 1 h 32"/>
                <a:gd name="T50" fmla="*/ 0 w 20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32"/>
                <a:gd name="T80" fmla="*/ 20 w 20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1" name="Freeform 859"/>
            <p:cNvSpPr>
              <a:spLocks noChangeAspect="1"/>
            </p:cNvSpPr>
            <p:nvPr/>
          </p:nvSpPr>
          <p:spPr bwMode="auto">
            <a:xfrm>
              <a:off x="4155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0 w 15"/>
                <a:gd name="T5" fmla="*/ 0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0 h 32"/>
                <a:gd name="T18" fmla="*/ 4 w 15"/>
                <a:gd name="T19" fmla="*/ 0 h 32"/>
                <a:gd name="T20" fmla="*/ 4 w 15"/>
                <a:gd name="T21" fmla="*/ 1 h 32"/>
                <a:gd name="T22" fmla="*/ 4 w 15"/>
                <a:gd name="T23" fmla="*/ 1 h 32"/>
                <a:gd name="T24" fmla="*/ 4 w 15"/>
                <a:gd name="T25" fmla="*/ 2 h 32"/>
                <a:gd name="T26" fmla="*/ 4 w 15"/>
                <a:gd name="T27" fmla="*/ 3 h 32"/>
                <a:gd name="T28" fmla="*/ 4 w 15"/>
                <a:gd name="T29" fmla="*/ 3 h 32"/>
                <a:gd name="T30" fmla="*/ 4 w 15"/>
                <a:gd name="T31" fmla="*/ 3 h 32"/>
                <a:gd name="T32" fmla="*/ 4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1 w 15"/>
                <a:gd name="T39" fmla="*/ 4 h 32"/>
                <a:gd name="T40" fmla="*/ 1 w 15"/>
                <a:gd name="T41" fmla="*/ 3 h 32"/>
                <a:gd name="T42" fmla="*/ 0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2" name="Freeform 860"/>
            <p:cNvSpPr>
              <a:spLocks noChangeAspect="1"/>
            </p:cNvSpPr>
            <p:nvPr/>
          </p:nvSpPr>
          <p:spPr bwMode="auto">
            <a:xfrm>
              <a:off x="417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1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5 w 19"/>
                <a:gd name="T17" fmla="*/ 4 h 32"/>
                <a:gd name="T18" fmla="*/ 5 w 19"/>
                <a:gd name="T19" fmla="*/ 3 h 32"/>
                <a:gd name="T20" fmla="*/ 6 w 19"/>
                <a:gd name="T21" fmla="*/ 3 h 32"/>
                <a:gd name="T22" fmla="*/ 6 w 19"/>
                <a:gd name="T23" fmla="*/ 3 h 32"/>
                <a:gd name="T24" fmla="*/ 6 w 19"/>
                <a:gd name="T25" fmla="*/ 2 h 32"/>
                <a:gd name="T26" fmla="*/ 6 w 19"/>
                <a:gd name="T27" fmla="*/ 1 h 32"/>
                <a:gd name="T28" fmla="*/ 6 w 19"/>
                <a:gd name="T29" fmla="*/ 1 h 32"/>
                <a:gd name="T30" fmla="*/ 6 w 19"/>
                <a:gd name="T31" fmla="*/ 0 h 32"/>
                <a:gd name="T32" fmla="*/ 5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1 h 32"/>
                <a:gd name="T46" fmla="*/ 0 w 19"/>
                <a:gd name="T47" fmla="*/ 1 h 32"/>
                <a:gd name="T48" fmla="*/ 0 w 19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2"/>
                <a:gd name="T77" fmla="*/ 19 w 1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3" name="Freeform 861"/>
            <p:cNvSpPr>
              <a:spLocks noChangeAspect="1"/>
            </p:cNvSpPr>
            <p:nvPr/>
          </p:nvSpPr>
          <p:spPr bwMode="auto">
            <a:xfrm>
              <a:off x="4179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2 w 17"/>
                <a:gd name="T7" fmla="*/ 0 h 32"/>
                <a:gd name="T8" fmla="*/ 2 w 17"/>
                <a:gd name="T9" fmla="*/ 0 h 32"/>
                <a:gd name="T10" fmla="*/ 4 w 17"/>
                <a:gd name="T11" fmla="*/ 0 h 32"/>
                <a:gd name="T12" fmla="*/ 5 w 17"/>
                <a:gd name="T13" fmla="*/ 0 h 32"/>
                <a:gd name="T14" fmla="*/ 5 w 17"/>
                <a:gd name="T15" fmla="*/ 0 h 32"/>
                <a:gd name="T16" fmla="*/ 6 w 17"/>
                <a:gd name="T17" fmla="*/ 0 h 32"/>
                <a:gd name="T18" fmla="*/ 6 w 17"/>
                <a:gd name="T19" fmla="*/ 1 h 32"/>
                <a:gd name="T20" fmla="*/ 6 w 17"/>
                <a:gd name="T21" fmla="*/ 1 h 32"/>
                <a:gd name="T22" fmla="*/ 6 w 17"/>
                <a:gd name="T23" fmla="*/ 2 h 32"/>
                <a:gd name="T24" fmla="*/ 6 w 17"/>
                <a:gd name="T25" fmla="*/ 3 h 32"/>
                <a:gd name="T26" fmla="*/ 5 w 17"/>
                <a:gd name="T27" fmla="*/ 3 h 32"/>
                <a:gd name="T28" fmla="*/ 4 w 17"/>
                <a:gd name="T29" fmla="*/ 4 h 32"/>
                <a:gd name="T30" fmla="*/ 2 w 17"/>
                <a:gd name="T31" fmla="*/ 4 h 32"/>
                <a:gd name="T32" fmla="*/ 2 w 17"/>
                <a:gd name="T33" fmla="*/ 4 h 32"/>
                <a:gd name="T34" fmla="*/ 2 w 17"/>
                <a:gd name="T35" fmla="*/ 3 h 32"/>
                <a:gd name="T36" fmla="*/ 0 w 17"/>
                <a:gd name="T37" fmla="*/ 3 h 32"/>
                <a:gd name="T38" fmla="*/ 0 w 17"/>
                <a:gd name="T39" fmla="*/ 3 h 32"/>
                <a:gd name="T40" fmla="*/ 0 w 17"/>
                <a:gd name="T41" fmla="*/ 2 h 32"/>
                <a:gd name="T42" fmla="*/ 0 w 17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32"/>
                <a:gd name="T68" fmla="*/ 17 w 17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8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4" name="Freeform 862"/>
            <p:cNvSpPr>
              <a:spLocks noChangeAspect="1"/>
            </p:cNvSpPr>
            <p:nvPr/>
          </p:nvSpPr>
          <p:spPr bwMode="auto">
            <a:xfrm>
              <a:off x="4202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5 w 19"/>
                <a:gd name="T17" fmla="*/ 4 h 32"/>
                <a:gd name="T18" fmla="*/ 5 w 19"/>
                <a:gd name="T19" fmla="*/ 3 h 32"/>
                <a:gd name="T20" fmla="*/ 6 w 19"/>
                <a:gd name="T21" fmla="*/ 3 h 32"/>
                <a:gd name="T22" fmla="*/ 6 w 19"/>
                <a:gd name="T23" fmla="*/ 3 h 32"/>
                <a:gd name="T24" fmla="*/ 6 w 19"/>
                <a:gd name="T25" fmla="*/ 2 h 32"/>
                <a:gd name="T26" fmla="*/ 6 w 19"/>
                <a:gd name="T27" fmla="*/ 1 h 32"/>
                <a:gd name="T28" fmla="*/ 6 w 19"/>
                <a:gd name="T29" fmla="*/ 1 h 32"/>
                <a:gd name="T30" fmla="*/ 6 w 19"/>
                <a:gd name="T31" fmla="*/ 0 h 32"/>
                <a:gd name="T32" fmla="*/ 5 w 19"/>
                <a:gd name="T33" fmla="*/ 0 h 32"/>
                <a:gd name="T34" fmla="*/ 5 w 19"/>
                <a:gd name="T35" fmla="*/ 0 h 32"/>
                <a:gd name="T36" fmla="*/ 4 w 19"/>
                <a:gd name="T37" fmla="*/ 0 h 32"/>
                <a:gd name="T38" fmla="*/ 3 w 19"/>
                <a:gd name="T39" fmla="*/ 0 h 32"/>
                <a:gd name="T40" fmla="*/ 2 w 19"/>
                <a:gd name="T41" fmla="*/ 0 h 32"/>
                <a:gd name="T42" fmla="*/ 1 w 19"/>
                <a:gd name="T43" fmla="*/ 0 h 32"/>
                <a:gd name="T44" fmla="*/ 1 w 19"/>
                <a:gd name="T45" fmla="*/ 0 h 32"/>
                <a:gd name="T46" fmla="*/ 0 w 19"/>
                <a:gd name="T47" fmla="*/ 0 h 32"/>
                <a:gd name="T48" fmla="*/ 0 w 19"/>
                <a:gd name="T49" fmla="*/ 1 h 32"/>
                <a:gd name="T50" fmla="*/ 0 w 19"/>
                <a:gd name="T51" fmla="*/ 1 h 32"/>
                <a:gd name="T52" fmla="*/ 0 w 19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32"/>
                <a:gd name="T83" fmla="*/ 19 w 19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5" name="Freeform 863"/>
            <p:cNvSpPr>
              <a:spLocks noChangeAspect="1"/>
            </p:cNvSpPr>
            <p:nvPr/>
          </p:nvSpPr>
          <p:spPr bwMode="auto">
            <a:xfrm>
              <a:off x="4202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1 w 17"/>
                <a:gd name="T5" fmla="*/ 1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3 w 17"/>
                <a:gd name="T13" fmla="*/ 0 h 32"/>
                <a:gd name="T14" fmla="*/ 3 w 17"/>
                <a:gd name="T15" fmla="*/ 0 h 32"/>
                <a:gd name="T16" fmla="*/ 5 w 17"/>
                <a:gd name="T17" fmla="*/ 0 h 32"/>
                <a:gd name="T18" fmla="*/ 5 w 17"/>
                <a:gd name="T19" fmla="*/ 0 h 32"/>
                <a:gd name="T20" fmla="*/ 5 w 17"/>
                <a:gd name="T21" fmla="*/ 1 h 32"/>
                <a:gd name="T22" fmla="*/ 5 w 17"/>
                <a:gd name="T23" fmla="*/ 1 h 32"/>
                <a:gd name="T24" fmla="*/ 5 w 17"/>
                <a:gd name="T25" fmla="*/ 2 h 32"/>
                <a:gd name="T26" fmla="*/ 5 w 17"/>
                <a:gd name="T27" fmla="*/ 3 h 32"/>
                <a:gd name="T28" fmla="*/ 5 w 17"/>
                <a:gd name="T29" fmla="*/ 3 h 32"/>
                <a:gd name="T30" fmla="*/ 3 w 17"/>
                <a:gd name="T31" fmla="*/ 3 h 32"/>
                <a:gd name="T32" fmla="*/ 3 w 17"/>
                <a:gd name="T33" fmla="*/ 4 h 32"/>
                <a:gd name="T34" fmla="*/ 3 w 17"/>
                <a:gd name="T35" fmla="*/ 4 h 32"/>
                <a:gd name="T36" fmla="*/ 2 w 17"/>
                <a:gd name="T37" fmla="*/ 4 h 32"/>
                <a:gd name="T38" fmla="*/ 2 w 17"/>
                <a:gd name="T39" fmla="*/ 3 h 32"/>
                <a:gd name="T40" fmla="*/ 1 w 17"/>
                <a:gd name="T41" fmla="*/ 3 h 32"/>
                <a:gd name="T42" fmla="*/ 1 w 17"/>
                <a:gd name="T43" fmla="*/ 3 h 32"/>
                <a:gd name="T44" fmla="*/ 0 w 17"/>
                <a:gd name="T45" fmla="*/ 3 h 32"/>
                <a:gd name="T46" fmla="*/ 0 w 17"/>
                <a:gd name="T47" fmla="*/ 2 h 32"/>
                <a:gd name="T48" fmla="*/ 0 w 17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6" name="Freeform 864"/>
            <p:cNvSpPr>
              <a:spLocks noChangeAspect="1"/>
            </p:cNvSpPr>
            <p:nvPr/>
          </p:nvSpPr>
          <p:spPr bwMode="auto">
            <a:xfrm>
              <a:off x="4227" y="1673"/>
              <a:ext cx="0" cy="257"/>
            </a:xfrm>
            <a:custGeom>
              <a:avLst/>
              <a:gdLst>
                <a:gd name="T0" fmla="*/ 0 w 15"/>
                <a:gd name="T1" fmla="*/ 2 h 32"/>
                <a:gd name="T2" fmla="*/ 0 w 15"/>
                <a:gd name="T3" fmla="*/ 3 h 32"/>
                <a:gd name="T4" fmla="*/ 0 w 15"/>
                <a:gd name="T5" fmla="*/ 3 h 32"/>
                <a:gd name="T6" fmla="*/ 1 w 15"/>
                <a:gd name="T7" fmla="*/ 3 h 32"/>
                <a:gd name="T8" fmla="*/ 1 w 15"/>
                <a:gd name="T9" fmla="*/ 4 h 32"/>
                <a:gd name="T10" fmla="*/ 2 w 15"/>
                <a:gd name="T11" fmla="*/ 4 h 32"/>
                <a:gd name="T12" fmla="*/ 3 w 15"/>
                <a:gd name="T13" fmla="*/ 4 h 32"/>
                <a:gd name="T14" fmla="*/ 3 w 15"/>
                <a:gd name="T15" fmla="*/ 4 h 32"/>
                <a:gd name="T16" fmla="*/ 3 w 15"/>
                <a:gd name="T17" fmla="*/ 3 h 32"/>
                <a:gd name="T18" fmla="*/ 4 w 15"/>
                <a:gd name="T19" fmla="*/ 3 h 32"/>
                <a:gd name="T20" fmla="*/ 4 w 15"/>
                <a:gd name="T21" fmla="*/ 3 h 32"/>
                <a:gd name="T22" fmla="*/ 4 w 15"/>
                <a:gd name="T23" fmla="*/ 2 h 32"/>
                <a:gd name="T24" fmla="*/ 4 w 15"/>
                <a:gd name="T25" fmla="*/ 1 h 32"/>
                <a:gd name="T26" fmla="*/ 4 w 15"/>
                <a:gd name="T27" fmla="*/ 1 h 32"/>
                <a:gd name="T28" fmla="*/ 4 w 15"/>
                <a:gd name="T29" fmla="*/ 0 h 32"/>
                <a:gd name="T30" fmla="*/ 4 w 15"/>
                <a:gd name="T31" fmla="*/ 0 h 32"/>
                <a:gd name="T32" fmla="*/ 3 w 15"/>
                <a:gd name="T33" fmla="*/ 0 h 32"/>
                <a:gd name="T34" fmla="*/ 3 w 15"/>
                <a:gd name="T35" fmla="*/ 0 h 32"/>
                <a:gd name="T36" fmla="*/ 2 w 15"/>
                <a:gd name="T37" fmla="*/ 0 h 32"/>
                <a:gd name="T38" fmla="*/ 1 w 15"/>
                <a:gd name="T39" fmla="*/ 0 h 32"/>
                <a:gd name="T40" fmla="*/ 0 w 15"/>
                <a:gd name="T41" fmla="*/ 0 h 32"/>
                <a:gd name="T42" fmla="*/ 0 w 15"/>
                <a:gd name="T43" fmla="*/ 0 h 32"/>
                <a:gd name="T44" fmla="*/ 0 w 15"/>
                <a:gd name="T45" fmla="*/ 1 h 32"/>
                <a:gd name="T46" fmla="*/ 0 w 15"/>
                <a:gd name="T47" fmla="*/ 1 h 32"/>
                <a:gd name="T48" fmla="*/ 0 w 15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7" name="Freeform 865"/>
            <p:cNvSpPr>
              <a:spLocks noChangeAspect="1"/>
            </p:cNvSpPr>
            <p:nvPr/>
          </p:nvSpPr>
          <p:spPr bwMode="auto">
            <a:xfrm>
              <a:off x="4227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0 w 15"/>
                <a:gd name="T5" fmla="*/ 0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3 w 15"/>
                <a:gd name="T15" fmla="*/ 0 h 32"/>
                <a:gd name="T16" fmla="*/ 3 w 15"/>
                <a:gd name="T17" fmla="*/ 0 h 32"/>
                <a:gd name="T18" fmla="*/ 4 w 15"/>
                <a:gd name="T19" fmla="*/ 0 h 32"/>
                <a:gd name="T20" fmla="*/ 4 w 15"/>
                <a:gd name="T21" fmla="*/ 1 h 32"/>
                <a:gd name="T22" fmla="*/ 4 w 15"/>
                <a:gd name="T23" fmla="*/ 1 h 32"/>
                <a:gd name="T24" fmla="*/ 4 w 15"/>
                <a:gd name="T25" fmla="*/ 2 h 32"/>
                <a:gd name="T26" fmla="*/ 4 w 15"/>
                <a:gd name="T27" fmla="*/ 3 h 32"/>
                <a:gd name="T28" fmla="*/ 4 w 15"/>
                <a:gd name="T29" fmla="*/ 3 h 32"/>
                <a:gd name="T30" fmla="*/ 3 w 15"/>
                <a:gd name="T31" fmla="*/ 3 h 32"/>
                <a:gd name="T32" fmla="*/ 3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1 w 15"/>
                <a:gd name="T39" fmla="*/ 4 h 32"/>
                <a:gd name="T40" fmla="*/ 1 w 15"/>
                <a:gd name="T41" fmla="*/ 3 h 32"/>
                <a:gd name="T42" fmla="*/ 0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8" name="Freeform 866"/>
            <p:cNvSpPr>
              <a:spLocks noChangeAspect="1"/>
            </p:cNvSpPr>
            <p:nvPr/>
          </p:nvSpPr>
          <p:spPr bwMode="auto">
            <a:xfrm>
              <a:off x="4347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3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4 w 16"/>
                <a:gd name="T15" fmla="*/ 4 h 32"/>
                <a:gd name="T16" fmla="*/ 5 w 16"/>
                <a:gd name="T17" fmla="*/ 4 h 32"/>
                <a:gd name="T18" fmla="*/ 5 w 16"/>
                <a:gd name="T19" fmla="*/ 3 h 32"/>
                <a:gd name="T20" fmla="*/ 5 w 16"/>
                <a:gd name="T21" fmla="*/ 3 h 32"/>
                <a:gd name="T22" fmla="*/ 5 w 16"/>
                <a:gd name="T23" fmla="*/ 2 h 32"/>
                <a:gd name="T24" fmla="*/ 5 w 16"/>
                <a:gd name="T25" fmla="*/ 1 h 32"/>
                <a:gd name="T26" fmla="*/ 5 w 16"/>
                <a:gd name="T27" fmla="*/ 1 h 32"/>
                <a:gd name="T28" fmla="*/ 5 w 16"/>
                <a:gd name="T29" fmla="*/ 0 h 32"/>
                <a:gd name="T30" fmla="*/ 5 w 16"/>
                <a:gd name="T31" fmla="*/ 0 h 32"/>
                <a:gd name="T32" fmla="*/ 4 w 16"/>
                <a:gd name="T33" fmla="*/ 0 h 32"/>
                <a:gd name="T34" fmla="*/ 3 w 16"/>
                <a:gd name="T35" fmla="*/ 0 h 32"/>
                <a:gd name="T36" fmla="*/ 2 w 16"/>
                <a:gd name="T37" fmla="*/ 0 h 32"/>
                <a:gd name="T38" fmla="*/ 1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29" name="Freeform 867"/>
            <p:cNvSpPr>
              <a:spLocks noChangeAspect="1"/>
            </p:cNvSpPr>
            <p:nvPr/>
          </p:nvSpPr>
          <p:spPr bwMode="auto">
            <a:xfrm>
              <a:off x="4347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2 w 16"/>
                <a:gd name="T11" fmla="*/ 0 h 32"/>
                <a:gd name="T12" fmla="*/ 3 w 16"/>
                <a:gd name="T13" fmla="*/ 0 h 32"/>
                <a:gd name="T14" fmla="*/ 4 w 16"/>
                <a:gd name="T15" fmla="*/ 0 h 32"/>
                <a:gd name="T16" fmla="*/ 4 w 16"/>
                <a:gd name="T17" fmla="*/ 0 h 32"/>
                <a:gd name="T18" fmla="*/ 5 w 16"/>
                <a:gd name="T19" fmla="*/ 0 h 32"/>
                <a:gd name="T20" fmla="*/ 5 w 16"/>
                <a:gd name="T21" fmla="*/ 1 h 32"/>
                <a:gd name="T22" fmla="*/ 5 w 16"/>
                <a:gd name="T23" fmla="*/ 1 h 32"/>
                <a:gd name="T24" fmla="*/ 5 w 16"/>
                <a:gd name="T25" fmla="*/ 2 h 32"/>
                <a:gd name="T26" fmla="*/ 5 w 16"/>
                <a:gd name="T27" fmla="*/ 3 h 32"/>
                <a:gd name="T28" fmla="*/ 5 w 16"/>
                <a:gd name="T29" fmla="*/ 3 h 32"/>
                <a:gd name="T30" fmla="*/ 4 w 16"/>
                <a:gd name="T31" fmla="*/ 3 h 32"/>
                <a:gd name="T32" fmla="*/ 4 w 16"/>
                <a:gd name="T33" fmla="*/ 4 h 32"/>
                <a:gd name="T34" fmla="*/ 3 w 16"/>
                <a:gd name="T35" fmla="*/ 4 h 32"/>
                <a:gd name="T36" fmla="*/ 2 w 16"/>
                <a:gd name="T37" fmla="*/ 4 h 32"/>
                <a:gd name="T38" fmla="*/ 2 w 16"/>
                <a:gd name="T39" fmla="*/ 3 h 32"/>
                <a:gd name="T40" fmla="*/ 1 w 16"/>
                <a:gd name="T41" fmla="*/ 3 h 32"/>
                <a:gd name="T42" fmla="*/ 1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0" name="Freeform 868"/>
            <p:cNvSpPr>
              <a:spLocks noChangeAspect="1"/>
            </p:cNvSpPr>
            <p:nvPr/>
          </p:nvSpPr>
          <p:spPr bwMode="auto">
            <a:xfrm>
              <a:off x="4372" y="1673"/>
              <a:ext cx="0" cy="257"/>
            </a:xfrm>
            <a:custGeom>
              <a:avLst/>
              <a:gdLst>
                <a:gd name="T0" fmla="*/ 0 w 15"/>
                <a:gd name="T1" fmla="*/ 2 h 32"/>
                <a:gd name="T2" fmla="*/ 0 w 15"/>
                <a:gd name="T3" fmla="*/ 3 h 32"/>
                <a:gd name="T4" fmla="*/ 0 w 15"/>
                <a:gd name="T5" fmla="*/ 3 h 32"/>
                <a:gd name="T6" fmla="*/ 1 w 15"/>
                <a:gd name="T7" fmla="*/ 4 h 32"/>
                <a:gd name="T8" fmla="*/ 2 w 15"/>
                <a:gd name="T9" fmla="*/ 4 h 32"/>
                <a:gd name="T10" fmla="*/ 3 w 15"/>
                <a:gd name="T11" fmla="*/ 4 h 32"/>
                <a:gd name="T12" fmla="*/ 4 w 15"/>
                <a:gd name="T13" fmla="*/ 4 h 32"/>
                <a:gd name="T14" fmla="*/ 4 w 15"/>
                <a:gd name="T15" fmla="*/ 3 h 32"/>
                <a:gd name="T16" fmla="*/ 5 w 15"/>
                <a:gd name="T17" fmla="*/ 3 h 32"/>
                <a:gd name="T18" fmla="*/ 5 w 15"/>
                <a:gd name="T19" fmla="*/ 3 h 32"/>
                <a:gd name="T20" fmla="*/ 5 w 15"/>
                <a:gd name="T21" fmla="*/ 2 h 32"/>
                <a:gd name="T22" fmla="*/ 5 w 15"/>
                <a:gd name="T23" fmla="*/ 1 h 32"/>
                <a:gd name="T24" fmla="*/ 5 w 15"/>
                <a:gd name="T25" fmla="*/ 1 h 32"/>
                <a:gd name="T26" fmla="*/ 5 w 15"/>
                <a:gd name="T27" fmla="*/ 0 h 32"/>
                <a:gd name="T28" fmla="*/ 4 w 15"/>
                <a:gd name="T29" fmla="*/ 0 h 32"/>
                <a:gd name="T30" fmla="*/ 3 w 15"/>
                <a:gd name="T31" fmla="*/ 0 h 32"/>
                <a:gd name="T32" fmla="*/ 2 w 15"/>
                <a:gd name="T33" fmla="*/ 0 h 32"/>
                <a:gd name="T34" fmla="*/ 1 w 15"/>
                <a:gd name="T35" fmla="*/ 0 h 32"/>
                <a:gd name="T36" fmla="*/ 0 w 15"/>
                <a:gd name="T37" fmla="*/ 0 h 32"/>
                <a:gd name="T38" fmla="*/ 0 w 15"/>
                <a:gd name="T39" fmla="*/ 0 h 32"/>
                <a:gd name="T40" fmla="*/ 0 w 15"/>
                <a:gd name="T41" fmla="*/ 1 h 32"/>
                <a:gd name="T42" fmla="*/ 0 w 15"/>
                <a:gd name="T43" fmla="*/ 1 h 32"/>
                <a:gd name="T44" fmla="*/ 0 w 15"/>
                <a:gd name="T45" fmla="*/ 2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"/>
                <a:gd name="T70" fmla="*/ 0 h 32"/>
                <a:gd name="T71" fmla="*/ 15 w 15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1" name="Freeform 869"/>
            <p:cNvSpPr>
              <a:spLocks noChangeAspect="1"/>
            </p:cNvSpPr>
            <p:nvPr/>
          </p:nvSpPr>
          <p:spPr bwMode="auto">
            <a:xfrm>
              <a:off x="4372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0 w 15"/>
                <a:gd name="T5" fmla="*/ 0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0 h 32"/>
                <a:gd name="T18" fmla="*/ 5 w 15"/>
                <a:gd name="T19" fmla="*/ 0 h 32"/>
                <a:gd name="T20" fmla="*/ 5 w 15"/>
                <a:gd name="T21" fmla="*/ 1 h 32"/>
                <a:gd name="T22" fmla="*/ 5 w 15"/>
                <a:gd name="T23" fmla="*/ 1 h 32"/>
                <a:gd name="T24" fmla="*/ 5 w 15"/>
                <a:gd name="T25" fmla="*/ 2 h 32"/>
                <a:gd name="T26" fmla="*/ 5 w 15"/>
                <a:gd name="T27" fmla="*/ 3 h 32"/>
                <a:gd name="T28" fmla="*/ 4 w 15"/>
                <a:gd name="T29" fmla="*/ 3 h 32"/>
                <a:gd name="T30" fmla="*/ 4 w 15"/>
                <a:gd name="T31" fmla="*/ 4 h 32"/>
                <a:gd name="T32" fmla="*/ 3 w 15"/>
                <a:gd name="T33" fmla="*/ 4 h 32"/>
                <a:gd name="T34" fmla="*/ 2 w 15"/>
                <a:gd name="T35" fmla="*/ 4 h 32"/>
                <a:gd name="T36" fmla="*/ 1 w 15"/>
                <a:gd name="T37" fmla="*/ 4 h 32"/>
                <a:gd name="T38" fmla="*/ 1 w 15"/>
                <a:gd name="T39" fmla="*/ 3 h 32"/>
                <a:gd name="T40" fmla="*/ 0 w 15"/>
                <a:gd name="T41" fmla="*/ 3 h 32"/>
                <a:gd name="T42" fmla="*/ 0 w 15"/>
                <a:gd name="T43" fmla="*/ 3 h 32"/>
                <a:gd name="T44" fmla="*/ 0 w 15"/>
                <a:gd name="T45" fmla="*/ 2 h 32"/>
                <a:gd name="T46" fmla="*/ 0 w 15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32"/>
                <a:gd name="T74" fmla="*/ 15 w 15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2" name="Freeform 870"/>
            <p:cNvSpPr>
              <a:spLocks noChangeAspect="1"/>
            </p:cNvSpPr>
            <p:nvPr/>
          </p:nvSpPr>
          <p:spPr bwMode="auto">
            <a:xfrm>
              <a:off x="4396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3" name="Freeform 871"/>
            <p:cNvSpPr>
              <a:spLocks noChangeAspect="1"/>
            </p:cNvSpPr>
            <p:nvPr/>
          </p:nvSpPr>
          <p:spPr bwMode="auto">
            <a:xfrm>
              <a:off x="4420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3 w 19"/>
                <a:gd name="T15" fmla="*/ 4 h 32"/>
                <a:gd name="T16" fmla="*/ 4 w 19"/>
                <a:gd name="T17" fmla="*/ 3 h 32"/>
                <a:gd name="T18" fmla="*/ 4 w 19"/>
                <a:gd name="T19" fmla="*/ 3 h 32"/>
                <a:gd name="T20" fmla="*/ 5 w 19"/>
                <a:gd name="T21" fmla="*/ 3 h 32"/>
                <a:gd name="T22" fmla="*/ 5 w 19"/>
                <a:gd name="T23" fmla="*/ 2 h 32"/>
                <a:gd name="T24" fmla="*/ 5 w 19"/>
                <a:gd name="T25" fmla="*/ 1 h 32"/>
                <a:gd name="T26" fmla="*/ 5 w 19"/>
                <a:gd name="T27" fmla="*/ 1 h 32"/>
                <a:gd name="T28" fmla="*/ 4 w 19"/>
                <a:gd name="T29" fmla="*/ 1 h 32"/>
                <a:gd name="T30" fmla="*/ 4 w 19"/>
                <a:gd name="T31" fmla="*/ 0 h 32"/>
                <a:gd name="T32" fmla="*/ 4 w 19"/>
                <a:gd name="T33" fmla="*/ 0 h 32"/>
                <a:gd name="T34" fmla="*/ 3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0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4" name="Freeform 872"/>
            <p:cNvSpPr>
              <a:spLocks noChangeAspect="1"/>
            </p:cNvSpPr>
            <p:nvPr/>
          </p:nvSpPr>
          <p:spPr bwMode="auto">
            <a:xfrm>
              <a:off x="4444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1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4 w 19"/>
                <a:gd name="T17" fmla="*/ 3 h 32"/>
                <a:gd name="T18" fmla="*/ 4 w 19"/>
                <a:gd name="T19" fmla="*/ 3 h 32"/>
                <a:gd name="T20" fmla="*/ 4 w 19"/>
                <a:gd name="T21" fmla="*/ 3 h 32"/>
                <a:gd name="T22" fmla="*/ 4 w 19"/>
                <a:gd name="T23" fmla="*/ 2 h 32"/>
                <a:gd name="T24" fmla="*/ 4 w 19"/>
                <a:gd name="T25" fmla="*/ 1 h 32"/>
                <a:gd name="T26" fmla="*/ 4 w 19"/>
                <a:gd name="T27" fmla="*/ 1 h 32"/>
                <a:gd name="T28" fmla="*/ 4 w 19"/>
                <a:gd name="T29" fmla="*/ 0 h 32"/>
                <a:gd name="T30" fmla="*/ 4 w 19"/>
                <a:gd name="T31" fmla="*/ 0 h 32"/>
                <a:gd name="T32" fmla="*/ 4 w 19"/>
                <a:gd name="T33" fmla="*/ 0 h 32"/>
                <a:gd name="T34" fmla="*/ 3 w 19"/>
                <a:gd name="T35" fmla="*/ 0 h 32"/>
                <a:gd name="T36" fmla="*/ 2 w 19"/>
                <a:gd name="T37" fmla="*/ 0 h 32"/>
                <a:gd name="T38" fmla="*/ 1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1 w 19"/>
                <a:gd name="T45" fmla="*/ 1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5" name="Freeform 873"/>
            <p:cNvSpPr>
              <a:spLocks noChangeAspect="1"/>
            </p:cNvSpPr>
            <p:nvPr/>
          </p:nvSpPr>
          <p:spPr bwMode="auto">
            <a:xfrm>
              <a:off x="446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4 w 19"/>
                <a:gd name="T17" fmla="*/ 4 h 32"/>
                <a:gd name="T18" fmla="*/ 4 w 19"/>
                <a:gd name="T19" fmla="*/ 3 h 32"/>
                <a:gd name="T20" fmla="*/ 4 w 19"/>
                <a:gd name="T21" fmla="*/ 3 h 32"/>
                <a:gd name="T22" fmla="*/ 5 w 19"/>
                <a:gd name="T23" fmla="*/ 3 h 32"/>
                <a:gd name="T24" fmla="*/ 5 w 19"/>
                <a:gd name="T25" fmla="*/ 2 h 32"/>
                <a:gd name="T26" fmla="*/ 5 w 19"/>
                <a:gd name="T27" fmla="*/ 1 h 32"/>
                <a:gd name="T28" fmla="*/ 5 w 19"/>
                <a:gd name="T29" fmla="*/ 1 h 32"/>
                <a:gd name="T30" fmla="*/ 4 w 19"/>
                <a:gd name="T31" fmla="*/ 0 h 32"/>
                <a:gd name="T32" fmla="*/ 4 w 19"/>
                <a:gd name="T33" fmla="*/ 0 h 32"/>
                <a:gd name="T34" fmla="*/ 4 w 19"/>
                <a:gd name="T35" fmla="*/ 0 h 32"/>
                <a:gd name="T36" fmla="*/ 2 w 19"/>
                <a:gd name="T37" fmla="*/ 0 h 32"/>
                <a:gd name="T38" fmla="*/ 1 w 19"/>
                <a:gd name="T39" fmla="*/ 0 h 32"/>
                <a:gd name="T40" fmla="*/ 1 w 19"/>
                <a:gd name="T41" fmla="*/ 0 h 32"/>
                <a:gd name="T42" fmla="*/ 0 w 19"/>
                <a:gd name="T43" fmla="*/ 0 h 32"/>
                <a:gd name="T44" fmla="*/ 0 w 19"/>
                <a:gd name="T45" fmla="*/ 1 h 32"/>
                <a:gd name="T46" fmla="*/ 0 w 19"/>
                <a:gd name="T47" fmla="*/ 1 h 32"/>
                <a:gd name="T48" fmla="*/ 0 w 19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2"/>
                <a:gd name="T77" fmla="*/ 19 w 1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6" name="Freeform 874"/>
            <p:cNvSpPr>
              <a:spLocks noChangeAspect="1"/>
            </p:cNvSpPr>
            <p:nvPr/>
          </p:nvSpPr>
          <p:spPr bwMode="auto">
            <a:xfrm>
              <a:off x="4493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4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3 w 16"/>
                <a:gd name="T15" fmla="*/ 3 h 32"/>
                <a:gd name="T16" fmla="*/ 4 w 16"/>
                <a:gd name="T17" fmla="*/ 3 h 32"/>
                <a:gd name="T18" fmla="*/ 4 w 16"/>
                <a:gd name="T19" fmla="*/ 3 h 32"/>
                <a:gd name="T20" fmla="*/ 4 w 16"/>
                <a:gd name="T21" fmla="*/ 2 h 32"/>
                <a:gd name="T22" fmla="*/ 4 w 16"/>
                <a:gd name="T23" fmla="*/ 1 h 32"/>
                <a:gd name="T24" fmla="*/ 4 w 16"/>
                <a:gd name="T25" fmla="*/ 1 h 32"/>
                <a:gd name="T26" fmla="*/ 4 w 16"/>
                <a:gd name="T27" fmla="*/ 0 h 32"/>
                <a:gd name="T28" fmla="*/ 4 w 16"/>
                <a:gd name="T29" fmla="*/ 0 h 32"/>
                <a:gd name="T30" fmla="*/ 3 w 16"/>
                <a:gd name="T31" fmla="*/ 0 h 32"/>
                <a:gd name="T32" fmla="*/ 2 w 16"/>
                <a:gd name="T33" fmla="*/ 0 h 32"/>
                <a:gd name="T34" fmla="*/ 1 w 16"/>
                <a:gd name="T35" fmla="*/ 0 h 32"/>
                <a:gd name="T36" fmla="*/ 1 w 16"/>
                <a:gd name="T37" fmla="*/ 0 h 32"/>
                <a:gd name="T38" fmla="*/ 0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7" name="Freeform 875"/>
            <p:cNvSpPr>
              <a:spLocks noChangeAspect="1"/>
            </p:cNvSpPr>
            <p:nvPr/>
          </p:nvSpPr>
          <p:spPr bwMode="auto">
            <a:xfrm>
              <a:off x="4516" y="1673"/>
              <a:ext cx="0" cy="257"/>
            </a:xfrm>
            <a:custGeom>
              <a:avLst/>
              <a:gdLst>
                <a:gd name="T0" fmla="*/ 0 w 21"/>
                <a:gd name="T1" fmla="*/ 2 h 32"/>
                <a:gd name="T2" fmla="*/ 0 w 21"/>
                <a:gd name="T3" fmla="*/ 3 h 32"/>
                <a:gd name="T4" fmla="*/ 0 w 21"/>
                <a:gd name="T5" fmla="*/ 3 h 32"/>
                <a:gd name="T6" fmla="*/ 1 w 21"/>
                <a:gd name="T7" fmla="*/ 3 h 32"/>
                <a:gd name="T8" fmla="*/ 1 w 21"/>
                <a:gd name="T9" fmla="*/ 4 h 32"/>
                <a:gd name="T10" fmla="*/ 1 w 21"/>
                <a:gd name="T11" fmla="*/ 4 h 32"/>
                <a:gd name="T12" fmla="*/ 2 w 21"/>
                <a:gd name="T13" fmla="*/ 4 h 32"/>
                <a:gd name="T14" fmla="*/ 3 w 21"/>
                <a:gd name="T15" fmla="*/ 4 h 32"/>
                <a:gd name="T16" fmla="*/ 4 w 21"/>
                <a:gd name="T17" fmla="*/ 4 h 32"/>
                <a:gd name="T18" fmla="*/ 4 w 21"/>
                <a:gd name="T19" fmla="*/ 3 h 32"/>
                <a:gd name="T20" fmla="*/ 5 w 21"/>
                <a:gd name="T21" fmla="*/ 3 h 32"/>
                <a:gd name="T22" fmla="*/ 5 w 21"/>
                <a:gd name="T23" fmla="*/ 3 h 32"/>
                <a:gd name="T24" fmla="*/ 5 w 21"/>
                <a:gd name="T25" fmla="*/ 2 h 32"/>
                <a:gd name="T26" fmla="*/ 5 w 21"/>
                <a:gd name="T27" fmla="*/ 1 h 32"/>
                <a:gd name="T28" fmla="*/ 5 w 21"/>
                <a:gd name="T29" fmla="*/ 1 h 32"/>
                <a:gd name="T30" fmla="*/ 5 w 21"/>
                <a:gd name="T31" fmla="*/ 0 h 32"/>
                <a:gd name="T32" fmla="*/ 4 w 21"/>
                <a:gd name="T33" fmla="*/ 0 h 32"/>
                <a:gd name="T34" fmla="*/ 4 w 21"/>
                <a:gd name="T35" fmla="*/ 0 h 32"/>
                <a:gd name="T36" fmla="*/ 3 w 21"/>
                <a:gd name="T37" fmla="*/ 0 h 32"/>
                <a:gd name="T38" fmla="*/ 2 w 21"/>
                <a:gd name="T39" fmla="*/ 0 h 32"/>
                <a:gd name="T40" fmla="*/ 1 w 21"/>
                <a:gd name="T41" fmla="*/ 0 h 32"/>
                <a:gd name="T42" fmla="*/ 1 w 21"/>
                <a:gd name="T43" fmla="*/ 0 h 32"/>
                <a:gd name="T44" fmla="*/ 1 w 21"/>
                <a:gd name="T45" fmla="*/ 0 h 32"/>
                <a:gd name="T46" fmla="*/ 0 w 21"/>
                <a:gd name="T47" fmla="*/ 0 h 32"/>
                <a:gd name="T48" fmla="*/ 0 w 21"/>
                <a:gd name="T49" fmla="*/ 1 h 32"/>
                <a:gd name="T50" fmla="*/ 0 w 21"/>
                <a:gd name="T51" fmla="*/ 1 h 32"/>
                <a:gd name="T52" fmla="*/ 0 w 21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32"/>
                <a:gd name="T83" fmla="*/ 21 w 21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8" name="Freeform 876"/>
            <p:cNvSpPr>
              <a:spLocks noChangeAspect="1"/>
            </p:cNvSpPr>
            <p:nvPr/>
          </p:nvSpPr>
          <p:spPr bwMode="auto">
            <a:xfrm>
              <a:off x="4517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0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3 w 17"/>
                <a:gd name="T13" fmla="*/ 0 h 32"/>
                <a:gd name="T14" fmla="*/ 3 w 17"/>
                <a:gd name="T15" fmla="*/ 0 h 32"/>
                <a:gd name="T16" fmla="*/ 3 w 17"/>
                <a:gd name="T17" fmla="*/ 0 h 32"/>
                <a:gd name="T18" fmla="*/ 3 w 17"/>
                <a:gd name="T19" fmla="*/ 1 h 32"/>
                <a:gd name="T20" fmla="*/ 5 w 17"/>
                <a:gd name="T21" fmla="*/ 1 h 32"/>
                <a:gd name="T22" fmla="*/ 5 w 17"/>
                <a:gd name="T23" fmla="*/ 1 h 32"/>
                <a:gd name="T24" fmla="*/ 5 w 17"/>
                <a:gd name="T25" fmla="*/ 2 h 32"/>
                <a:gd name="T26" fmla="*/ 5 w 17"/>
                <a:gd name="T27" fmla="*/ 3 h 32"/>
                <a:gd name="T28" fmla="*/ 3 w 17"/>
                <a:gd name="T29" fmla="*/ 3 h 32"/>
                <a:gd name="T30" fmla="*/ 3 w 17"/>
                <a:gd name="T31" fmla="*/ 3 h 32"/>
                <a:gd name="T32" fmla="*/ 3 w 17"/>
                <a:gd name="T33" fmla="*/ 3 h 32"/>
                <a:gd name="T34" fmla="*/ 3 w 17"/>
                <a:gd name="T35" fmla="*/ 4 h 32"/>
                <a:gd name="T36" fmla="*/ 2 w 17"/>
                <a:gd name="T37" fmla="*/ 4 h 32"/>
                <a:gd name="T38" fmla="*/ 1 w 17"/>
                <a:gd name="T39" fmla="*/ 4 h 32"/>
                <a:gd name="T40" fmla="*/ 1 w 17"/>
                <a:gd name="T41" fmla="*/ 3 h 32"/>
                <a:gd name="T42" fmla="*/ 0 w 17"/>
                <a:gd name="T43" fmla="*/ 3 h 32"/>
                <a:gd name="T44" fmla="*/ 0 w 17"/>
                <a:gd name="T45" fmla="*/ 3 h 32"/>
                <a:gd name="T46" fmla="*/ 0 w 17"/>
                <a:gd name="T47" fmla="*/ 2 h 32"/>
                <a:gd name="T48" fmla="*/ 0 w 17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39" name="Freeform 877"/>
            <p:cNvSpPr>
              <a:spLocks noChangeAspect="1"/>
            </p:cNvSpPr>
            <p:nvPr/>
          </p:nvSpPr>
          <p:spPr bwMode="auto">
            <a:xfrm>
              <a:off x="4516" y="1673"/>
              <a:ext cx="0" cy="257"/>
            </a:xfrm>
            <a:custGeom>
              <a:avLst/>
              <a:gdLst>
                <a:gd name="T0" fmla="*/ 0 w 21"/>
                <a:gd name="T1" fmla="*/ 2 h 32"/>
                <a:gd name="T2" fmla="*/ 0 w 21"/>
                <a:gd name="T3" fmla="*/ 3 h 32"/>
                <a:gd name="T4" fmla="*/ 0 w 21"/>
                <a:gd name="T5" fmla="*/ 3 h 32"/>
                <a:gd name="T6" fmla="*/ 1 w 21"/>
                <a:gd name="T7" fmla="*/ 3 h 32"/>
                <a:gd name="T8" fmla="*/ 1 w 21"/>
                <a:gd name="T9" fmla="*/ 4 h 32"/>
                <a:gd name="T10" fmla="*/ 1 w 21"/>
                <a:gd name="T11" fmla="*/ 4 h 32"/>
                <a:gd name="T12" fmla="*/ 2 w 21"/>
                <a:gd name="T13" fmla="*/ 4 h 32"/>
                <a:gd name="T14" fmla="*/ 3 w 21"/>
                <a:gd name="T15" fmla="*/ 4 h 32"/>
                <a:gd name="T16" fmla="*/ 4 w 21"/>
                <a:gd name="T17" fmla="*/ 4 h 32"/>
                <a:gd name="T18" fmla="*/ 4 w 21"/>
                <a:gd name="T19" fmla="*/ 3 h 32"/>
                <a:gd name="T20" fmla="*/ 5 w 21"/>
                <a:gd name="T21" fmla="*/ 3 h 32"/>
                <a:gd name="T22" fmla="*/ 5 w 21"/>
                <a:gd name="T23" fmla="*/ 3 h 32"/>
                <a:gd name="T24" fmla="*/ 5 w 21"/>
                <a:gd name="T25" fmla="*/ 2 h 32"/>
                <a:gd name="T26" fmla="*/ 5 w 21"/>
                <a:gd name="T27" fmla="*/ 1 h 32"/>
                <a:gd name="T28" fmla="*/ 5 w 21"/>
                <a:gd name="T29" fmla="*/ 1 h 32"/>
                <a:gd name="T30" fmla="*/ 5 w 21"/>
                <a:gd name="T31" fmla="*/ 0 h 32"/>
                <a:gd name="T32" fmla="*/ 4 w 21"/>
                <a:gd name="T33" fmla="*/ 0 h 32"/>
                <a:gd name="T34" fmla="*/ 4 w 21"/>
                <a:gd name="T35" fmla="*/ 0 h 32"/>
                <a:gd name="T36" fmla="*/ 3 w 21"/>
                <a:gd name="T37" fmla="*/ 0 h 32"/>
                <a:gd name="T38" fmla="*/ 2 w 21"/>
                <a:gd name="T39" fmla="*/ 0 h 32"/>
                <a:gd name="T40" fmla="*/ 1 w 21"/>
                <a:gd name="T41" fmla="*/ 0 h 32"/>
                <a:gd name="T42" fmla="*/ 1 w 21"/>
                <a:gd name="T43" fmla="*/ 0 h 32"/>
                <a:gd name="T44" fmla="*/ 1 w 21"/>
                <a:gd name="T45" fmla="*/ 0 h 32"/>
                <a:gd name="T46" fmla="*/ 0 w 21"/>
                <a:gd name="T47" fmla="*/ 0 h 32"/>
                <a:gd name="T48" fmla="*/ 0 w 21"/>
                <a:gd name="T49" fmla="*/ 1 h 32"/>
                <a:gd name="T50" fmla="*/ 0 w 21"/>
                <a:gd name="T51" fmla="*/ 1 h 32"/>
                <a:gd name="T52" fmla="*/ 0 w 21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32"/>
                <a:gd name="T83" fmla="*/ 21 w 21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0" name="Freeform 878"/>
            <p:cNvSpPr>
              <a:spLocks noChangeAspect="1"/>
            </p:cNvSpPr>
            <p:nvPr/>
          </p:nvSpPr>
          <p:spPr bwMode="auto">
            <a:xfrm>
              <a:off x="4540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1 w 20"/>
                <a:gd name="T11" fmla="*/ 4 h 32"/>
                <a:gd name="T12" fmla="*/ 3 w 20"/>
                <a:gd name="T13" fmla="*/ 4 h 32"/>
                <a:gd name="T14" fmla="*/ 3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5 w 20"/>
                <a:gd name="T21" fmla="*/ 3 h 32"/>
                <a:gd name="T22" fmla="*/ 5 w 20"/>
                <a:gd name="T23" fmla="*/ 2 h 32"/>
                <a:gd name="T24" fmla="*/ 5 w 20"/>
                <a:gd name="T25" fmla="*/ 1 h 32"/>
                <a:gd name="T26" fmla="*/ 5 w 20"/>
                <a:gd name="T27" fmla="*/ 1 h 32"/>
                <a:gd name="T28" fmla="*/ 5 w 20"/>
                <a:gd name="T29" fmla="*/ 0 h 32"/>
                <a:gd name="T30" fmla="*/ 5 w 20"/>
                <a:gd name="T31" fmla="*/ 0 h 32"/>
                <a:gd name="T32" fmla="*/ 5 w 20"/>
                <a:gd name="T33" fmla="*/ 0 h 32"/>
                <a:gd name="T34" fmla="*/ 3 w 20"/>
                <a:gd name="T35" fmla="*/ 0 h 32"/>
                <a:gd name="T36" fmla="*/ 3 w 20"/>
                <a:gd name="T37" fmla="*/ 0 h 32"/>
                <a:gd name="T38" fmla="*/ 1 w 20"/>
                <a:gd name="T39" fmla="*/ 0 h 32"/>
                <a:gd name="T40" fmla="*/ 1 w 20"/>
                <a:gd name="T41" fmla="*/ 0 h 32"/>
                <a:gd name="T42" fmla="*/ 1 w 20"/>
                <a:gd name="T43" fmla="*/ 0 h 32"/>
                <a:gd name="T44" fmla="*/ 0 w 20"/>
                <a:gd name="T45" fmla="*/ 0 h 32"/>
                <a:gd name="T46" fmla="*/ 0 w 20"/>
                <a:gd name="T47" fmla="*/ 1 h 32"/>
                <a:gd name="T48" fmla="*/ 0 w 20"/>
                <a:gd name="T49" fmla="*/ 1 h 32"/>
                <a:gd name="T50" fmla="*/ 0 w 20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32"/>
                <a:gd name="T80" fmla="*/ 20 w 20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1" name="Freeform 879"/>
            <p:cNvSpPr>
              <a:spLocks noChangeAspect="1"/>
            </p:cNvSpPr>
            <p:nvPr/>
          </p:nvSpPr>
          <p:spPr bwMode="auto">
            <a:xfrm>
              <a:off x="4540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1 w 17"/>
                <a:gd name="T11" fmla="*/ 0 h 32"/>
                <a:gd name="T12" fmla="*/ 2 w 17"/>
                <a:gd name="T13" fmla="*/ 0 h 32"/>
                <a:gd name="T14" fmla="*/ 3 w 17"/>
                <a:gd name="T15" fmla="*/ 0 h 32"/>
                <a:gd name="T16" fmla="*/ 3 w 17"/>
                <a:gd name="T17" fmla="*/ 0 h 32"/>
                <a:gd name="T18" fmla="*/ 4 w 17"/>
                <a:gd name="T19" fmla="*/ 0 h 32"/>
                <a:gd name="T20" fmla="*/ 4 w 17"/>
                <a:gd name="T21" fmla="*/ 1 h 32"/>
                <a:gd name="T22" fmla="*/ 4 w 17"/>
                <a:gd name="T23" fmla="*/ 1 h 32"/>
                <a:gd name="T24" fmla="*/ 4 w 17"/>
                <a:gd name="T25" fmla="*/ 2 h 32"/>
                <a:gd name="T26" fmla="*/ 4 w 17"/>
                <a:gd name="T27" fmla="*/ 3 h 32"/>
                <a:gd name="T28" fmla="*/ 4 w 17"/>
                <a:gd name="T29" fmla="*/ 3 h 32"/>
                <a:gd name="T30" fmla="*/ 3 w 17"/>
                <a:gd name="T31" fmla="*/ 3 h 32"/>
                <a:gd name="T32" fmla="*/ 3 w 17"/>
                <a:gd name="T33" fmla="*/ 4 h 32"/>
                <a:gd name="T34" fmla="*/ 2 w 17"/>
                <a:gd name="T35" fmla="*/ 4 h 32"/>
                <a:gd name="T36" fmla="*/ 1 w 17"/>
                <a:gd name="T37" fmla="*/ 4 h 32"/>
                <a:gd name="T38" fmla="*/ 1 w 17"/>
                <a:gd name="T39" fmla="*/ 3 h 32"/>
                <a:gd name="T40" fmla="*/ 1 w 17"/>
                <a:gd name="T41" fmla="*/ 3 h 32"/>
                <a:gd name="T42" fmla="*/ 1 w 17"/>
                <a:gd name="T43" fmla="*/ 3 h 32"/>
                <a:gd name="T44" fmla="*/ 0 w 17"/>
                <a:gd name="T45" fmla="*/ 3 h 32"/>
                <a:gd name="T46" fmla="*/ 0 w 17"/>
                <a:gd name="T47" fmla="*/ 2 h 32"/>
                <a:gd name="T48" fmla="*/ 0 w 17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2" name="Freeform 880"/>
            <p:cNvSpPr>
              <a:spLocks noChangeAspect="1"/>
            </p:cNvSpPr>
            <p:nvPr/>
          </p:nvSpPr>
          <p:spPr bwMode="auto">
            <a:xfrm>
              <a:off x="4540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1 w 20"/>
                <a:gd name="T11" fmla="*/ 4 h 32"/>
                <a:gd name="T12" fmla="*/ 3 w 20"/>
                <a:gd name="T13" fmla="*/ 4 h 32"/>
                <a:gd name="T14" fmla="*/ 3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5 w 20"/>
                <a:gd name="T21" fmla="*/ 3 h 32"/>
                <a:gd name="T22" fmla="*/ 5 w 20"/>
                <a:gd name="T23" fmla="*/ 2 h 32"/>
                <a:gd name="T24" fmla="*/ 5 w 20"/>
                <a:gd name="T25" fmla="*/ 1 h 32"/>
                <a:gd name="T26" fmla="*/ 5 w 20"/>
                <a:gd name="T27" fmla="*/ 1 h 32"/>
                <a:gd name="T28" fmla="*/ 5 w 20"/>
                <a:gd name="T29" fmla="*/ 0 h 32"/>
                <a:gd name="T30" fmla="*/ 5 w 20"/>
                <a:gd name="T31" fmla="*/ 0 h 32"/>
                <a:gd name="T32" fmla="*/ 5 w 20"/>
                <a:gd name="T33" fmla="*/ 0 h 32"/>
                <a:gd name="T34" fmla="*/ 3 w 20"/>
                <a:gd name="T35" fmla="*/ 0 h 32"/>
                <a:gd name="T36" fmla="*/ 3 w 20"/>
                <a:gd name="T37" fmla="*/ 0 h 32"/>
                <a:gd name="T38" fmla="*/ 1 w 20"/>
                <a:gd name="T39" fmla="*/ 0 h 32"/>
                <a:gd name="T40" fmla="*/ 1 w 20"/>
                <a:gd name="T41" fmla="*/ 0 h 32"/>
                <a:gd name="T42" fmla="*/ 1 w 20"/>
                <a:gd name="T43" fmla="*/ 0 h 32"/>
                <a:gd name="T44" fmla="*/ 0 w 20"/>
                <a:gd name="T45" fmla="*/ 0 h 32"/>
                <a:gd name="T46" fmla="*/ 0 w 20"/>
                <a:gd name="T47" fmla="*/ 1 h 32"/>
                <a:gd name="T48" fmla="*/ 0 w 20"/>
                <a:gd name="T49" fmla="*/ 1 h 32"/>
                <a:gd name="T50" fmla="*/ 0 w 20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32"/>
                <a:gd name="T80" fmla="*/ 20 w 20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3" name="Freeform 881"/>
            <p:cNvSpPr>
              <a:spLocks noChangeAspect="1"/>
            </p:cNvSpPr>
            <p:nvPr/>
          </p:nvSpPr>
          <p:spPr bwMode="auto">
            <a:xfrm>
              <a:off x="4565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4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3 w 16"/>
                <a:gd name="T15" fmla="*/ 3 h 32"/>
                <a:gd name="T16" fmla="*/ 4 w 16"/>
                <a:gd name="T17" fmla="*/ 3 h 32"/>
                <a:gd name="T18" fmla="*/ 4 w 16"/>
                <a:gd name="T19" fmla="*/ 3 h 32"/>
                <a:gd name="T20" fmla="*/ 4 w 16"/>
                <a:gd name="T21" fmla="*/ 2 h 32"/>
                <a:gd name="T22" fmla="*/ 4 w 16"/>
                <a:gd name="T23" fmla="*/ 1 h 32"/>
                <a:gd name="T24" fmla="*/ 4 w 16"/>
                <a:gd name="T25" fmla="*/ 1 h 32"/>
                <a:gd name="T26" fmla="*/ 4 w 16"/>
                <a:gd name="T27" fmla="*/ 0 h 32"/>
                <a:gd name="T28" fmla="*/ 4 w 16"/>
                <a:gd name="T29" fmla="*/ 0 h 32"/>
                <a:gd name="T30" fmla="*/ 3 w 16"/>
                <a:gd name="T31" fmla="*/ 0 h 32"/>
                <a:gd name="T32" fmla="*/ 2 w 16"/>
                <a:gd name="T33" fmla="*/ 0 h 32"/>
                <a:gd name="T34" fmla="*/ 1 w 16"/>
                <a:gd name="T35" fmla="*/ 0 h 32"/>
                <a:gd name="T36" fmla="*/ 1 w 16"/>
                <a:gd name="T37" fmla="*/ 0 h 32"/>
                <a:gd name="T38" fmla="*/ 0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4" name="Freeform 882"/>
            <p:cNvSpPr>
              <a:spLocks noChangeAspect="1"/>
            </p:cNvSpPr>
            <p:nvPr/>
          </p:nvSpPr>
          <p:spPr bwMode="auto">
            <a:xfrm>
              <a:off x="4565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1 w 16"/>
                <a:gd name="T11" fmla="*/ 0 h 32"/>
                <a:gd name="T12" fmla="*/ 2 w 16"/>
                <a:gd name="T13" fmla="*/ 0 h 32"/>
                <a:gd name="T14" fmla="*/ 3 w 16"/>
                <a:gd name="T15" fmla="*/ 0 h 32"/>
                <a:gd name="T16" fmla="*/ 3 w 16"/>
                <a:gd name="T17" fmla="*/ 0 h 32"/>
                <a:gd name="T18" fmla="*/ 4 w 16"/>
                <a:gd name="T19" fmla="*/ 0 h 32"/>
                <a:gd name="T20" fmla="*/ 4 w 16"/>
                <a:gd name="T21" fmla="*/ 1 h 32"/>
                <a:gd name="T22" fmla="*/ 4 w 16"/>
                <a:gd name="T23" fmla="*/ 1 h 32"/>
                <a:gd name="T24" fmla="*/ 4 w 16"/>
                <a:gd name="T25" fmla="*/ 2 h 32"/>
                <a:gd name="T26" fmla="*/ 4 w 16"/>
                <a:gd name="T27" fmla="*/ 3 h 32"/>
                <a:gd name="T28" fmla="*/ 4 w 16"/>
                <a:gd name="T29" fmla="*/ 3 h 32"/>
                <a:gd name="T30" fmla="*/ 3 w 16"/>
                <a:gd name="T31" fmla="*/ 3 h 32"/>
                <a:gd name="T32" fmla="*/ 3 w 16"/>
                <a:gd name="T33" fmla="*/ 4 h 32"/>
                <a:gd name="T34" fmla="*/ 2 w 16"/>
                <a:gd name="T35" fmla="*/ 4 h 32"/>
                <a:gd name="T36" fmla="*/ 1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5" name="Freeform 883"/>
            <p:cNvSpPr>
              <a:spLocks noChangeAspect="1"/>
            </p:cNvSpPr>
            <p:nvPr/>
          </p:nvSpPr>
          <p:spPr bwMode="auto">
            <a:xfrm>
              <a:off x="4565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4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3 w 16"/>
                <a:gd name="T15" fmla="*/ 3 h 32"/>
                <a:gd name="T16" fmla="*/ 4 w 16"/>
                <a:gd name="T17" fmla="*/ 3 h 32"/>
                <a:gd name="T18" fmla="*/ 4 w 16"/>
                <a:gd name="T19" fmla="*/ 3 h 32"/>
                <a:gd name="T20" fmla="*/ 4 w 16"/>
                <a:gd name="T21" fmla="*/ 2 h 32"/>
                <a:gd name="T22" fmla="*/ 4 w 16"/>
                <a:gd name="T23" fmla="*/ 1 h 32"/>
                <a:gd name="T24" fmla="*/ 4 w 16"/>
                <a:gd name="T25" fmla="*/ 1 h 32"/>
                <a:gd name="T26" fmla="*/ 4 w 16"/>
                <a:gd name="T27" fmla="*/ 0 h 32"/>
                <a:gd name="T28" fmla="*/ 4 w 16"/>
                <a:gd name="T29" fmla="*/ 0 h 32"/>
                <a:gd name="T30" fmla="*/ 3 w 16"/>
                <a:gd name="T31" fmla="*/ 0 h 32"/>
                <a:gd name="T32" fmla="*/ 2 w 16"/>
                <a:gd name="T33" fmla="*/ 0 h 32"/>
                <a:gd name="T34" fmla="*/ 1 w 16"/>
                <a:gd name="T35" fmla="*/ 0 h 32"/>
                <a:gd name="T36" fmla="*/ 1 w 16"/>
                <a:gd name="T37" fmla="*/ 0 h 32"/>
                <a:gd name="T38" fmla="*/ 0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6" name="Freeform 884"/>
            <p:cNvSpPr>
              <a:spLocks noChangeAspect="1"/>
            </p:cNvSpPr>
            <p:nvPr/>
          </p:nvSpPr>
          <p:spPr bwMode="auto">
            <a:xfrm>
              <a:off x="458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2 w 19"/>
                <a:gd name="T13" fmla="*/ 4 h 32"/>
                <a:gd name="T14" fmla="*/ 3 w 19"/>
                <a:gd name="T15" fmla="*/ 4 h 32"/>
                <a:gd name="T16" fmla="*/ 4 w 19"/>
                <a:gd name="T17" fmla="*/ 4 h 32"/>
                <a:gd name="T18" fmla="*/ 4 w 19"/>
                <a:gd name="T19" fmla="*/ 3 h 32"/>
                <a:gd name="T20" fmla="*/ 5 w 19"/>
                <a:gd name="T21" fmla="*/ 3 h 32"/>
                <a:gd name="T22" fmla="*/ 5 w 19"/>
                <a:gd name="T23" fmla="*/ 3 h 32"/>
                <a:gd name="T24" fmla="*/ 5 w 19"/>
                <a:gd name="T25" fmla="*/ 2 h 32"/>
                <a:gd name="T26" fmla="*/ 5 w 19"/>
                <a:gd name="T27" fmla="*/ 1 h 32"/>
                <a:gd name="T28" fmla="*/ 5 w 19"/>
                <a:gd name="T29" fmla="*/ 1 h 32"/>
                <a:gd name="T30" fmla="*/ 5 w 19"/>
                <a:gd name="T31" fmla="*/ 0 h 32"/>
                <a:gd name="T32" fmla="*/ 4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7" name="Freeform 885"/>
            <p:cNvSpPr>
              <a:spLocks noChangeAspect="1"/>
            </p:cNvSpPr>
            <p:nvPr/>
          </p:nvSpPr>
          <p:spPr bwMode="auto">
            <a:xfrm>
              <a:off x="4589" y="1673"/>
              <a:ext cx="0" cy="257"/>
            </a:xfrm>
            <a:custGeom>
              <a:avLst/>
              <a:gdLst>
                <a:gd name="T0" fmla="*/ 0 w 13"/>
                <a:gd name="T1" fmla="*/ 1 h 32"/>
                <a:gd name="T2" fmla="*/ 0 w 13"/>
                <a:gd name="T3" fmla="*/ 1 h 32"/>
                <a:gd name="T4" fmla="*/ 0 w 13"/>
                <a:gd name="T5" fmla="*/ 0 h 32"/>
                <a:gd name="T6" fmla="*/ 0 w 13"/>
                <a:gd name="T7" fmla="*/ 0 h 32"/>
                <a:gd name="T8" fmla="*/ 1 w 13"/>
                <a:gd name="T9" fmla="*/ 0 h 32"/>
                <a:gd name="T10" fmla="*/ 4 w 13"/>
                <a:gd name="T11" fmla="*/ 0 h 32"/>
                <a:gd name="T12" fmla="*/ 5 w 13"/>
                <a:gd name="T13" fmla="*/ 0 h 32"/>
                <a:gd name="T14" fmla="*/ 5 w 13"/>
                <a:gd name="T15" fmla="*/ 0 h 32"/>
                <a:gd name="T16" fmla="*/ 5 w 13"/>
                <a:gd name="T17" fmla="*/ 1 h 32"/>
                <a:gd name="T18" fmla="*/ 5 w 13"/>
                <a:gd name="T19" fmla="*/ 1 h 32"/>
                <a:gd name="T20" fmla="*/ 5 w 13"/>
                <a:gd name="T21" fmla="*/ 2 h 32"/>
                <a:gd name="T22" fmla="*/ 5 w 13"/>
                <a:gd name="T23" fmla="*/ 3 h 32"/>
                <a:gd name="T24" fmla="*/ 5 w 13"/>
                <a:gd name="T25" fmla="*/ 3 h 32"/>
                <a:gd name="T26" fmla="*/ 4 w 13"/>
                <a:gd name="T27" fmla="*/ 3 h 32"/>
                <a:gd name="T28" fmla="*/ 4 w 13"/>
                <a:gd name="T29" fmla="*/ 4 h 32"/>
                <a:gd name="T30" fmla="*/ 2 w 13"/>
                <a:gd name="T31" fmla="*/ 4 h 32"/>
                <a:gd name="T32" fmla="*/ 1 w 13"/>
                <a:gd name="T33" fmla="*/ 4 h 32"/>
                <a:gd name="T34" fmla="*/ 1 w 13"/>
                <a:gd name="T35" fmla="*/ 3 h 32"/>
                <a:gd name="T36" fmla="*/ 0 w 13"/>
                <a:gd name="T37" fmla="*/ 3 h 32"/>
                <a:gd name="T38" fmla="*/ 0 w 13"/>
                <a:gd name="T39" fmla="*/ 3 h 32"/>
                <a:gd name="T40" fmla="*/ 0 w 13"/>
                <a:gd name="T41" fmla="*/ 2 h 32"/>
                <a:gd name="T42" fmla="*/ 0 w 13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2"/>
                <a:gd name="T68" fmla="*/ 13 w 13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8" name="Freeform 886"/>
            <p:cNvSpPr>
              <a:spLocks noChangeAspect="1"/>
            </p:cNvSpPr>
            <p:nvPr/>
          </p:nvSpPr>
          <p:spPr bwMode="auto">
            <a:xfrm>
              <a:off x="4588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2 w 19"/>
                <a:gd name="T13" fmla="*/ 4 h 32"/>
                <a:gd name="T14" fmla="*/ 3 w 19"/>
                <a:gd name="T15" fmla="*/ 4 h 32"/>
                <a:gd name="T16" fmla="*/ 4 w 19"/>
                <a:gd name="T17" fmla="*/ 4 h 32"/>
                <a:gd name="T18" fmla="*/ 4 w 19"/>
                <a:gd name="T19" fmla="*/ 3 h 32"/>
                <a:gd name="T20" fmla="*/ 5 w 19"/>
                <a:gd name="T21" fmla="*/ 3 h 32"/>
                <a:gd name="T22" fmla="*/ 5 w 19"/>
                <a:gd name="T23" fmla="*/ 3 h 32"/>
                <a:gd name="T24" fmla="*/ 5 w 19"/>
                <a:gd name="T25" fmla="*/ 2 h 32"/>
                <a:gd name="T26" fmla="*/ 5 w 19"/>
                <a:gd name="T27" fmla="*/ 1 h 32"/>
                <a:gd name="T28" fmla="*/ 5 w 19"/>
                <a:gd name="T29" fmla="*/ 1 h 32"/>
                <a:gd name="T30" fmla="*/ 5 w 19"/>
                <a:gd name="T31" fmla="*/ 0 h 32"/>
                <a:gd name="T32" fmla="*/ 4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49" name="Freeform 887"/>
            <p:cNvSpPr>
              <a:spLocks noChangeAspect="1"/>
            </p:cNvSpPr>
            <p:nvPr/>
          </p:nvSpPr>
          <p:spPr bwMode="auto">
            <a:xfrm>
              <a:off x="4613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1 w 19"/>
                <a:gd name="T11" fmla="*/ 4 h 32"/>
                <a:gd name="T12" fmla="*/ 2 w 19"/>
                <a:gd name="T13" fmla="*/ 4 h 32"/>
                <a:gd name="T14" fmla="*/ 3 w 19"/>
                <a:gd name="T15" fmla="*/ 4 h 32"/>
                <a:gd name="T16" fmla="*/ 4 w 19"/>
                <a:gd name="T17" fmla="*/ 4 h 32"/>
                <a:gd name="T18" fmla="*/ 4 w 19"/>
                <a:gd name="T19" fmla="*/ 3 h 32"/>
                <a:gd name="T20" fmla="*/ 4 w 19"/>
                <a:gd name="T21" fmla="*/ 3 h 32"/>
                <a:gd name="T22" fmla="*/ 4 w 19"/>
                <a:gd name="T23" fmla="*/ 3 h 32"/>
                <a:gd name="T24" fmla="*/ 4 w 19"/>
                <a:gd name="T25" fmla="*/ 2 h 32"/>
                <a:gd name="T26" fmla="*/ 4 w 19"/>
                <a:gd name="T27" fmla="*/ 1 h 32"/>
                <a:gd name="T28" fmla="*/ 4 w 19"/>
                <a:gd name="T29" fmla="*/ 1 h 32"/>
                <a:gd name="T30" fmla="*/ 4 w 19"/>
                <a:gd name="T31" fmla="*/ 1 h 32"/>
                <a:gd name="T32" fmla="*/ 4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0" name="Freeform 888"/>
            <p:cNvSpPr>
              <a:spLocks noChangeAspect="1"/>
            </p:cNvSpPr>
            <p:nvPr/>
          </p:nvSpPr>
          <p:spPr bwMode="auto">
            <a:xfrm>
              <a:off x="4613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3 w 17"/>
                <a:gd name="T13" fmla="*/ 0 h 32"/>
                <a:gd name="T14" fmla="*/ 4 w 17"/>
                <a:gd name="T15" fmla="*/ 0 h 32"/>
                <a:gd name="T16" fmla="*/ 4 w 17"/>
                <a:gd name="T17" fmla="*/ 0 h 32"/>
                <a:gd name="T18" fmla="*/ 5 w 17"/>
                <a:gd name="T19" fmla="*/ 0 h 32"/>
                <a:gd name="T20" fmla="*/ 5 w 17"/>
                <a:gd name="T21" fmla="*/ 1 h 32"/>
                <a:gd name="T22" fmla="*/ 5 w 17"/>
                <a:gd name="T23" fmla="*/ 1 h 32"/>
                <a:gd name="T24" fmla="*/ 5 w 17"/>
                <a:gd name="T25" fmla="*/ 2 h 32"/>
                <a:gd name="T26" fmla="*/ 5 w 17"/>
                <a:gd name="T27" fmla="*/ 3 h 32"/>
                <a:gd name="T28" fmla="*/ 5 w 17"/>
                <a:gd name="T29" fmla="*/ 3 h 32"/>
                <a:gd name="T30" fmla="*/ 4 w 17"/>
                <a:gd name="T31" fmla="*/ 3 h 32"/>
                <a:gd name="T32" fmla="*/ 4 w 17"/>
                <a:gd name="T33" fmla="*/ 4 h 32"/>
                <a:gd name="T34" fmla="*/ 3 w 17"/>
                <a:gd name="T35" fmla="*/ 4 h 32"/>
                <a:gd name="T36" fmla="*/ 2 w 17"/>
                <a:gd name="T37" fmla="*/ 4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3 h 32"/>
                <a:gd name="T44" fmla="*/ 0 w 17"/>
                <a:gd name="T45" fmla="*/ 2 h 32"/>
                <a:gd name="T46" fmla="*/ 0 w 17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1" name="Freeform 889"/>
            <p:cNvSpPr>
              <a:spLocks noChangeAspect="1"/>
            </p:cNvSpPr>
            <p:nvPr/>
          </p:nvSpPr>
          <p:spPr bwMode="auto">
            <a:xfrm>
              <a:off x="4613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1 w 19"/>
                <a:gd name="T11" fmla="*/ 4 h 32"/>
                <a:gd name="T12" fmla="*/ 2 w 19"/>
                <a:gd name="T13" fmla="*/ 4 h 32"/>
                <a:gd name="T14" fmla="*/ 3 w 19"/>
                <a:gd name="T15" fmla="*/ 4 h 32"/>
                <a:gd name="T16" fmla="*/ 4 w 19"/>
                <a:gd name="T17" fmla="*/ 4 h 32"/>
                <a:gd name="T18" fmla="*/ 4 w 19"/>
                <a:gd name="T19" fmla="*/ 3 h 32"/>
                <a:gd name="T20" fmla="*/ 4 w 19"/>
                <a:gd name="T21" fmla="*/ 3 h 32"/>
                <a:gd name="T22" fmla="*/ 4 w 19"/>
                <a:gd name="T23" fmla="*/ 3 h 32"/>
                <a:gd name="T24" fmla="*/ 4 w 19"/>
                <a:gd name="T25" fmla="*/ 2 h 32"/>
                <a:gd name="T26" fmla="*/ 4 w 19"/>
                <a:gd name="T27" fmla="*/ 1 h 32"/>
                <a:gd name="T28" fmla="*/ 4 w 19"/>
                <a:gd name="T29" fmla="*/ 1 h 32"/>
                <a:gd name="T30" fmla="*/ 4 w 19"/>
                <a:gd name="T31" fmla="*/ 1 h 32"/>
                <a:gd name="T32" fmla="*/ 4 w 19"/>
                <a:gd name="T33" fmla="*/ 0 h 32"/>
                <a:gd name="T34" fmla="*/ 4 w 19"/>
                <a:gd name="T35" fmla="*/ 0 h 32"/>
                <a:gd name="T36" fmla="*/ 3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2" name="Freeform 890"/>
            <p:cNvSpPr>
              <a:spLocks noChangeAspect="1"/>
            </p:cNvSpPr>
            <p:nvPr/>
          </p:nvSpPr>
          <p:spPr bwMode="auto">
            <a:xfrm>
              <a:off x="4635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1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3" name="Freeform 891"/>
            <p:cNvSpPr>
              <a:spLocks noChangeAspect="1"/>
            </p:cNvSpPr>
            <p:nvPr/>
          </p:nvSpPr>
          <p:spPr bwMode="auto">
            <a:xfrm>
              <a:off x="4638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1 w 16"/>
                <a:gd name="T11" fmla="*/ 0 h 32"/>
                <a:gd name="T12" fmla="*/ 2 w 16"/>
                <a:gd name="T13" fmla="*/ 0 h 32"/>
                <a:gd name="T14" fmla="*/ 3 w 16"/>
                <a:gd name="T15" fmla="*/ 0 h 32"/>
                <a:gd name="T16" fmla="*/ 3 w 16"/>
                <a:gd name="T17" fmla="*/ 0 h 32"/>
                <a:gd name="T18" fmla="*/ 4 w 16"/>
                <a:gd name="T19" fmla="*/ 0 h 32"/>
                <a:gd name="T20" fmla="*/ 4 w 16"/>
                <a:gd name="T21" fmla="*/ 1 h 32"/>
                <a:gd name="T22" fmla="*/ 4 w 16"/>
                <a:gd name="T23" fmla="*/ 1 h 32"/>
                <a:gd name="T24" fmla="*/ 4 w 16"/>
                <a:gd name="T25" fmla="*/ 2 h 32"/>
                <a:gd name="T26" fmla="*/ 4 w 16"/>
                <a:gd name="T27" fmla="*/ 3 h 32"/>
                <a:gd name="T28" fmla="*/ 3 w 16"/>
                <a:gd name="T29" fmla="*/ 3 h 32"/>
                <a:gd name="T30" fmla="*/ 3 w 16"/>
                <a:gd name="T31" fmla="*/ 3 h 32"/>
                <a:gd name="T32" fmla="*/ 2 w 16"/>
                <a:gd name="T33" fmla="*/ 3 h 32"/>
                <a:gd name="T34" fmla="*/ 2 w 16"/>
                <a:gd name="T35" fmla="*/ 4 h 32"/>
                <a:gd name="T36" fmla="*/ 1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4" name="Freeform 892"/>
            <p:cNvSpPr>
              <a:spLocks noChangeAspect="1"/>
            </p:cNvSpPr>
            <p:nvPr/>
          </p:nvSpPr>
          <p:spPr bwMode="auto">
            <a:xfrm>
              <a:off x="4635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1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5" name="Freeform 893"/>
            <p:cNvSpPr>
              <a:spLocks noChangeAspect="1"/>
            </p:cNvSpPr>
            <p:nvPr/>
          </p:nvSpPr>
          <p:spPr bwMode="auto">
            <a:xfrm>
              <a:off x="4660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6" name="Freeform 894"/>
            <p:cNvSpPr>
              <a:spLocks noChangeAspect="1"/>
            </p:cNvSpPr>
            <p:nvPr/>
          </p:nvSpPr>
          <p:spPr bwMode="auto">
            <a:xfrm>
              <a:off x="4660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1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5 w 15"/>
                <a:gd name="T15" fmla="*/ 0 h 32"/>
                <a:gd name="T16" fmla="*/ 5 w 15"/>
                <a:gd name="T17" fmla="*/ 0 h 32"/>
                <a:gd name="T18" fmla="*/ 5 w 15"/>
                <a:gd name="T19" fmla="*/ 0 h 32"/>
                <a:gd name="T20" fmla="*/ 5 w 15"/>
                <a:gd name="T21" fmla="*/ 1 h 32"/>
                <a:gd name="T22" fmla="*/ 5 w 15"/>
                <a:gd name="T23" fmla="*/ 1 h 32"/>
                <a:gd name="T24" fmla="*/ 5 w 15"/>
                <a:gd name="T25" fmla="*/ 2 h 32"/>
                <a:gd name="T26" fmla="*/ 5 w 15"/>
                <a:gd name="T27" fmla="*/ 3 h 32"/>
                <a:gd name="T28" fmla="*/ 5 w 15"/>
                <a:gd name="T29" fmla="*/ 3 h 32"/>
                <a:gd name="T30" fmla="*/ 5 w 15"/>
                <a:gd name="T31" fmla="*/ 3 h 32"/>
                <a:gd name="T32" fmla="*/ 5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7" name="Freeform 895"/>
            <p:cNvSpPr>
              <a:spLocks noChangeAspect="1"/>
            </p:cNvSpPr>
            <p:nvPr/>
          </p:nvSpPr>
          <p:spPr bwMode="auto">
            <a:xfrm>
              <a:off x="4660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8" name="Freeform 896"/>
            <p:cNvSpPr>
              <a:spLocks noChangeAspect="1"/>
            </p:cNvSpPr>
            <p:nvPr/>
          </p:nvSpPr>
          <p:spPr bwMode="auto">
            <a:xfrm>
              <a:off x="4685" y="1673"/>
              <a:ext cx="0" cy="257"/>
            </a:xfrm>
            <a:custGeom>
              <a:avLst/>
              <a:gdLst>
                <a:gd name="T0" fmla="*/ 0 w 17"/>
                <a:gd name="T1" fmla="*/ 2 h 32"/>
                <a:gd name="T2" fmla="*/ 0 w 17"/>
                <a:gd name="T3" fmla="*/ 3 h 32"/>
                <a:gd name="T4" fmla="*/ 0 w 17"/>
                <a:gd name="T5" fmla="*/ 3 h 32"/>
                <a:gd name="T6" fmla="*/ 1 w 17"/>
                <a:gd name="T7" fmla="*/ 3 h 32"/>
                <a:gd name="T8" fmla="*/ 1 w 17"/>
                <a:gd name="T9" fmla="*/ 4 h 32"/>
                <a:gd name="T10" fmla="*/ 2 w 17"/>
                <a:gd name="T11" fmla="*/ 4 h 32"/>
                <a:gd name="T12" fmla="*/ 3 w 17"/>
                <a:gd name="T13" fmla="*/ 4 h 32"/>
                <a:gd name="T14" fmla="*/ 4 w 17"/>
                <a:gd name="T15" fmla="*/ 4 h 32"/>
                <a:gd name="T16" fmla="*/ 4 w 17"/>
                <a:gd name="T17" fmla="*/ 3 h 32"/>
                <a:gd name="T18" fmla="*/ 5 w 17"/>
                <a:gd name="T19" fmla="*/ 3 h 32"/>
                <a:gd name="T20" fmla="*/ 5 w 17"/>
                <a:gd name="T21" fmla="*/ 3 h 32"/>
                <a:gd name="T22" fmla="*/ 5 w 17"/>
                <a:gd name="T23" fmla="*/ 2 h 32"/>
                <a:gd name="T24" fmla="*/ 5 w 17"/>
                <a:gd name="T25" fmla="*/ 1 h 32"/>
                <a:gd name="T26" fmla="*/ 5 w 17"/>
                <a:gd name="T27" fmla="*/ 1 h 32"/>
                <a:gd name="T28" fmla="*/ 5 w 17"/>
                <a:gd name="T29" fmla="*/ 0 h 32"/>
                <a:gd name="T30" fmla="*/ 5 w 17"/>
                <a:gd name="T31" fmla="*/ 0 h 32"/>
                <a:gd name="T32" fmla="*/ 4 w 17"/>
                <a:gd name="T33" fmla="*/ 0 h 32"/>
                <a:gd name="T34" fmla="*/ 3 w 17"/>
                <a:gd name="T35" fmla="*/ 0 h 32"/>
                <a:gd name="T36" fmla="*/ 2 w 17"/>
                <a:gd name="T37" fmla="*/ 0 h 32"/>
                <a:gd name="T38" fmla="*/ 1 w 17"/>
                <a:gd name="T39" fmla="*/ 0 h 32"/>
                <a:gd name="T40" fmla="*/ 0 w 17"/>
                <a:gd name="T41" fmla="*/ 0 h 32"/>
                <a:gd name="T42" fmla="*/ 0 w 17"/>
                <a:gd name="T43" fmla="*/ 0 h 32"/>
                <a:gd name="T44" fmla="*/ 0 w 17"/>
                <a:gd name="T45" fmla="*/ 1 h 32"/>
                <a:gd name="T46" fmla="*/ 0 w 17"/>
                <a:gd name="T47" fmla="*/ 1 h 32"/>
                <a:gd name="T48" fmla="*/ 0 w 17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59" name="Freeform 897"/>
            <p:cNvSpPr>
              <a:spLocks noChangeAspect="1"/>
            </p:cNvSpPr>
            <p:nvPr/>
          </p:nvSpPr>
          <p:spPr bwMode="auto">
            <a:xfrm>
              <a:off x="4275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0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4 w 19"/>
                <a:gd name="T15" fmla="*/ 5 h 31"/>
                <a:gd name="T16" fmla="*/ 4 w 19"/>
                <a:gd name="T17" fmla="*/ 5 h 31"/>
                <a:gd name="T18" fmla="*/ 4 w 19"/>
                <a:gd name="T19" fmla="*/ 4 h 31"/>
                <a:gd name="T20" fmla="*/ 4 w 19"/>
                <a:gd name="T21" fmla="*/ 2 h 31"/>
                <a:gd name="T22" fmla="*/ 4 w 19"/>
                <a:gd name="T23" fmla="*/ 1 h 31"/>
                <a:gd name="T24" fmla="*/ 4 w 19"/>
                <a:gd name="T25" fmla="*/ 1 h 31"/>
                <a:gd name="T26" fmla="*/ 4 w 19"/>
                <a:gd name="T27" fmla="*/ 0 h 31"/>
                <a:gd name="T28" fmla="*/ 4 w 19"/>
                <a:gd name="T29" fmla="*/ 0 h 31"/>
                <a:gd name="T30" fmla="*/ 3 w 19"/>
                <a:gd name="T31" fmla="*/ 0 h 31"/>
                <a:gd name="T32" fmla="*/ 2 w 19"/>
                <a:gd name="T33" fmla="*/ 0 h 31"/>
                <a:gd name="T34" fmla="*/ 1 w 19"/>
                <a:gd name="T35" fmla="*/ 0 h 31"/>
                <a:gd name="T36" fmla="*/ 0 w 19"/>
                <a:gd name="T37" fmla="*/ 0 h 31"/>
                <a:gd name="T38" fmla="*/ 0 w 19"/>
                <a:gd name="T39" fmla="*/ 0 h 31"/>
                <a:gd name="T40" fmla="*/ 0 w 19"/>
                <a:gd name="T41" fmla="*/ 0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0" name="Freeform 898"/>
            <p:cNvSpPr>
              <a:spLocks noChangeAspect="1"/>
            </p:cNvSpPr>
            <p:nvPr/>
          </p:nvSpPr>
          <p:spPr bwMode="auto">
            <a:xfrm>
              <a:off x="4275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1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4 w 16"/>
                <a:gd name="T25" fmla="*/ 4 h 28"/>
                <a:gd name="T26" fmla="*/ 4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1" name="Freeform 899"/>
            <p:cNvSpPr>
              <a:spLocks noChangeAspect="1"/>
            </p:cNvSpPr>
            <p:nvPr/>
          </p:nvSpPr>
          <p:spPr bwMode="auto">
            <a:xfrm>
              <a:off x="4298" y="1569"/>
              <a:ext cx="0" cy="257"/>
            </a:xfrm>
            <a:custGeom>
              <a:avLst/>
              <a:gdLst>
                <a:gd name="T0" fmla="*/ 0 w 18"/>
                <a:gd name="T1" fmla="*/ 4 h 31"/>
                <a:gd name="T2" fmla="*/ 1 w 18"/>
                <a:gd name="T3" fmla="*/ 4 h 31"/>
                <a:gd name="T4" fmla="*/ 1 w 18"/>
                <a:gd name="T5" fmla="*/ 5 h 31"/>
                <a:gd name="T6" fmla="*/ 1 w 18"/>
                <a:gd name="T7" fmla="*/ 5 h 31"/>
                <a:gd name="T8" fmla="*/ 2 w 18"/>
                <a:gd name="T9" fmla="*/ 5 h 31"/>
                <a:gd name="T10" fmla="*/ 3 w 18"/>
                <a:gd name="T11" fmla="*/ 5 h 31"/>
                <a:gd name="T12" fmla="*/ 4 w 18"/>
                <a:gd name="T13" fmla="*/ 5 h 31"/>
                <a:gd name="T14" fmla="*/ 5 w 18"/>
                <a:gd name="T15" fmla="*/ 5 h 31"/>
                <a:gd name="T16" fmla="*/ 6 w 18"/>
                <a:gd name="T17" fmla="*/ 5 h 31"/>
                <a:gd name="T18" fmla="*/ 6 w 18"/>
                <a:gd name="T19" fmla="*/ 5 h 31"/>
                <a:gd name="T20" fmla="*/ 6 w 18"/>
                <a:gd name="T21" fmla="*/ 4 h 31"/>
                <a:gd name="T22" fmla="*/ 6 w 18"/>
                <a:gd name="T23" fmla="*/ 2 h 31"/>
                <a:gd name="T24" fmla="*/ 6 w 18"/>
                <a:gd name="T25" fmla="*/ 1 h 31"/>
                <a:gd name="T26" fmla="*/ 6 w 18"/>
                <a:gd name="T27" fmla="*/ 0 h 31"/>
                <a:gd name="T28" fmla="*/ 5 w 18"/>
                <a:gd name="T29" fmla="*/ 0 h 31"/>
                <a:gd name="T30" fmla="*/ 5 w 18"/>
                <a:gd name="T31" fmla="*/ 0 h 31"/>
                <a:gd name="T32" fmla="*/ 4 w 18"/>
                <a:gd name="T33" fmla="*/ 0 h 31"/>
                <a:gd name="T34" fmla="*/ 3 w 18"/>
                <a:gd name="T35" fmla="*/ 0 h 31"/>
                <a:gd name="T36" fmla="*/ 2 w 18"/>
                <a:gd name="T37" fmla="*/ 0 h 31"/>
                <a:gd name="T38" fmla="*/ 2 w 18"/>
                <a:gd name="T39" fmla="*/ 0 h 31"/>
                <a:gd name="T40" fmla="*/ 1 w 18"/>
                <a:gd name="T41" fmla="*/ 0 h 31"/>
                <a:gd name="T42" fmla="*/ 1 w 18"/>
                <a:gd name="T43" fmla="*/ 1 h 31"/>
                <a:gd name="T44" fmla="*/ 0 w 18"/>
                <a:gd name="T45" fmla="*/ 1 h 31"/>
                <a:gd name="T46" fmla="*/ 0 w 18"/>
                <a:gd name="T47" fmla="*/ 2 h 31"/>
                <a:gd name="T48" fmla="*/ 0 w 18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31"/>
                <a:gd name="T77" fmla="*/ 18 w 18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31">
                  <a:moveTo>
                    <a:pt x="0" y="23"/>
                  </a:moveTo>
                  <a:lnTo>
                    <a:pt x="3" y="23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18" y="27"/>
                  </a:lnTo>
                  <a:lnTo>
                    <a:pt x="18" y="23"/>
                  </a:lnTo>
                  <a:lnTo>
                    <a:pt x="18" y="11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2" name="Freeform 900"/>
            <p:cNvSpPr>
              <a:spLocks noChangeAspect="1"/>
            </p:cNvSpPr>
            <p:nvPr/>
          </p:nvSpPr>
          <p:spPr bwMode="auto">
            <a:xfrm>
              <a:off x="4299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0 w 15"/>
                <a:gd name="T5" fmla="*/ 0 h 28"/>
                <a:gd name="T6" fmla="*/ 1 w 15"/>
                <a:gd name="T7" fmla="*/ 0 h 28"/>
                <a:gd name="T8" fmla="*/ 2 w 15"/>
                <a:gd name="T9" fmla="*/ 0 h 28"/>
                <a:gd name="T10" fmla="*/ 3 w 15"/>
                <a:gd name="T11" fmla="*/ 0 h 28"/>
                <a:gd name="T12" fmla="*/ 5 w 15"/>
                <a:gd name="T13" fmla="*/ 0 h 28"/>
                <a:gd name="T14" fmla="*/ 5 w 15"/>
                <a:gd name="T15" fmla="*/ 0 h 28"/>
                <a:gd name="T16" fmla="*/ 5 w 15"/>
                <a:gd name="T17" fmla="*/ 0 h 28"/>
                <a:gd name="T18" fmla="*/ 5 w 15"/>
                <a:gd name="T19" fmla="*/ 1 h 28"/>
                <a:gd name="T20" fmla="*/ 5 w 15"/>
                <a:gd name="T21" fmla="*/ 4 h 28"/>
                <a:gd name="T22" fmla="*/ 5 w 15"/>
                <a:gd name="T23" fmla="*/ 4 h 28"/>
                <a:gd name="T24" fmla="*/ 5 w 15"/>
                <a:gd name="T25" fmla="*/ 4 h 28"/>
                <a:gd name="T26" fmla="*/ 5 w 15"/>
                <a:gd name="T27" fmla="*/ 5 h 28"/>
                <a:gd name="T28" fmla="*/ 3 w 15"/>
                <a:gd name="T29" fmla="*/ 5 h 28"/>
                <a:gd name="T30" fmla="*/ 2 w 15"/>
                <a:gd name="T31" fmla="*/ 5 h 28"/>
                <a:gd name="T32" fmla="*/ 1 w 15"/>
                <a:gd name="T33" fmla="*/ 5 h 28"/>
                <a:gd name="T34" fmla="*/ 1 w 15"/>
                <a:gd name="T35" fmla="*/ 4 h 28"/>
                <a:gd name="T36" fmla="*/ 0 w 15"/>
                <a:gd name="T37" fmla="*/ 4 h 28"/>
                <a:gd name="T38" fmla="*/ 0 w 15"/>
                <a:gd name="T39" fmla="*/ 4 h 28"/>
                <a:gd name="T40" fmla="*/ 0 w 15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8"/>
                <a:gd name="T65" fmla="*/ 15 w 1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3" name="Freeform 901"/>
            <p:cNvSpPr>
              <a:spLocks noChangeAspect="1"/>
            </p:cNvSpPr>
            <p:nvPr/>
          </p:nvSpPr>
          <p:spPr bwMode="auto">
            <a:xfrm>
              <a:off x="4323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3 w 19"/>
                <a:gd name="T13" fmla="*/ 5 h 31"/>
                <a:gd name="T14" fmla="*/ 4 w 19"/>
                <a:gd name="T15" fmla="*/ 5 h 31"/>
                <a:gd name="T16" fmla="*/ 4 w 19"/>
                <a:gd name="T17" fmla="*/ 5 h 31"/>
                <a:gd name="T18" fmla="*/ 5 w 19"/>
                <a:gd name="T19" fmla="*/ 5 h 31"/>
                <a:gd name="T20" fmla="*/ 5 w 19"/>
                <a:gd name="T21" fmla="*/ 4 h 31"/>
                <a:gd name="T22" fmla="*/ 5 w 19"/>
                <a:gd name="T23" fmla="*/ 2 h 31"/>
                <a:gd name="T24" fmla="*/ 5 w 19"/>
                <a:gd name="T25" fmla="*/ 1 h 31"/>
                <a:gd name="T26" fmla="*/ 5 w 19"/>
                <a:gd name="T27" fmla="*/ 0 h 31"/>
                <a:gd name="T28" fmla="*/ 4 w 19"/>
                <a:gd name="T29" fmla="*/ 0 h 31"/>
                <a:gd name="T30" fmla="*/ 4 w 19"/>
                <a:gd name="T31" fmla="*/ 0 h 31"/>
                <a:gd name="T32" fmla="*/ 3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0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4" name="Freeform 902"/>
            <p:cNvSpPr>
              <a:spLocks noChangeAspect="1"/>
            </p:cNvSpPr>
            <p:nvPr/>
          </p:nvSpPr>
          <p:spPr bwMode="auto">
            <a:xfrm>
              <a:off x="4324" y="1570"/>
              <a:ext cx="0" cy="257"/>
            </a:xfrm>
            <a:custGeom>
              <a:avLst/>
              <a:gdLst>
                <a:gd name="T0" fmla="*/ 0 w 13"/>
                <a:gd name="T1" fmla="*/ 1 h 28"/>
                <a:gd name="T2" fmla="*/ 0 w 13"/>
                <a:gd name="T3" fmla="*/ 0 h 28"/>
                <a:gd name="T4" fmla="*/ 0 w 13"/>
                <a:gd name="T5" fmla="*/ 0 h 28"/>
                <a:gd name="T6" fmla="*/ 1 w 13"/>
                <a:gd name="T7" fmla="*/ 0 h 28"/>
                <a:gd name="T8" fmla="*/ 3 w 13"/>
                <a:gd name="T9" fmla="*/ 0 h 28"/>
                <a:gd name="T10" fmla="*/ 4 w 13"/>
                <a:gd name="T11" fmla="*/ 0 h 28"/>
                <a:gd name="T12" fmla="*/ 4 w 13"/>
                <a:gd name="T13" fmla="*/ 0 h 28"/>
                <a:gd name="T14" fmla="*/ 4 w 13"/>
                <a:gd name="T15" fmla="*/ 1 h 28"/>
                <a:gd name="T16" fmla="*/ 4 w 13"/>
                <a:gd name="T17" fmla="*/ 4 h 28"/>
                <a:gd name="T18" fmla="*/ 4 w 13"/>
                <a:gd name="T19" fmla="*/ 4 h 28"/>
                <a:gd name="T20" fmla="*/ 4 w 13"/>
                <a:gd name="T21" fmla="*/ 5 h 28"/>
                <a:gd name="T22" fmla="*/ 3 w 13"/>
                <a:gd name="T23" fmla="*/ 5 h 28"/>
                <a:gd name="T24" fmla="*/ 2 w 13"/>
                <a:gd name="T25" fmla="*/ 5 h 28"/>
                <a:gd name="T26" fmla="*/ 1 w 13"/>
                <a:gd name="T27" fmla="*/ 5 h 28"/>
                <a:gd name="T28" fmla="*/ 0 w 13"/>
                <a:gd name="T29" fmla="*/ 4 h 28"/>
                <a:gd name="T30" fmla="*/ 0 w 13"/>
                <a:gd name="T31" fmla="*/ 4 h 28"/>
                <a:gd name="T32" fmla="*/ 0 w 13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8"/>
                <a:gd name="T53" fmla="*/ 13 w 1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5" name="Freeform 903"/>
            <p:cNvSpPr>
              <a:spLocks noChangeAspect="1"/>
            </p:cNvSpPr>
            <p:nvPr/>
          </p:nvSpPr>
          <p:spPr bwMode="auto">
            <a:xfrm>
              <a:off x="4347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2 w 16"/>
                <a:gd name="T9" fmla="*/ 5 h 31"/>
                <a:gd name="T10" fmla="*/ 3 w 16"/>
                <a:gd name="T11" fmla="*/ 5 h 31"/>
                <a:gd name="T12" fmla="*/ 4 w 16"/>
                <a:gd name="T13" fmla="*/ 5 h 31"/>
                <a:gd name="T14" fmla="*/ 5 w 16"/>
                <a:gd name="T15" fmla="*/ 5 h 31"/>
                <a:gd name="T16" fmla="*/ 5 w 16"/>
                <a:gd name="T17" fmla="*/ 5 h 31"/>
                <a:gd name="T18" fmla="*/ 5 w 16"/>
                <a:gd name="T19" fmla="*/ 4 h 31"/>
                <a:gd name="T20" fmla="*/ 5 w 16"/>
                <a:gd name="T21" fmla="*/ 2 h 31"/>
                <a:gd name="T22" fmla="*/ 5 w 16"/>
                <a:gd name="T23" fmla="*/ 1 h 31"/>
                <a:gd name="T24" fmla="*/ 5 w 16"/>
                <a:gd name="T25" fmla="*/ 0 h 31"/>
                <a:gd name="T26" fmla="*/ 5 w 16"/>
                <a:gd name="T27" fmla="*/ 0 h 31"/>
                <a:gd name="T28" fmla="*/ 4 w 16"/>
                <a:gd name="T29" fmla="*/ 0 h 31"/>
                <a:gd name="T30" fmla="*/ 3 w 16"/>
                <a:gd name="T31" fmla="*/ 0 h 31"/>
                <a:gd name="T32" fmla="*/ 2 w 16"/>
                <a:gd name="T33" fmla="*/ 0 h 31"/>
                <a:gd name="T34" fmla="*/ 1 w 16"/>
                <a:gd name="T35" fmla="*/ 0 h 31"/>
                <a:gd name="T36" fmla="*/ 1 w 16"/>
                <a:gd name="T37" fmla="*/ 0 h 31"/>
                <a:gd name="T38" fmla="*/ 0 w 16"/>
                <a:gd name="T39" fmla="*/ 0 h 31"/>
                <a:gd name="T40" fmla="*/ 0 w 16"/>
                <a:gd name="T41" fmla="*/ 1 h 31"/>
                <a:gd name="T42" fmla="*/ 0 w 16"/>
                <a:gd name="T43" fmla="*/ 2 h 31"/>
                <a:gd name="T44" fmla="*/ 0 w 16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1"/>
                <a:gd name="T71" fmla="*/ 16 w 16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6" name="Freeform 904"/>
            <p:cNvSpPr>
              <a:spLocks noChangeAspect="1"/>
            </p:cNvSpPr>
            <p:nvPr/>
          </p:nvSpPr>
          <p:spPr bwMode="auto">
            <a:xfrm>
              <a:off x="4347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4 w 16"/>
                <a:gd name="T25" fmla="*/ 4 h 28"/>
                <a:gd name="T26" fmla="*/ 4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7" name="Freeform 905"/>
            <p:cNvSpPr>
              <a:spLocks noChangeAspect="1"/>
            </p:cNvSpPr>
            <p:nvPr/>
          </p:nvSpPr>
          <p:spPr bwMode="auto">
            <a:xfrm>
              <a:off x="4372" y="1569"/>
              <a:ext cx="0" cy="257"/>
            </a:xfrm>
            <a:custGeom>
              <a:avLst/>
              <a:gdLst>
                <a:gd name="T0" fmla="*/ 0 w 15"/>
                <a:gd name="T1" fmla="*/ 4 h 31"/>
                <a:gd name="T2" fmla="*/ 0 w 15"/>
                <a:gd name="T3" fmla="*/ 5 h 31"/>
                <a:gd name="T4" fmla="*/ 0 w 15"/>
                <a:gd name="T5" fmla="*/ 5 h 31"/>
                <a:gd name="T6" fmla="*/ 1 w 15"/>
                <a:gd name="T7" fmla="*/ 5 h 31"/>
                <a:gd name="T8" fmla="*/ 2 w 15"/>
                <a:gd name="T9" fmla="*/ 5 h 31"/>
                <a:gd name="T10" fmla="*/ 3 w 15"/>
                <a:gd name="T11" fmla="*/ 5 h 31"/>
                <a:gd name="T12" fmla="*/ 4 w 15"/>
                <a:gd name="T13" fmla="*/ 5 h 31"/>
                <a:gd name="T14" fmla="*/ 5 w 15"/>
                <a:gd name="T15" fmla="*/ 5 h 31"/>
                <a:gd name="T16" fmla="*/ 5 w 15"/>
                <a:gd name="T17" fmla="*/ 5 h 31"/>
                <a:gd name="T18" fmla="*/ 5 w 15"/>
                <a:gd name="T19" fmla="*/ 4 h 31"/>
                <a:gd name="T20" fmla="*/ 5 w 15"/>
                <a:gd name="T21" fmla="*/ 2 h 31"/>
                <a:gd name="T22" fmla="*/ 5 w 15"/>
                <a:gd name="T23" fmla="*/ 1 h 31"/>
                <a:gd name="T24" fmla="*/ 5 w 15"/>
                <a:gd name="T25" fmla="*/ 0 h 31"/>
                <a:gd name="T26" fmla="*/ 4 w 15"/>
                <a:gd name="T27" fmla="*/ 0 h 31"/>
                <a:gd name="T28" fmla="*/ 4 w 15"/>
                <a:gd name="T29" fmla="*/ 0 h 31"/>
                <a:gd name="T30" fmla="*/ 3 w 15"/>
                <a:gd name="T31" fmla="*/ 0 h 31"/>
                <a:gd name="T32" fmla="*/ 2 w 15"/>
                <a:gd name="T33" fmla="*/ 0 h 31"/>
                <a:gd name="T34" fmla="*/ 1 w 15"/>
                <a:gd name="T35" fmla="*/ 0 h 31"/>
                <a:gd name="T36" fmla="*/ 0 w 15"/>
                <a:gd name="T37" fmla="*/ 0 h 31"/>
                <a:gd name="T38" fmla="*/ 0 w 15"/>
                <a:gd name="T39" fmla="*/ 1 h 31"/>
                <a:gd name="T40" fmla="*/ 0 w 15"/>
                <a:gd name="T41" fmla="*/ 2 h 31"/>
                <a:gd name="T42" fmla="*/ 0 w 15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31"/>
                <a:gd name="T68" fmla="*/ 15 w 15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8" name="Freeform 906"/>
            <p:cNvSpPr>
              <a:spLocks noChangeAspect="1"/>
            </p:cNvSpPr>
            <p:nvPr/>
          </p:nvSpPr>
          <p:spPr bwMode="auto">
            <a:xfrm>
              <a:off x="4372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0 w 15"/>
                <a:gd name="T5" fmla="*/ 0 h 28"/>
                <a:gd name="T6" fmla="*/ 1 w 15"/>
                <a:gd name="T7" fmla="*/ 0 h 28"/>
                <a:gd name="T8" fmla="*/ 2 w 15"/>
                <a:gd name="T9" fmla="*/ 0 h 28"/>
                <a:gd name="T10" fmla="*/ 3 w 15"/>
                <a:gd name="T11" fmla="*/ 0 h 28"/>
                <a:gd name="T12" fmla="*/ 4 w 15"/>
                <a:gd name="T13" fmla="*/ 0 h 28"/>
                <a:gd name="T14" fmla="*/ 5 w 15"/>
                <a:gd name="T15" fmla="*/ 0 h 28"/>
                <a:gd name="T16" fmla="*/ 5 w 15"/>
                <a:gd name="T17" fmla="*/ 1 h 28"/>
                <a:gd name="T18" fmla="*/ 5 w 15"/>
                <a:gd name="T19" fmla="*/ 4 h 28"/>
                <a:gd name="T20" fmla="*/ 5 w 15"/>
                <a:gd name="T21" fmla="*/ 4 h 28"/>
                <a:gd name="T22" fmla="*/ 4 w 15"/>
                <a:gd name="T23" fmla="*/ 4 h 28"/>
                <a:gd name="T24" fmla="*/ 4 w 15"/>
                <a:gd name="T25" fmla="*/ 5 h 28"/>
                <a:gd name="T26" fmla="*/ 3 w 15"/>
                <a:gd name="T27" fmla="*/ 5 h 28"/>
                <a:gd name="T28" fmla="*/ 2 w 15"/>
                <a:gd name="T29" fmla="*/ 5 h 28"/>
                <a:gd name="T30" fmla="*/ 1 w 15"/>
                <a:gd name="T31" fmla="*/ 5 h 28"/>
                <a:gd name="T32" fmla="*/ 1 w 15"/>
                <a:gd name="T33" fmla="*/ 4 h 28"/>
                <a:gd name="T34" fmla="*/ 0 w 15"/>
                <a:gd name="T35" fmla="*/ 4 h 28"/>
                <a:gd name="T36" fmla="*/ 0 w 15"/>
                <a:gd name="T37" fmla="*/ 4 h 28"/>
                <a:gd name="T38" fmla="*/ 0 w 15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28"/>
                <a:gd name="T62" fmla="*/ 15 w 15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69" name="Freeform 907"/>
            <p:cNvSpPr>
              <a:spLocks noChangeAspect="1"/>
            </p:cNvSpPr>
            <p:nvPr/>
          </p:nvSpPr>
          <p:spPr bwMode="auto">
            <a:xfrm>
              <a:off x="4396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1 w 20"/>
                <a:gd name="T7" fmla="*/ 5 h 31"/>
                <a:gd name="T8" fmla="*/ 2 w 20"/>
                <a:gd name="T9" fmla="*/ 5 h 31"/>
                <a:gd name="T10" fmla="*/ 3 w 20"/>
                <a:gd name="T11" fmla="*/ 5 h 31"/>
                <a:gd name="T12" fmla="*/ 4 w 20"/>
                <a:gd name="T13" fmla="*/ 5 h 31"/>
                <a:gd name="T14" fmla="*/ 5 w 20"/>
                <a:gd name="T15" fmla="*/ 5 h 31"/>
                <a:gd name="T16" fmla="*/ 5 w 20"/>
                <a:gd name="T17" fmla="*/ 5 h 31"/>
                <a:gd name="T18" fmla="*/ 6 w 20"/>
                <a:gd name="T19" fmla="*/ 5 h 31"/>
                <a:gd name="T20" fmla="*/ 6 w 20"/>
                <a:gd name="T21" fmla="*/ 4 h 31"/>
                <a:gd name="T22" fmla="*/ 6 w 20"/>
                <a:gd name="T23" fmla="*/ 2 h 31"/>
                <a:gd name="T24" fmla="*/ 6 w 20"/>
                <a:gd name="T25" fmla="*/ 1 h 31"/>
                <a:gd name="T26" fmla="*/ 6 w 20"/>
                <a:gd name="T27" fmla="*/ 0 h 31"/>
                <a:gd name="T28" fmla="*/ 5 w 20"/>
                <a:gd name="T29" fmla="*/ 0 h 31"/>
                <a:gd name="T30" fmla="*/ 5 w 20"/>
                <a:gd name="T31" fmla="*/ 0 h 31"/>
                <a:gd name="T32" fmla="*/ 4 w 20"/>
                <a:gd name="T33" fmla="*/ 0 h 31"/>
                <a:gd name="T34" fmla="*/ 2 w 20"/>
                <a:gd name="T35" fmla="*/ 0 h 31"/>
                <a:gd name="T36" fmla="*/ 1 w 20"/>
                <a:gd name="T37" fmla="*/ 0 h 31"/>
                <a:gd name="T38" fmla="*/ 1 w 20"/>
                <a:gd name="T39" fmla="*/ 0 h 31"/>
                <a:gd name="T40" fmla="*/ 0 w 20"/>
                <a:gd name="T41" fmla="*/ 0 h 31"/>
                <a:gd name="T42" fmla="*/ 0 w 20"/>
                <a:gd name="T43" fmla="*/ 1 h 31"/>
                <a:gd name="T44" fmla="*/ 0 w 20"/>
                <a:gd name="T45" fmla="*/ 2 h 31"/>
                <a:gd name="T46" fmla="*/ 0 w 20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31"/>
                <a:gd name="T74" fmla="*/ 20 w 20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0" name="Freeform 908"/>
            <p:cNvSpPr>
              <a:spLocks noChangeAspect="1"/>
            </p:cNvSpPr>
            <p:nvPr/>
          </p:nvSpPr>
          <p:spPr bwMode="auto">
            <a:xfrm>
              <a:off x="4396" y="1570"/>
              <a:ext cx="0" cy="257"/>
            </a:xfrm>
            <a:custGeom>
              <a:avLst/>
              <a:gdLst>
                <a:gd name="T0" fmla="*/ 0 w 20"/>
                <a:gd name="T1" fmla="*/ 1 h 28"/>
                <a:gd name="T2" fmla="*/ 0 w 20"/>
                <a:gd name="T3" fmla="*/ 0 h 28"/>
                <a:gd name="T4" fmla="*/ 1 w 20"/>
                <a:gd name="T5" fmla="*/ 0 h 28"/>
                <a:gd name="T6" fmla="*/ 1 w 20"/>
                <a:gd name="T7" fmla="*/ 0 h 28"/>
                <a:gd name="T8" fmla="*/ 2 w 20"/>
                <a:gd name="T9" fmla="*/ 0 h 28"/>
                <a:gd name="T10" fmla="*/ 4 w 20"/>
                <a:gd name="T11" fmla="*/ 0 h 28"/>
                <a:gd name="T12" fmla="*/ 5 w 20"/>
                <a:gd name="T13" fmla="*/ 0 h 28"/>
                <a:gd name="T14" fmla="*/ 5 w 20"/>
                <a:gd name="T15" fmla="*/ 0 h 28"/>
                <a:gd name="T16" fmla="*/ 6 w 20"/>
                <a:gd name="T17" fmla="*/ 1 h 28"/>
                <a:gd name="T18" fmla="*/ 6 w 20"/>
                <a:gd name="T19" fmla="*/ 4 h 28"/>
                <a:gd name="T20" fmla="*/ 5 w 20"/>
                <a:gd name="T21" fmla="*/ 4 h 28"/>
                <a:gd name="T22" fmla="*/ 5 w 20"/>
                <a:gd name="T23" fmla="*/ 4 h 28"/>
                <a:gd name="T24" fmla="*/ 5 w 20"/>
                <a:gd name="T25" fmla="*/ 5 h 28"/>
                <a:gd name="T26" fmla="*/ 4 w 20"/>
                <a:gd name="T27" fmla="*/ 5 h 28"/>
                <a:gd name="T28" fmla="*/ 3 w 20"/>
                <a:gd name="T29" fmla="*/ 5 h 28"/>
                <a:gd name="T30" fmla="*/ 2 w 20"/>
                <a:gd name="T31" fmla="*/ 5 h 28"/>
                <a:gd name="T32" fmla="*/ 1 w 20"/>
                <a:gd name="T33" fmla="*/ 5 h 28"/>
                <a:gd name="T34" fmla="*/ 1 w 20"/>
                <a:gd name="T35" fmla="*/ 4 h 28"/>
                <a:gd name="T36" fmla="*/ 0 w 20"/>
                <a:gd name="T37" fmla="*/ 4 h 28"/>
                <a:gd name="T38" fmla="*/ 0 w 2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28"/>
                <a:gd name="T62" fmla="*/ 20 w 2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28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1" name="Freeform 909"/>
            <p:cNvSpPr>
              <a:spLocks noChangeAspect="1"/>
            </p:cNvSpPr>
            <p:nvPr/>
          </p:nvSpPr>
          <p:spPr bwMode="auto">
            <a:xfrm>
              <a:off x="4155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2 w 20"/>
                <a:gd name="T7" fmla="*/ 5 h 31"/>
                <a:gd name="T8" fmla="*/ 3 w 20"/>
                <a:gd name="T9" fmla="*/ 5 h 31"/>
                <a:gd name="T10" fmla="*/ 4 w 20"/>
                <a:gd name="T11" fmla="*/ 5 h 31"/>
                <a:gd name="T12" fmla="*/ 5 w 20"/>
                <a:gd name="T13" fmla="*/ 5 h 31"/>
                <a:gd name="T14" fmla="*/ 5 w 20"/>
                <a:gd name="T15" fmla="*/ 5 h 31"/>
                <a:gd name="T16" fmla="*/ 5 w 20"/>
                <a:gd name="T17" fmla="*/ 4 h 31"/>
                <a:gd name="T18" fmla="*/ 6 w 20"/>
                <a:gd name="T19" fmla="*/ 4 h 31"/>
                <a:gd name="T20" fmla="*/ 6 w 20"/>
                <a:gd name="T21" fmla="*/ 2 h 31"/>
                <a:gd name="T22" fmla="*/ 6 w 20"/>
                <a:gd name="T23" fmla="*/ 1 h 31"/>
                <a:gd name="T24" fmla="*/ 5 w 20"/>
                <a:gd name="T25" fmla="*/ 1 h 31"/>
                <a:gd name="T26" fmla="*/ 5 w 20"/>
                <a:gd name="T27" fmla="*/ 0 h 31"/>
                <a:gd name="T28" fmla="*/ 4 w 20"/>
                <a:gd name="T29" fmla="*/ 0 h 31"/>
                <a:gd name="T30" fmla="*/ 4 w 20"/>
                <a:gd name="T31" fmla="*/ 0 h 31"/>
                <a:gd name="T32" fmla="*/ 3 w 20"/>
                <a:gd name="T33" fmla="*/ 0 h 31"/>
                <a:gd name="T34" fmla="*/ 2 w 20"/>
                <a:gd name="T35" fmla="*/ 0 h 31"/>
                <a:gd name="T36" fmla="*/ 1 w 20"/>
                <a:gd name="T37" fmla="*/ 0 h 31"/>
                <a:gd name="T38" fmla="*/ 1 w 20"/>
                <a:gd name="T39" fmla="*/ 0 h 31"/>
                <a:gd name="T40" fmla="*/ 0 w 20"/>
                <a:gd name="T41" fmla="*/ 0 h 31"/>
                <a:gd name="T42" fmla="*/ 0 w 20"/>
                <a:gd name="T43" fmla="*/ 1 h 31"/>
                <a:gd name="T44" fmla="*/ 0 w 20"/>
                <a:gd name="T45" fmla="*/ 2 h 31"/>
                <a:gd name="T46" fmla="*/ 0 w 20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31"/>
                <a:gd name="T74" fmla="*/ 20 w 20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2" name="Freeform 910"/>
            <p:cNvSpPr>
              <a:spLocks noChangeAspect="1"/>
            </p:cNvSpPr>
            <p:nvPr/>
          </p:nvSpPr>
          <p:spPr bwMode="auto">
            <a:xfrm>
              <a:off x="4155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0 w 15"/>
                <a:gd name="T5" fmla="*/ 0 h 28"/>
                <a:gd name="T6" fmla="*/ 1 w 15"/>
                <a:gd name="T7" fmla="*/ 0 h 28"/>
                <a:gd name="T8" fmla="*/ 2 w 15"/>
                <a:gd name="T9" fmla="*/ 0 h 28"/>
                <a:gd name="T10" fmla="*/ 3 w 15"/>
                <a:gd name="T11" fmla="*/ 0 h 28"/>
                <a:gd name="T12" fmla="*/ 4 w 15"/>
                <a:gd name="T13" fmla="*/ 0 h 28"/>
                <a:gd name="T14" fmla="*/ 4 w 15"/>
                <a:gd name="T15" fmla="*/ 0 h 28"/>
                <a:gd name="T16" fmla="*/ 4 w 15"/>
                <a:gd name="T17" fmla="*/ 0 h 28"/>
                <a:gd name="T18" fmla="*/ 4 w 15"/>
                <a:gd name="T19" fmla="*/ 1 h 28"/>
                <a:gd name="T20" fmla="*/ 4 w 15"/>
                <a:gd name="T21" fmla="*/ 4 h 28"/>
                <a:gd name="T22" fmla="*/ 4 w 15"/>
                <a:gd name="T23" fmla="*/ 4 h 28"/>
                <a:gd name="T24" fmla="*/ 4 w 15"/>
                <a:gd name="T25" fmla="*/ 4 h 28"/>
                <a:gd name="T26" fmla="*/ 4 w 15"/>
                <a:gd name="T27" fmla="*/ 5 h 28"/>
                <a:gd name="T28" fmla="*/ 3 w 15"/>
                <a:gd name="T29" fmla="*/ 5 h 28"/>
                <a:gd name="T30" fmla="*/ 2 w 15"/>
                <a:gd name="T31" fmla="*/ 5 h 28"/>
                <a:gd name="T32" fmla="*/ 1 w 15"/>
                <a:gd name="T33" fmla="*/ 5 h 28"/>
                <a:gd name="T34" fmla="*/ 1 w 15"/>
                <a:gd name="T35" fmla="*/ 4 h 28"/>
                <a:gd name="T36" fmla="*/ 0 w 15"/>
                <a:gd name="T37" fmla="*/ 4 h 28"/>
                <a:gd name="T38" fmla="*/ 0 w 15"/>
                <a:gd name="T39" fmla="*/ 4 h 28"/>
                <a:gd name="T40" fmla="*/ 0 w 15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8"/>
                <a:gd name="T65" fmla="*/ 15 w 1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3" name="Freeform 911"/>
            <p:cNvSpPr>
              <a:spLocks noChangeAspect="1"/>
            </p:cNvSpPr>
            <p:nvPr/>
          </p:nvSpPr>
          <p:spPr bwMode="auto">
            <a:xfrm>
              <a:off x="4178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6 w 19"/>
                <a:gd name="T17" fmla="*/ 5 h 31"/>
                <a:gd name="T18" fmla="*/ 6 w 19"/>
                <a:gd name="T19" fmla="*/ 4 h 31"/>
                <a:gd name="T20" fmla="*/ 6 w 19"/>
                <a:gd name="T21" fmla="*/ 2 h 31"/>
                <a:gd name="T22" fmla="*/ 6 w 19"/>
                <a:gd name="T23" fmla="*/ 1 h 31"/>
                <a:gd name="T24" fmla="*/ 6 w 19"/>
                <a:gd name="T25" fmla="*/ 0 h 31"/>
                <a:gd name="T26" fmla="*/ 5 w 19"/>
                <a:gd name="T27" fmla="*/ 0 h 31"/>
                <a:gd name="T28" fmla="*/ 5 w 19"/>
                <a:gd name="T29" fmla="*/ 0 h 31"/>
                <a:gd name="T30" fmla="*/ 4 w 19"/>
                <a:gd name="T31" fmla="*/ 0 h 31"/>
                <a:gd name="T32" fmla="*/ 3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1 h 31"/>
                <a:gd name="T40" fmla="*/ 0 w 19"/>
                <a:gd name="T41" fmla="*/ 1 h 31"/>
                <a:gd name="T42" fmla="*/ 0 w 19"/>
                <a:gd name="T43" fmla="*/ 2 h 31"/>
                <a:gd name="T44" fmla="*/ 0 w 19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31"/>
                <a:gd name="T71" fmla="*/ 19 w 1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4" name="Freeform 912"/>
            <p:cNvSpPr>
              <a:spLocks noChangeAspect="1"/>
            </p:cNvSpPr>
            <p:nvPr/>
          </p:nvSpPr>
          <p:spPr bwMode="auto">
            <a:xfrm>
              <a:off x="4179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2 w 17"/>
                <a:gd name="T7" fmla="*/ 0 h 28"/>
                <a:gd name="T8" fmla="*/ 2 w 17"/>
                <a:gd name="T9" fmla="*/ 0 h 28"/>
                <a:gd name="T10" fmla="*/ 4 w 17"/>
                <a:gd name="T11" fmla="*/ 0 h 28"/>
                <a:gd name="T12" fmla="*/ 5 w 17"/>
                <a:gd name="T13" fmla="*/ 0 h 28"/>
                <a:gd name="T14" fmla="*/ 6 w 17"/>
                <a:gd name="T15" fmla="*/ 0 h 28"/>
                <a:gd name="T16" fmla="*/ 6 w 17"/>
                <a:gd name="T17" fmla="*/ 1 h 28"/>
                <a:gd name="T18" fmla="*/ 6 w 17"/>
                <a:gd name="T19" fmla="*/ 4 h 28"/>
                <a:gd name="T20" fmla="*/ 6 w 17"/>
                <a:gd name="T21" fmla="*/ 4 h 28"/>
                <a:gd name="T22" fmla="*/ 5 w 17"/>
                <a:gd name="T23" fmla="*/ 4 h 28"/>
                <a:gd name="T24" fmla="*/ 5 w 17"/>
                <a:gd name="T25" fmla="*/ 5 h 28"/>
                <a:gd name="T26" fmla="*/ 4 w 17"/>
                <a:gd name="T27" fmla="*/ 5 h 28"/>
                <a:gd name="T28" fmla="*/ 2 w 17"/>
                <a:gd name="T29" fmla="*/ 5 h 28"/>
                <a:gd name="T30" fmla="*/ 2 w 17"/>
                <a:gd name="T31" fmla="*/ 5 h 28"/>
                <a:gd name="T32" fmla="*/ 2 w 17"/>
                <a:gd name="T33" fmla="*/ 4 h 28"/>
                <a:gd name="T34" fmla="*/ 0 w 17"/>
                <a:gd name="T35" fmla="*/ 4 h 28"/>
                <a:gd name="T36" fmla="*/ 0 w 17"/>
                <a:gd name="T37" fmla="*/ 4 h 28"/>
                <a:gd name="T38" fmla="*/ 0 w 17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8"/>
                <a:gd name="T62" fmla="*/ 17 w 1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5" name="Freeform 913"/>
            <p:cNvSpPr>
              <a:spLocks noChangeAspect="1"/>
            </p:cNvSpPr>
            <p:nvPr/>
          </p:nvSpPr>
          <p:spPr bwMode="auto">
            <a:xfrm>
              <a:off x="4202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6 w 19"/>
                <a:gd name="T19" fmla="*/ 5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6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4 w 19"/>
                <a:gd name="T33" fmla="*/ 0 h 31"/>
                <a:gd name="T34" fmla="*/ 3 w 19"/>
                <a:gd name="T35" fmla="*/ 0 h 31"/>
                <a:gd name="T36" fmla="*/ 2 w 19"/>
                <a:gd name="T37" fmla="*/ 0 h 31"/>
                <a:gd name="T38" fmla="*/ 1 w 19"/>
                <a:gd name="T39" fmla="*/ 0 h 31"/>
                <a:gd name="T40" fmla="*/ 1 w 19"/>
                <a:gd name="T41" fmla="*/ 0 h 31"/>
                <a:gd name="T42" fmla="*/ 0 w 19"/>
                <a:gd name="T43" fmla="*/ 0 h 31"/>
                <a:gd name="T44" fmla="*/ 0 w 19"/>
                <a:gd name="T45" fmla="*/ 1 h 31"/>
                <a:gd name="T46" fmla="*/ 0 w 19"/>
                <a:gd name="T47" fmla="*/ 2 h 31"/>
                <a:gd name="T48" fmla="*/ 0 w 19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1"/>
                <a:gd name="T77" fmla="*/ 19 w 1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6" name="Freeform 914"/>
            <p:cNvSpPr>
              <a:spLocks noChangeAspect="1"/>
            </p:cNvSpPr>
            <p:nvPr/>
          </p:nvSpPr>
          <p:spPr bwMode="auto">
            <a:xfrm>
              <a:off x="4202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1 w 17"/>
                <a:gd name="T5" fmla="*/ 0 h 28"/>
                <a:gd name="T6" fmla="*/ 1 w 17"/>
                <a:gd name="T7" fmla="*/ 0 h 28"/>
                <a:gd name="T8" fmla="*/ 2 w 17"/>
                <a:gd name="T9" fmla="*/ 0 h 28"/>
                <a:gd name="T10" fmla="*/ 3 w 17"/>
                <a:gd name="T11" fmla="*/ 0 h 28"/>
                <a:gd name="T12" fmla="*/ 3 w 17"/>
                <a:gd name="T13" fmla="*/ 0 h 28"/>
                <a:gd name="T14" fmla="*/ 5 w 17"/>
                <a:gd name="T15" fmla="*/ 0 h 28"/>
                <a:gd name="T16" fmla="*/ 5 w 17"/>
                <a:gd name="T17" fmla="*/ 0 h 28"/>
                <a:gd name="T18" fmla="*/ 5 w 17"/>
                <a:gd name="T19" fmla="*/ 1 h 28"/>
                <a:gd name="T20" fmla="*/ 5 w 17"/>
                <a:gd name="T21" fmla="*/ 4 h 28"/>
                <a:gd name="T22" fmla="*/ 5 w 17"/>
                <a:gd name="T23" fmla="*/ 4 h 28"/>
                <a:gd name="T24" fmla="*/ 5 w 17"/>
                <a:gd name="T25" fmla="*/ 5 h 28"/>
                <a:gd name="T26" fmla="*/ 3 w 17"/>
                <a:gd name="T27" fmla="*/ 5 h 28"/>
                <a:gd name="T28" fmla="*/ 3 w 17"/>
                <a:gd name="T29" fmla="*/ 5 h 28"/>
                <a:gd name="T30" fmla="*/ 2 w 17"/>
                <a:gd name="T31" fmla="*/ 5 h 28"/>
                <a:gd name="T32" fmla="*/ 1 w 17"/>
                <a:gd name="T33" fmla="*/ 5 h 28"/>
                <a:gd name="T34" fmla="*/ 1 w 17"/>
                <a:gd name="T35" fmla="*/ 4 h 28"/>
                <a:gd name="T36" fmla="*/ 1 w 17"/>
                <a:gd name="T37" fmla="*/ 4 h 28"/>
                <a:gd name="T38" fmla="*/ 0 w 17"/>
                <a:gd name="T39" fmla="*/ 4 h 28"/>
                <a:gd name="T40" fmla="*/ 0 w 17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8"/>
                <a:gd name="T65" fmla="*/ 17 w 1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7" name="Freeform 915"/>
            <p:cNvSpPr>
              <a:spLocks noChangeAspect="1"/>
            </p:cNvSpPr>
            <p:nvPr/>
          </p:nvSpPr>
          <p:spPr bwMode="auto">
            <a:xfrm>
              <a:off x="4227" y="1569"/>
              <a:ext cx="0" cy="257"/>
            </a:xfrm>
            <a:custGeom>
              <a:avLst/>
              <a:gdLst>
                <a:gd name="T0" fmla="*/ 0 w 15"/>
                <a:gd name="T1" fmla="*/ 4 h 31"/>
                <a:gd name="T2" fmla="*/ 0 w 15"/>
                <a:gd name="T3" fmla="*/ 5 h 31"/>
                <a:gd name="T4" fmla="*/ 0 w 15"/>
                <a:gd name="T5" fmla="*/ 5 h 31"/>
                <a:gd name="T6" fmla="*/ 1 w 15"/>
                <a:gd name="T7" fmla="*/ 5 h 31"/>
                <a:gd name="T8" fmla="*/ 2 w 15"/>
                <a:gd name="T9" fmla="*/ 5 h 31"/>
                <a:gd name="T10" fmla="*/ 3 w 15"/>
                <a:gd name="T11" fmla="*/ 5 h 31"/>
                <a:gd name="T12" fmla="*/ 3 w 15"/>
                <a:gd name="T13" fmla="*/ 5 h 31"/>
                <a:gd name="T14" fmla="*/ 4 w 15"/>
                <a:gd name="T15" fmla="*/ 5 h 31"/>
                <a:gd name="T16" fmla="*/ 4 w 15"/>
                <a:gd name="T17" fmla="*/ 5 h 31"/>
                <a:gd name="T18" fmla="*/ 4 w 15"/>
                <a:gd name="T19" fmla="*/ 4 h 31"/>
                <a:gd name="T20" fmla="*/ 4 w 15"/>
                <a:gd name="T21" fmla="*/ 2 h 31"/>
                <a:gd name="T22" fmla="*/ 4 w 15"/>
                <a:gd name="T23" fmla="*/ 1 h 31"/>
                <a:gd name="T24" fmla="*/ 4 w 15"/>
                <a:gd name="T25" fmla="*/ 0 h 31"/>
                <a:gd name="T26" fmla="*/ 3 w 15"/>
                <a:gd name="T27" fmla="*/ 0 h 31"/>
                <a:gd name="T28" fmla="*/ 3 w 15"/>
                <a:gd name="T29" fmla="*/ 0 h 31"/>
                <a:gd name="T30" fmla="*/ 2 w 15"/>
                <a:gd name="T31" fmla="*/ 0 h 31"/>
                <a:gd name="T32" fmla="*/ 1 w 15"/>
                <a:gd name="T33" fmla="*/ 0 h 31"/>
                <a:gd name="T34" fmla="*/ 1 w 15"/>
                <a:gd name="T35" fmla="*/ 0 h 31"/>
                <a:gd name="T36" fmla="*/ 0 w 15"/>
                <a:gd name="T37" fmla="*/ 0 h 31"/>
                <a:gd name="T38" fmla="*/ 0 w 15"/>
                <a:gd name="T39" fmla="*/ 1 h 31"/>
                <a:gd name="T40" fmla="*/ 0 w 15"/>
                <a:gd name="T41" fmla="*/ 2 h 31"/>
                <a:gd name="T42" fmla="*/ 0 w 15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31"/>
                <a:gd name="T68" fmla="*/ 15 w 15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8" name="Freeform 916"/>
            <p:cNvSpPr>
              <a:spLocks noChangeAspect="1"/>
            </p:cNvSpPr>
            <p:nvPr/>
          </p:nvSpPr>
          <p:spPr bwMode="auto">
            <a:xfrm>
              <a:off x="4227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0 w 15"/>
                <a:gd name="T5" fmla="*/ 0 h 28"/>
                <a:gd name="T6" fmla="*/ 1 w 15"/>
                <a:gd name="T7" fmla="*/ 0 h 28"/>
                <a:gd name="T8" fmla="*/ 2 w 15"/>
                <a:gd name="T9" fmla="*/ 0 h 28"/>
                <a:gd name="T10" fmla="*/ 3 w 15"/>
                <a:gd name="T11" fmla="*/ 0 h 28"/>
                <a:gd name="T12" fmla="*/ 3 w 15"/>
                <a:gd name="T13" fmla="*/ 0 h 28"/>
                <a:gd name="T14" fmla="*/ 4 w 15"/>
                <a:gd name="T15" fmla="*/ 0 h 28"/>
                <a:gd name="T16" fmla="*/ 4 w 15"/>
                <a:gd name="T17" fmla="*/ 0 h 28"/>
                <a:gd name="T18" fmla="*/ 4 w 15"/>
                <a:gd name="T19" fmla="*/ 1 h 28"/>
                <a:gd name="T20" fmla="*/ 4 w 15"/>
                <a:gd name="T21" fmla="*/ 4 h 28"/>
                <a:gd name="T22" fmla="*/ 4 w 15"/>
                <a:gd name="T23" fmla="*/ 4 h 28"/>
                <a:gd name="T24" fmla="*/ 3 w 15"/>
                <a:gd name="T25" fmla="*/ 4 h 28"/>
                <a:gd name="T26" fmla="*/ 3 w 15"/>
                <a:gd name="T27" fmla="*/ 5 h 28"/>
                <a:gd name="T28" fmla="*/ 3 w 15"/>
                <a:gd name="T29" fmla="*/ 5 h 28"/>
                <a:gd name="T30" fmla="*/ 2 w 15"/>
                <a:gd name="T31" fmla="*/ 5 h 28"/>
                <a:gd name="T32" fmla="*/ 1 w 15"/>
                <a:gd name="T33" fmla="*/ 5 h 28"/>
                <a:gd name="T34" fmla="*/ 1 w 15"/>
                <a:gd name="T35" fmla="*/ 4 h 28"/>
                <a:gd name="T36" fmla="*/ 0 w 15"/>
                <a:gd name="T37" fmla="*/ 4 h 28"/>
                <a:gd name="T38" fmla="*/ 0 w 15"/>
                <a:gd name="T39" fmla="*/ 4 h 28"/>
                <a:gd name="T40" fmla="*/ 0 w 15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8"/>
                <a:gd name="T65" fmla="*/ 15 w 1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79" name="Freeform 917"/>
            <p:cNvSpPr>
              <a:spLocks noChangeAspect="1"/>
            </p:cNvSpPr>
            <p:nvPr/>
          </p:nvSpPr>
          <p:spPr bwMode="auto">
            <a:xfrm>
              <a:off x="4250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1 w 20"/>
                <a:gd name="T3" fmla="*/ 4 h 31"/>
                <a:gd name="T4" fmla="*/ 1 w 20"/>
                <a:gd name="T5" fmla="*/ 5 h 31"/>
                <a:gd name="T6" fmla="*/ 1 w 20"/>
                <a:gd name="T7" fmla="*/ 5 h 31"/>
                <a:gd name="T8" fmla="*/ 1 w 20"/>
                <a:gd name="T9" fmla="*/ 5 h 31"/>
                <a:gd name="T10" fmla="*/ 3 w 20"/>
                <a:gd name="T11" fmla="*/ 5 h 31"/>
                <a:gd name="T12" fmla="*/ 3 w 20"/>
                <a:gd name="T13" fmla="*/ 5 h 31"/>
                <a:gd name="T14" fmla="*/ 5 w 20"/>
                <a:gd name="T15" fmla="*/ 5 h 31"/>
                <a:gd name="T16" fmla="*/ 5 w 20"/>
                <a:gd name="T17" fmla="*/ 5 h 31"/>
                <a:gd name="T18" fmla="*/ 5 w 20"/>
                <a:gd name="T19" fmla="*/ 4 h 31"/>
                <a:gd name="T20" fmla="*/ 5 w 20"/>
                <a:gd name="T21" fmla="*/ 2 h 31"/>
                <a:gd name="T22" fmla="*/ 5 w 20"/>
                <a:gd name="T23" fmla="*/ 1 h 31"/>
                <a:gd name="T24" fmla="*/ 5 w 20"/>
                <a:gd name="T25" fmla="*/ 0 h 31"/>
                <a:gd name="T26" fmla="*/ 5 w 20"/>
                <a:gd name="T27" fmla="*/ 0 h 31"/>
                <a:gd name="T28" fmla="*/ 5 w 20"/>
                <a:gd name="T29" fmla="*/ 0 h 31"/>
                <a:gd name="T30" fmla="*/ 3 w 20"/>
                <a:gd name="T31" fmla="*/ 0 h 31"/>
                <a:gd name="T32" fmla="*/ 3 w 20"/>
                <a:gd name="T33" fmla="*/ 0 h 31"/>
                <a:gd name="T34" fmla="*/ 1 w 20"/>
                <a:gd name="T35" fmla="*/ 0 h 31"/>
                <a:gd name="T36" fmla="*/ 1 w 20"/>
                <a:gd name="T37" fmla="*/ 0 h 31"/>
                <a:gd name="T38" fmla="*/ 1 w 20"/>
                <a:gd name="T39" fmla="*/ 0 h 31"/>
                <a:gd name="T40" fmla="*/ 1 w 20"/>
                <a:gd name="T41" fmla="*/ 1 h 31"/>
                <a:gd name="T42" fmla="*/ 0 w 20"/>
                <a:gd name="T43" fmla="*/ 1 h 31"/>
                <a:gd name="T44" fmla="*/ 0 w 20"/>
                <a:gd name="T45" fmla="*/ 2 h 31"/>
                <a:gd name="T46" fmla="*/ 0 w 20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31"/>
                <a:gd name="T74" fmla="*/ 20 w 20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31">
                  <a:moveTo>
                    <a:pt x="0" y="23"/>
                  </a:moveTo>
                  <a:lnTo>
                    <a:pt x="3" y="23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0" name="Freeform 918"/>
            <p:cNvSpPr>
              <a:spLocks noChangeAspect="1"/>
            </p:cNvSpPr>
            <p:nvPr/>
          </p:nvSpPr>
          <p:spPr bwMode="auto">
            <a:xfrm>
              <a:off x="4252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1 w 17"/>
                <a:gd name="T7" fmla="*/ 0 h 28"/>
                <a:gd name="T8" fmla="*/ 1 w 17"/>
                <a:gd name="T9" fmla="*/ 0 h 28"/>
                <a:gd name="T10" fmla="*/ 2 w 17"/>
                <a:gd name="T11" fmla="*/ 0 h 28"/>
                <a:gd name="T12" fmla="*/ 3 w 17"/>
                <a:gd name="T13" fmla="*/ 0 h 28"/>
                <a:gd name="T14" fmla="*/ 3 w 17"/>
                <a:gd name="T15" fmla="*/ 0 h 28"/>
                <a:gd name="T16" fmla="*/ 4 w 17"/>
                <a:gd name="T17" fmla="*/ 0 h 28"/>
                <a:gd name="T18" fmla="*/ 4 w 17"/>
                <a:gd name="T19" fmla="*/ 1 h 28"/>
                <a:gd name="T20" fmla="*/ 4 w 17"/>
                <a:gd name="T21" fmla="*/ 4 h 28"/>
                <a:gd name="T22" fmla="*/ 3 w 17"/>
                <a:gd name="T23" fmla="*/ 4 h 28"/>
                <a:gd name="T24" fmla="*/ 3 w 17"/>
                <a:gd name="T25" fmla="*/ 5 h 28"/>
                <a:gd name="T26" fmla="*/ 2 w 17"/>
                <a:gd name="T27" fmla="*/ 5 h 28"/>
                <a:gd name="T28" fmla="*/ 1 w 17"/>
                <a:gd name="T29" fmla="*/ 5 h 28"/>
                <a:gd name="T30" fmla="*/ 1 w 17"/>
                <a:gd name="T31" fmla="*/ 5 h 28"/>
                <a:gd name="T32" fmla="*/ 0 w 17"/>
                <a:gd name="T33" fmla="*/ 5 h 28"/>
                <a:gd name="T34" fmla="*/ 0 w 17"/>
                <a:gd name="T35" fmla="*/ 4 h 28"/>
                <a:gd name="T36" fmla="*/ 0 w 17"/>
                <a:gd name="T37" fmla="*/ 4 h 28"/>
                <a:gd name="T38" fmla="*/ 0 w 17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8"/>
                <a:gd name="T62" fmla="*/ 17 w 1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1" name="Freeform 919"/>
            <p:cNvSpPr>
              <a:spLocks noChangeAspect="1"/>
            </p:cNvSpPr>
            <p:nvPr/>
          </p:nvSpPr>
          <p:spPr bwMode="auto">
            <a:xfrm>
              <a:off x="4685" y="1569"/>
              <a:ext cx="0" cy="257"/>
            </a:xfrm>
            <a:custGeom>
              <a:avLst/>
              <a:gdLst>
                <a:gd name="T0" fmla="*/ 0 w 17"/>
                <a:gd name="T1" fmla="*/ 4 h 31"/>
                <a:gd name="T2" fmla="*/ 0 w 17"/>
                <a:gd name="T3" fmla="*/ 5 h 31"/>
                <a:gd name="T4" fmla="*/ 0 w 17"/>
                <a:gd name="T5" fmla="*/ 5 h 31"/>
                <a:gd name="T6" fmla="*/ 1 w 17"/>
                <a:gd name="T7" fmla="*/ 5 h 31"/>
                <a:gd name="T8" fmla="*/ 2 w 17"/>
                <a:gd name="T9" fmla="*/ 5 h 31"/>
                <a:gd name="T10" fmla="*/ 3 w 17"/>
                <a:gd name="T11" fmla="*/ 5 h 31"/>
                <a:gd name="T12" fmla="*/ 4 w 17"/>
                <a:gd name="T13" fmla="*/ 5 h 31"/>
                <a:gd name="T14" fmla="*/ 5 w 17"/>
                <a:gd name="T15" fmla="*/ 5 h 31"/>
                <a:gd name="T16" fmla="*/ 5 w 17"/>
                <a:gd name="T17" fmla="*/ 5 h 31"/>
                <a:gd name="T18" fmla="*/ 5 w 17"/>
                <a:gd name="T19" fmla="*/ 4 h 31"/>
                <a:gd name="T20" fmla="*/ 5 w 17"/>
                <a:gd name="T21" fmla="*/ 2 h 31"/>
                <a:gd name="T22" fmla="*/ 5 w 17"/>
                <a:gd name="T23" fmla="*/ 1 h 31"/>
                <a:gd name="T24" fmla="*/ 5 w 17"/>
                <a:gd name="T25" fmla="*/ 0 h 31"/>
                <a:gd name="T26" fmla="*/ 4 w 17"/>
                <a:gd name="T27" fmla="*/ 0 h 31"/>
                <a:gd name="T28" fmla="*/ 4 w 17"/>
                <a:gd name="T29" fmla="*/ 0 h 31"/>
                <a:gd name="T30" fmla="*/ 3 w 17"/>
                <a:gd name="T31" fmla="*/ 0 h 31"/>
                <a:gd name="T32" fmla="*/ 2 w 17"/>
                <a:gd name="T33" fmla="*/ 0 h 31"/>
                <a:gd name="T34" fmla="*/ 1 w 17"/>
                <a:gd name="T35" fmla="*/ 0 h 31"/>
                <a:gd name="T36" fmla="*/ 1 w 17"/>
                <a:gd name="T37" fmla="*/ 0 h 31"/>
                <a:gd name="T38" fmla="*/ 0 w 17"/>
                <a:gd name="T39" fmla="*/ 0 h 31"/>
                <a:gd name="T40" fmla="*/ 0 w 17"/>
                <a:gd name="T41" fmla="*/ 1 h 31"/>
                <a:gd name="T42" fmla="*/ 0 w 17"/>
                <a:gd name="T43" fmla="*/ 2 h 31"/>
                <a:gd name="T44" fmla="*/ 0 w 17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31"/>
                <a:gd name="T71" fmla="*/ 17 w 17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2" name="Freeform 920"/>
            <p:cNvSpPr>
              <a:spLocks noChangeAspect="1"/>
            </p:cNvSpPr>
            <p:nvPr/>
          </p:nvSpPr>
          <p:spPr bwMode="auto">
            <a:xfrm>
              <a:off x="4685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1 w 17"/>
                <a:gd name="T7" fmla="*/ 0 h 28"/>
                <a:gd name="T8" fmla="*/ 2 w 17"/>
                <a:gd name="T9" fmla="*/ 0 h 28"/>
                <a:gd name="T10" fmla="*/ 3 w 17"/>
                <a:gd name="T11" fmla="*/ 0 h 28"/>
                <a:gd name="T12" fmla="*/ 4 w 17"/>
                <a:gd name="T13" fmla="*/ 0 h 28"/>
                <a:gd name="T14" fmla="*/ 5 w 17"/>
                <a:gd name="T15" fmla="*/ 0 h 28"/>
                <a:gd name="T16" fmla="*/ 5 w 17"/>
                <a:gd name="T17" fmla="*/ 0 h 28"/>
                <a:gd name="T18" fmla="*/ 5 w 17"/>
                <a:gd name="T19" fmla="*/ 1 h 28"/>
                <a:gd name="T20" fmla="*/ 5 w 17"/>
                <a:gd name="T21" fmla="*/ 4 h 28"/>
                <a:gd name="T22" fmla="*/ 5 w 17"/>
                <a:gd name="T23" fmla="*/ 4 h 28"/>
                <a:gd name="T24" fmla="*/ 4 w 17"/>
                <a:gd name="T25" fmla="*/ 4 h 28"/>
                <a:gd name="T26" fmla="*/ 4 w 17"/>
                <a:gd name="T27" fmla="*/ 5 h 28"/>
                <a:gd name="T28" fmla="*/ 3 w 17"/>
                <a:gd name="T29" fmla="*/ 5 h 28"/>
                <a:gd name="T30" fmla="*/ 2 w 17"/>
                <a:gd name="T31" fmla="*/ 5 h 28"/>
                <a:gd name="T32" fmla="*/ 1 w 17"/>
                <a:gd name="T33" fmla="*/ 5 h 28"/>
                <a:gd name="T34" fmla="*/ 1 w 17"/>
                <a:gd name="T35" fmla="*/ 4 h 28"/>
                <a:gd name="T36" fmla="*/ 0 w 17"/>
                <a:gd name="T37" fmla="*/ 4 h 28"/>
                <a:gd name="T38" fmla="*/ 0 w 17"/>
                <a:gd name="T39" fmla="*/ 4 h 28"/>
                <a:gd name="T40" fmla="*/ 0 w 17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8"/>
                <a:gd name="T65" fmla="*/ 17 w 1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3" name="Freeform 921"/>
            <p:cNvSpPr>
              <a:spLocks noChangeAspect="1"/>
            </p:cNvSpPr>
            <p:nvPr/>
          </p:nvSpPr>
          <p:spPr bwMode="auto">
            <a:xfrm>
              <a:off x="4708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1 w 19"/>
                <a:gd name="T3" fmla="*/ 4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3 w 19"/>
                <a:gd name="T13" fmla="*/ 5 h 31"/>
                <a:gd name="T14" fmla="*/ 4 w 19"/>
                <a:gd name="T15" fmla="*/ 5 h 31"/>
                <a:gd name="T16" fmla="*/ 5 w 19"/>
                <a:gd name="T17" fmla="*/ 5 h 31"/>
                <a:gd name="T18" fmla="*/ 5 w 19"/>
                <a:gd name="T19" fmla="*/ 4 h 31"/>
                <a:gd name="T20" fmla="*/ 5 w 19"/>
                <a:gd name="T21" fmla="*/ 2 h 31"/>
                <a:gd name="T22" fmla="*/ 5 w 19"/>
                <a:gd name="T23" fmla="*/ 1 h 31"/>
                <a:gd name="T24" fmla="*/ 5 w 19"/>
                <a:gd name="T25" fmla="*/ 0 h 31"/>
                <a:gd name="T26" fmla="*/ 4 w 19"/>
                <a:gd name="T27" fmla="*/ 0 h 31"/>
                <a:gd name="T28" fmla="*/ 4 w 19"/>
                <a:gd name="T29" fmla="*/ 0 h 31"/>
                <a:gd name="T30" fmla="*/ 3 w 19"/>
                <a:gd name="T31" fmla="*/ 0 h 31"/>
                <a:gd name="T32" fmla="*/ 3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1 w 19"/>
                <a:gd name="T41" fmla="*/ 1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3" y="23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4" name="Freeform 922"/>
            <p:cNvSpPr>
              <a:spLocks noChangeAspect="1"/>
            </p:cNvSpPr>
            <p:nvPr/>
          </p:nvSpPr>
          <p:spPr bwMode="auto">
            <a:xfrm>
              <a:off x="4710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1 w 16"/>
                <a:gd name="T9" fmla="*/ 0 h 28"/>
                <a:gd name="T10" fmla="*/ 2 w 16"/>
                <a:gd name="T11" fmla="*/ 0 h 28"/>
                <a:gd name="T12" fmla="*/ 3 w 16"/>
                <a:gd name="T13" fmla="*/ 0 h 28"/>
                <a:gd name="T14" fmla="*/ 3 w 16"/>
                <a:gd name="T15" fmla="*/ 0 h 28"/>
                <a:gd name="T16" fmla="*/ 4 w 16"/>
                <a:gd name="T17" fmla="*/ 0 h 28"/>
                <a:gd name="T18" fmla="*/ 4 w 16"/>
                <a:gd name="T19" fmla="*/ 1 h 28"/>
                <a:gd name="T20" fmla="*/ 4 w 16"/>
                <a:gd name="T21" fmla="*/ 4 h 28"/>
                <a:gd name="T22" fmla="*/ 3 w 16"/>
                <a:gd name="T23" fmla="*/ 4 h 28"/>
                <a:gd name="T24" fmla="*/ 3 w 16"/>
                <a:gd name="T25" fmla="*/ 4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1 w 16"/>
                <a:gd name="T33" fmla="*/ 5 h 28"/>
                <a:gd name="T34" fmla="*/ 0 w 16"/>
                <a:gd name="T35" fmla="*/ 5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5" name="Freeform 923"/>
            <p:cNvSpPr>
              <a:spLocks noChangeAspect="1"/>
            </p:cNvSpPr>
            <p:nvPr/>
          </p:nvSpPr>
          <p:spPr bwMode="auto">
            <a:xfrm>
              <a:off x="4734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0 w 19"/>
                <a:gd name="T5" fmla="*/ 5 h 31"/>
                <a:gd name="T6" fmla="*/ 0 w 19"/>
                <a:gd name="T7" fmla="*/ 5 h 31"/>
                <a:gd name="T8" fmla="*/ 1 w 19"/>
                <a:gd name="T9" fmla="*/ 5 h 31"/>
                <a:gd name="T10" fmla="*/ 2 w 19"/>
                <a:gd name="T11" fmla="*/ 5 h 31"/>
                <a:gd name="T12" fmla="*/ 3 w 19"/>
                <a:gd name="T13" fmla="*/ 5 h 31"/>
                <a:gd name="T14" fmla="*/ 3 w 19"/>
                <a:gd name="T15" fmla="*/ 5 h 31"/>
                <a:gd name="T16" fmla="*/ 3 w 19"/>
                <a:gd name="T17" fmla="*/ 5 h 31"/>
                <a:gd name="T18" fmla="*/ 4 w 19"/>
                <a:gd name="T19" fmla="*/ 5 h 31"/>
                <a:gd name="T20" fmla="*/ 4 w 19"/>
                <a:gd name="T21" fmla="*/ 4 h 31"/>
                <a:gd name="T22" fmla="*/ 4 w 19"/>
                <a:gd name="T23" fmla="*/ 2 h 31"/>
                <a:gd name="T24" fmla="*/ 4 w 19"/>
                <a:gd name="T25" fmla="*/ 1 h 31"/>
                <a:gd name="T26" fmla="*/ 3 w 19"/>
                <a:gd name="T27" fmla="*/ 1 h 31"/>
                <a:gd name="T28" fmla="*/ 3 w 19"/>
                <a:gd name="T29" fmla="*/ 0 h 31"/>
                <a:gd name="T30" fmla="*/ 3 w 19"/>
                <a:gd name="T31" fmla="*/ 0 h 31"/>
                <a:gd name="T32" fmla="*/ 1 w 19"/>
                <a:gd name="T33" fmla="*/ 0 h 31"/>
                <a:gd name="T34" fmla="*/ 0 w 19"/>
                <a:gd name="T35" fmla="*/ 0 h 31"/>
                <a:gd name="T36" fmla="*/ 0 w 19"/>
                <a:gd name="T37" fmla="*/ 0 h 31"/>
                <a:gd name="T38" fmla="*/ 0 w 19"/>
                <a:gd name="T39" fmla="*/ 0 h 31"/>
                <a:gd name="T40" fmla="*/ 0 w 19"/>
                <a:gd name="T41" fmla="*/ 1 h 31"/>
                <a:gd name="T42" fmla="*/ 0 w 19"/>
                <a:gd name="T43" fmla="*/ 2 h 31"/>
                <a:gd name="T44" fmla="*/ 0 w 19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31"/>
                <a:gd name="T71" fmla="*/ 19 w 1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6" name="Freeform 924"/>
            <p:cNvSpPr>
              <a:spLocks noChangeAspect="1"/>
            </p:cNvSpPr>
            <p:nvPr/>
          </p:nvSpPr>
          <p:spPr bwMode="auto">
            <a:xfrm>
              <a:off x="4734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1 w 15"/>
                <a:gd name="T5" fmla="*/ 0 h 28"/>
                <a:gd name="T6" fmla="*/ 2 w 15"/>
                <a:gd name="T7" fmla="*/ 0 h 28"/>
                <a:gd name="T8" fmla="*/ 3 w 15"/>
                <a:gd name="T9" fmla="*/ 0 h 28"/>
                <a:gd name="T10" fmla="*/ 4 w 15"/>
                <a:gd name="T11" fmla="*/ 0 h 28"/>
                <a:gd name="T12" fmla="*/ 4 w 15"/>
                <a:gd name="T13" fmla="*/ 0 h 28"/>
                <a:gd name="T14" fmla="*/ 4 w 15"/>
                <a:gd name="T15" fmla="*/ 1 h 28"/>
                <a:gd name="T16" fmla="*/ 4 w 15"/>
                <a:gd name="T17" fmla="*/ 4 h 28"/>
                <a:gd name="T18" fmla="*/ 4 w 15"/>
                <a:gd name="T19" fmla="*/ 4 h 28"/>
                <a:gd name="T20" fmla="*/ 4 w 15"/>
                <a:gd name="T21" fmla="*/ 5 h 28"/>
                <a:gd name="T22" fmla="*/ 3 w 15"/>
                <a:gd name="T23" fmla="*/ 5 h 28"/>
                <a:gd name="T24" fmla="*/ 3 w 15"/>
                <a:gd name="T25" fmla="*/ 5 h 28"/>
                <a:gd name="T26" fmla="*/ 2 w 15"/>
                <a:gd name="T27" fmla="*/ 5 h 28"/>
                <a:gd name="T28" fmla="*/ 1 w 15"/>
                <a:gd name="T29" fmla="*/ 5 h 28"/>
                <a:gd name="T30" fmla="*/ 1 w 15"/>
                <a:gd name="T31" fmla="*/ 4 h 28"/>
                <a:gd name="T32" fmla="*/ 0 w 15"/>
                <a:gd name="T33" fmla="*/ 4 h 28"/>
                <a:gd name="T34" fmla="*/ 0 w 15"/>
                <a:gd name="T35" fmla="*/ 4 h 28"/>
                <a:gd name="T36" fmla="*/ 0 w 15"/>
                <a:gd name="T37" fmla="*/ 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8"/>
                <a:gd name="T59" fmla="*/ 15 w 15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7" name="Freeform 925"/>
            <p:cNvSpPr>
              <a:spLocks noChangeAspect="1"/>
            </p:cNvSpPr>
            <p:nvPr/>
          </p:nvSpPr>
          <p:spPr bwMode="auto">
            <a:xfrm>
              <a:off x="4755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1 w 20"/>
                <a:gd name="T3" fmla="*/ 4 h 31"/>
                <a:gd name="T4" fmla="*/ 1 w 20"/>
                <a:gd name="T5" fmla="*/ 5 h 31"/>
                <a:gd name="T6" fmla="*/ 1 w 20"/>
                <a:gd name="T7" fmla="*/ 5 h 31"/>
                <a:gd name="T8" fmla="*/ 2 w 20"/>
                <a:gd name="T9" fmla="*/ 5 h 31"/>
                <a:gd name="T10" fmla="*/ 4 w 20"/>
                <a:gd name="T11" fmla="*/ 5 h 31"/>
                <a:gd name="T12" fmla="*/ 5 w 20"/>
                <a:gd name="T13" fmla="*/ 5 h 31"/>
                <a:gd name="T14" fmla="*/ 6 w 20"/>
                <a:gd name="T15" fmla="*/ 5 h 31"/>
                <a:gd name="T16" fmla="*/ 7 w 20"/>
                <a:gd name="T17" fmla="*/ 5 h 31"/>
                <a:gd name="T18" fmla="*/ 7 w 20"/>
                <a:gd name="T19" fmla="*/ 5 h 31"/>
                <a:gd name="T20" fmla="*/ 7 w 20"/>
                <a:gd name="T21" fmla="*/ 4 h 31"/>
                <a:gd name="T22" fmla="*/ 7 w 20"/>
                <a:gd name="T23" fmla="*/ 2 h 31"/>
                <a:gd name="T24" fmla="*/ 7 w 20"/>
                <a:gd name="T25" fmla="*/ 1 h 31"/>
                <a:gd name="T26" fmla="*/ 7 w 20"/>
                <a:gd name="T27" fmla="*/ 0 h 31"/>
                <a:gd name="T28" fmla="*/ 6 w 20"/>
                <a:gd name="T29" fmla="*/ 0 h 31"/>
                <a:gd name="T30" fmla="*/ 6 w 20"/>
                <a:gd name="T31" fmla="*/ 0 h 31"/>
                <a:gd name="T32" fmla="*/ 5 w 20"/>
                <a:gd name="T33" fmla="*/ 0 h 31"/>
                <a:gd name="T34" fmla="*/ 4 w 20"/>
                <a:gd name="T35" fmla="*/ 0 h 31"/>
                <a:gd name="T36" fmla="*/ 2 w 20"/>
                <a:gd name="T37" fmla="*/ 0 h 31"/>
                <a:gd name="T38" fmla="*/ 2 w 20"/>
                <a:gd name="T39" fmla="*/ 0 h 31"/>
                <a:gd name="T40" fmla="*/ 1 w 20"/>
                <a:gd name="T41" fmla="*/ 0 h 31"/>
                <a:gd name="T42" fmla="*/ 1 w 20"/>
                <a:gd name="T43" fmla="*/ 1 h 31"/>
                <a:gd name="T44" fmla="*/ 0 w 20"/>
                <a:gd name="T45" fmla="*/ 1 h 31"/>
                <a:gd name="T46" fmla="*/ 0 w 20"/>
                <a:gd name="T47" fmla="*/ 2 h 31"/>
                <a:gd name="T48" fmla="*/ 0 w 20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31"/>
                <a:gd name="T77" fmla="*/ 20 w 20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31">
                  <a:moveTo>
                    <a:pt x="0" y="23"/>
                  </a:moveTo>
                  <a:lnTo>
                    <a:pt x="3" y="23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8" name="Freeform 926"/>
            <p:cNvSpPr>
              <a:spLocks noChangeAspect="1"/>
            </p:cNvSpPr>
            <p:nvPr/>
          </p:nvSpPr>
          <p:spPr bwMode="auto">
            <a:xfrm>
              <a:off x="4758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1 w 17"/>
                <a:gd name="T7" fmla="*/ 0 h 28"/>
                <a:gd name="T8" fmla="*/ 2 w 17"/>
                <a:gd name="T9" fmla="*/ 0 h 28"/>
                <a:gd name="T10" fmla="*/ 3 w 17"/>
                <a:gd name="T11" fmla="*/ 0 h 28"/>
                <a:gd name="T12" fmla="*/ 4 w 17"/>
                <a:gd name="T13" fmla="*/ 0 h 28"/>
                <a:gd name="T14" fmla="*/ 5 w 17"/>
                <a:gd name="T15" fmla="*/ 0 h 28"/>
                <a:gd name="T16" fmla="*/ 5 w 17"/>
                <a:gd name="T17" fmla="*/ 0 h 28"/>
                <a:gd name="T18" fmla="*/ 5 w 17"/>
                <a:gd name="T19" fmla="*/ 1 h 28"/>
                <a:gd name="T20" fmla="*/ 5 w 17"/>
                <a:gd name="T21" fmla="*/ 4 h 28"/>
                <a:gd name="T22" fmla="*/ 5 w 17"/>
                <a:gd name="T23" fmla="*/ 4 h 28"/>
                <a:gd name="T24" fmla="*/ 4 w 17"/>
                <a:gd name="T25" fmla="*/ 4 h 28"/>
                <a:gd name="T26" fmla="*/ 4 w 17"/>
                <a:gd name="T27" fmla="*/ 5 h 28"/>
                <a:gd name="T28" fmla="*/ 3 w 17"/>
                <a:gd name="T29" fmla="*/ 5 h 28"/>
                <a:gd name="T30" fmla="*/ 2 w 17"/>
                <a:gd name="T31" fmla="*/ 5 h 28"/>
                <a:gd name="T32" fmla="*/ 1 w 17"/>
                <a:gd name="T33" fmla="*/ 5 h 28"/>
                <a:gd name="T34" fmla="*/ 1 w 17"/>
                <a:gd name="T35" fmla="*/ 4 h 28"/>
                <a:gd name="T36" fmla="*/ 0 w 17"/>
                <a:gd name="T37" fmla="*/ 4 h 28"/>
                <a:gd name="T38" fmla="*/ 0 w 17"/>
                <a:gd name="T39" fmla="*/ 4 h 28"/>
                <a:gd name="T40" fmla="*/ 0 w 17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8"/>
                <a:gd name="T65" fmla="*/ 17 w 1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89" name="Freeform 927"/>
            <p:cNvSpPr>
              <a:spLocks noChangeAspect="1"/>
            </p:cNvSpPr>
            <p:nvPr/>
          </p:nvSpPr>
          <p:spPr bwMode="auto">
            <a:xfrm>
              <a:off x="4780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6 w 19"/>
                <a:gd name="T19" fmla="*/ 5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6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4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0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0" name="Freeform 928"/>
            <p:cNvSpPr>
              <a:spLocks noChangeAspect="1"/>
            </p:cNvSpPr>
            <p:nvPr/>
          </p:nvSpPr>
          <p:spPr bwMode="auto">
            <a:xfrm>
              <a:off x="4783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0 w 17"/>
                <a:gd name="T7" fmla="*/ 0 h 28"/>
                <a:gd name="T8" fmla="*/ 2 w 17"/>
                <a:gd name="T9" fmla="*/ 0 h 28"/>
                <a:gd name="T10" fmla="*/ 3 w 17"/>
                <a:gd name="T11" fmla="*/ 0 h 28"/>
                <a:gd name="T12" fmla="*/ 3 w 17"/>
                <a:gd name="T13" fmla="*/ 0 h 28"/>
                <a:gd name="T14" fmla="*/ 4 w 17"/>
                <a:gd name="T15" fmla="*/ 0 h 28"/>
                <a:gd name="T16" fmla="*/ 4 w 17"/>
                <a:gd name="T17" fmla="*/ 1 h 28"/>
                <a:gd name="T18" fmla="*/ 4 w 17"/>
                <a:gd name="T19" fmla="*/ 4 h 28"/>
                <a:gd name="T20" fmla="*/ 4 w 17"/>
                <a:gd name="T21" fmla="*/ 4 h 28"/>
                <a:gd name="T22" fmla="*/ 3 w 17"/>
                <a:gd name="T23" fmla="*/ 4 h 28"/>
                <a:gd name="T24" fmla="*/ 3 w 17"/>
                <a:gd name="T25" fmla="*/ 5 h 28"/>
                <a:gd name="T26" fmla="*/ 2 w 17"/>
                <a:gd name="T27" fmla="*/ 5 h 28"/>
                <a:gd name="T28" fmla="*/ 1 w 17"/>
                <a:gd name="T29" fmla="*/ 5 h 28"/>
                <a:gd name="T30" fmla="*/ 0 w 17"/>
                <a:gd name="T31" fmla="*/ 5 h 28"/>
                <a:gd name="T32" fmla="*/ 0 w 17"/>
                <a:gd name="T33" fmla="*/ 5 h 28"/>
                <a:gd name="T34" fmla="*/ 0 w 17"/>
                <a:gd name="T35" fmla="*/ 4 h 28"/>
                <a:gd name="T36" fmla="*/ 0 w 17"/>
                <a:gd name="T37" fmla="*/ 4 h 28"/>
                <a:gd name="T38" fmla="*/ 0 w 17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8"/>
                <a:gd name="T62" fmla="*/ 17 w 1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1" name="Freeform 929"/>
            <p:cNvSpPr>
              <a:spLocks noChangeAspect="1"/>
            </p:cNvSpPr>
            <p:nvPr/>
          </p:nvSpPr>
          <p:spPr bwMode="auto">
            <a:xfrm>
              <a:off x="4806" y="1569"/>
              <a:ext cx="0" cy="257"/>
            </a:xfrm>
            <a:custGeom>
              <a:avLst/>
              <a:gdLst>
                <a:gd name="T0" fmla="*/ 0 w 15"/>
                <a:gd name="T1" fmla="*/ 4 h 31"/>
                <a:gd name="T2" fmla="*/ 0 w 15"/>
                <a:gd name="T3" fmla="*/ 5 h 31"/>
                <a:gd name="T4" fmla="*/ 0 w 15"/>
                <a:gd name="T5" fmla="*/ 5 h 31"/>
                <a:gd name="T6" fmla="*/ 1 w 15"/>
                <a:gd name="T7" fmla="*/ 5 h 31"/>
                <a:gd name="T8" fmla="*/ 2 w 15"/>
                <a:gd name="T9" fmla="*/ 5 h 31"/>
                <a:gd name="T10" fmla="*/ 3 w 15"/>
                <a:gd name="T11" fmla="*/ 5 h 31"/>
                <a:gd name="T12" fmla="*/ 4 w 15"/>
                <a:gd name="T13" fmla="*/ 5 h 31"/>
                <a:gd name="T14" fmla="*/ 4 w 15"/>
                <a:gd name="T15" fmla="*/ 5 h 31"/>
                <a:gd name="T16" fmla="*/ 4 w 15"/>
                <a:gd name="T17" fmla="*/ 5 h 31"/>
                <a:gd name="T18" fmla="*/ 4 w 15"/>
                <a:gd name="T19" fmla="*/ 4 h 31"/>
                <a:gd name="T20" fmla="*/ 4 w 15"/>
                <a:gd name="T21" fmla="*/ 2 h 31"/>
                <a:gd name="T22" fmla="*/ 4 w 15"/>
                <a:gd name="T23" fmla="*/ 1 h 31"/>
                <a:gd name="T24" fmla="*/ 4 w 15"/>
                <a:gd name="T25" fmla="*/ 0 h 31"/>
                <a:gd name="T26" fmla="*/ 4 w 15"/>
                <a:gd name="T27" fmla="*/ 0 h 31"/>
                <a:gd name="T28" fmla="*/ 3 w 15"/>
                <a:gd name="T29" fmla="*/ 0 h 31"/>
                <a:gd name="T30" fmla="*/ 2 w 15"/>
                <a:gd name="T31" fmla="*/ 0 h 31"/>
                <a:gd name="T32" fmla="*/ 1 w 15"/>
                <a:gd name="T33" fmla="*/ 0 h 31"/>
                <a:gd name="T34" fmla="*/ 1 w 15"/>
                <a:gd name="T35" fmla="*/ 0 h 31"/>
                <a:gd name="T36" fmla="*/ 0 w 15"/>
                <a:gd name="T37" fmla="*/ 0 h 31"/>
                <a:gd name="T38" fmla="*/ 0 w 15"/>
                <a:gd name="T39" fmla="*/ 1 h 31"/>
                <a:gd name="T40" fmla="*/ 0 w 15"/>
                <a:gd name="T41" fmla="*/ 2 h 31"/>
                <a:gd name="T42" fmla="*/ 0 w 15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31"/>
                <a:gd name="T68" fmla="*/ 15 w 15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2" name="Freeform 930"/>
            <p:cNvSpPr>
              <a:spLocks noChangeAspect="1"/>
            </p:cNvSpPr>
            <p:nvPr/>
          </p:nvSpPr>
          <p:spPr bwMode="auto">
            <a:xfrm>
              <a:off x="4806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1 w 15"/>
                <a:gd name="T5" fmla="*/ 0 h 28"/>
                <a:gd name="T6" fmla="*/ 1 w 15"/>
                <a:gd name="T7" fmla="*/ 0 h 28"/>
                <a:gd name="T8" fmla="*/ 2 w 15"/>
                <a:gd name="T9" fmla="*/ 0 h 28"/>
                <a:gd name="T10" fmla="*/ 3 w 15"/>
                <a:gd name="T11" fmla="*/ 0 h 28"/>
                <a:gd name="T12" fmla="*/ 4 w 15"/>
                <a:gd name="T13" fmla="*/ 0 h 28"/>
                <a:gd name="T14" fmla="*/ 4 w 15"/>
                <a:gd name="T15" fmla="*/ 0 h 28"/>
                <a:gd name="T16" fmla="*/ 4 w 15"/>
                <a:gd name="T17" fmla="*/ 0 h 28"/>
                <a:gd name="T18" fmla="*/ 4 w 15"/>
                <a:gd name="T19" fmla="*/ 1 h 28"/>
                <a:gd name="T20" fmla="*/ 4 w 15"/>
                <a:gd name="T21" fmla="*/ 4 h 28"/>
                <a:gd name="T22" fmla="*/ 4 w 15"/>
                <a:gd name="T23" fmla="*/ 4 h 28"/>
                <a:gd name="T24" fmla="*/ 4 w 15"/>
                <a:gd name="T25" fmla="*/ 4 h 28"/>
                <a:gd name="T26" fmla="*/ 4 w 15"/>
                <a:gd name="T27" fmla="*/ 5 h 28"/>
                <a:gd name="T28" fmla="*/ 3 w 15"/>
                <a:gd name="T29" fmla="*/ 5 h 28"/>
                <a:gd name="T30" fmla="*/ 2 w 15"/>
                <a:gd name="T31" fmla="*/ 5 h 28"/>
                <a:gd name="T32" fmla="*/ 1 w 15"/>
                <a:gd name="T33" fmla="*/ 5 h 28"/>
                <a:gd name="T34" fmla="*/ 1 w 15"/>
                <a:gd name="T35" fmla="*/ 4 h 28"/>
                <a:gd name="T36" fmla="*/ 0 w 15"/>
                <a:gd name="T37" fmla="*/ 4 h 28"/>
                <a:gd name="T38" fmla="*/ 0 w 15"/>
                <a:gd name="T39" fmla="*/ 4 h 28"/>
                <a:gd name="T40" fmla="*/ 0 w 15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8"/>
                <a:gd name="T65" fmla="*/ 15 w 1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3" name="Freeform 931"/>
            <p:cNvSpPr>
              <a:spLocks noChangeAspect="1"/>
            </p:cNvSpPr>
            <p:nvPr/>
          </p:nvSpPr>
          <p:spPr bwMode="auto">
            <a:xfrm>
              <a:off x="4831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1 w 16"/>
                <a:gd name="T9" fmla="*/ 5 h 31"/>
                <a:gd name="T10" fmla="*/ 2 w 16"/>
                <a:gd name="T11" fmla="*/ 5 h 31"/>
                <a:gd name="T12" fmla="*/ 3 w 16"/>
                <a:gd name="T13" fmla="*/ 5 h 31"/>
                <a:gd name="T14" fmla="*/ 4 w 16"/>
                <a:gd name="T15" fmla="*/ 5 h 31"/>
                <a:gd name="T16" fmla="*/ 4 w 16"/>
                <a:gd name="T17" fmla="*/ 5 h 31"/>
                <a:gd name="T18" fmla="*/ 4 w 16"/>
                <a:gd name="T19" fmla="*/ 4 h 31"/>
                <a:gd name="T20" fmla="*/ 4 w 16"/>
                <a:gd name="T21" fmla="*/ 2 h 31"/>
                <a:gd name="T22" fmla="*/ 4 w 16"/>
                <a:gd name="T23" fmla="*/ 1 h 31"/>
                <a:gd name="T24" fmla="*/ 4 w 16"/>
                <a:gd name="T25" fmla="*/ 0 h 31"/>
                <a:gd name="T26" fmla="*/ 3 w 16"/>
                <a:gd name="T27" fmla="*/ 0 h 31"/>
                <a:gd name="T28" fmla="*/ 3 w 16"/>
                <a:gd name="T29" fmla="*/ 0 h 31"/>
                <a:gd name="T30" fmla="*/ 2 w 16"/>
                <a:gd name="T31" fmla="*/ 0 h 31"/>
                <a:gd name="T32" fmla="*/ 1 w 16"/>
                <a:gd name="T33" fmla="*/ 0 h 31"/>
                <a:gd name="T34" fmla="*/ 1 w 16"/>
                <a:gd name="T35" fmla="*/ 0 h 31"/>
                <a:gd name="T36" fmla="*/ 0 w 16"/>
                <a:gd name="T37" fmla="*/ 0 h 31"/>
                <a:gd name="T38" fmla="*/ 0 w 16"/>
                <a:gd name="T39" fmla="*/ 1 h 31"/>
                <a:gd name="T40" fmla="*/ 0 w 16"/>
                <a:gd name="T41" fmla="*/ 2 h 31"/>
                <a:gd name="T42" fmla="*/ 0 w 16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31"/>
                <a:gd name="T68" fmla="*/ 16 w 1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4" name="Freeform 932"/>
            <p:cNvSpPr>
              <a:spLocks noChangeAspect="1"/>
            </p:cNvSpPr>
            <p:nvPr/>
          </p:nvSpPr>
          <p:spPr bwMode="auto">
            <a:xfrm>
              <a:off x="4831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1 w 16"/>
                <a:gd name="T9" fmla="*/ 0 h 28"/>
                <a:gd name="T10" fmla="*/ 2 w 16"/>
                <a:gd name="T11" fmla="*/ 0 h 28"/>
                <a:gd name="T12" fmla="*/ 3 w 16"/>
                <a:gd name="T13" fmla="*/ 0 h 28"/>
                <a:gd name="T14" fmla="*/ 3 w 16"/>
                <a:gd name="T15" fmla="*/ 0 h 28"/>
                <a:gd name="T16" fmla="*/ 4 w 16"/>
                <a:gd name="T17" fmla="*/ 0 h 28"/>
                <a:gd name="T18" fmla="*/ 4 w 16"/>
                <a:gd name="T19" fmla="*/ 1 h 28"/>
                <a:gd name="T20" fmla="*/ 4 w 16"/>
                <a:gd name="T21" fmla="*/ 4 h 28"/>
                <a:gd name="T22" fmla="*/ 4 w 16"/>
                <a:gd name="T23" fmla="*/ 4 h 28"/>
                <a:gd name="T24" fmla="*/ 3 w 16"/>
                <a:gd name="T25" fmla="*/ 4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5" name="Freeform 933"/>
            <p:cNvSpPr>
              <a:spLocks noChangeAspect="1"/>
            </p:cNvSpPr>
            <p:nvPr/>
          </p:nvSpPr>
          <p:spPr bwMode="auto">
            <a:xfrm>
              <a:off x="4877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0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5 w 19"/>
                <a:gd name="T19" fmla="*/ 4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5 w 19"/>
                <a:gd name="T27" fmla="*/ 1 h 31"/>
                <a:gd name="T28" fmla="*/ 5 w 19"/>
                <a:gd name="T29" fmla="*/ 0 h 31"/>
                <a:gd name="T30" fmla="*/ 4 w 19"/>
                <a:gd name="T31" fmla="*/ 0 h 31"/>
                <a:gd name="T32" fmla="*/ 4 w 19"/>
                <a:gd name="T33" fmla="*/ 0 h 31"/>
                <a:gd name="T34" fmla="*/ 3 w 19"/>
                <a:gd name="T35" fmla="*/ 0 h 31"/>
                <a:gd name="T36" fmla="*/ 2 w 19"/>
                <a:gd name="T37" fmla="*/ 0 h 31"/>
                <a:gd name="T38" fmla="*/ 1 w 19"/>
                <a:gd name="T39" fmla="*/ 0 h 31"/>
                <a:gd name="T40" fmla="*/ 1 w 19"/>
                <a:gd name="T41" fmla="*/ 0 h 31"/>
                <a:gd name="T42" fmla="*/ 0 w 19"/>
                <a:gd name="T43" fmla="*/ 0 h 31"/>
                <a:gd name="T44" fmla="*/ 0 w 19"/>
                <a:gd name="T45" fmla="*/ 1 h 31"/>
                <a:gd name="T46" fmla="*/ 0 w 19"/>
                <a:gd name="T47" fmla="*/ 2 h 31"/>
                <a:gd name="T48" fmla="*/ 0 w 19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1"/>
                <a:gd name="T77" fmla="*/ 19 w 1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6" name="Freeform 934"/>
            <p:cNvSpPr>
              <a:spLocks noChangeAspect="1"/>
            </p:cNvSpPr>
            <p:nvPr/>
          </p:nvSpPr>
          <p:spPr bwMode="auto">
            <a:xfrm>
              <a:off x="4877" y="1570"/>
              <a:ext cx="0" cy="257"/>
            </a:xfrm>
            <a:custGeom>
              <a:avLst/>
              <a:gdLst>
                <a:gd name="T0" fmla="*/ 0 w 15"/>
                <a:gd name="T1" fmla="*/ 1 h 28"/>
                <a:gd name="T2" fmla="*/ 0 w 15"/>
                <a:gd name="T3" fmla="*/ 0 h 28"/>
                <a:gd name="T4" fmla="*/ 0 w 15"/>
                <a:gd name="T5" fmla="*/ 0 h 28"/>
                <a:gd name="T6" fmla="*/ 1 w 15"/>
                <a:gd name="T7" fmla="*/ 0 h 28"/>
                <a:gd name="T8" fmla="*/ 2 w 15"/>
                <a:gd name="T9" fmla="*/ 0 h 28"/>
                <a:gd name="T10" fmla="*/ 3 w 15"/>
                <a:gd name="T11" fmla="*/ 0 h 28"/>
                <a:gd name="T12" fmla="*/ 4 w 15"/>
                <a:gd name="T13" fmla="*/ 0 h 28"/>
                <a:gd name="T14" fmla="*/ 5 w 15"/>
                <a:gd name="T15" fmla="*/ 0 h 28"/>
                <a:gd name="T16" fmla="*/ 5 w 15"/>
                <a:gd name="T17" fmla="*/ 0 h 28"/>
                <a:gd name="T18" fmla="*/ 5 w 15"/>
                <a:gd name="T19" fmla="*/ 1 h 28"/>
                <a:gd name="T20" fmla="*/ 5 w 15"/>
                <a:gd name="T21" fmla="*/ 4 h 28"/>
                <a:gd name="T22" fmla="*/ 5 w 15"/>
                <a:gd name="T23" fmla="*/ 4 h 28"/>
                <a:gd name="T24" fmla="*/ 4 w 15"/>
                <a:gd name="T25" fmla="*/ 4 h 28"/>
                <a:gd name="T26" fmla="*/ 4 w 15"/>
                <a:gd name="T27" fmla="*/ 5 h 28"/>
                <a:gd name="T28" fmla="*/ 3 w 15"/>
                <a:gd name="T29" fmla="*/ 5 h 28"/>
                <a:gd name="T30" fmla="*/ 2 w 15"/>
                <a:gd name="T31" fmla="*/ 5 h 28"/>
                <a:gd name="T32" fmla="*/ 1 w 15"/>
                <a:gd name="T33" fmla="*/ 5 h 28"/>
                <a:gd name="T34" fmla="*/ 1 w 15"/>
                <a:gd name="T35" fmla="*/ 4 h 28"/>
                <a:gd name="T36" fmla="*/ 0 w 15"/>
                <a:gd name="T37" fmla="*/ 4 h 28"/>
                <a:gd name="T38" fmla="*/ 0 w 15"/>
                <a:gd name="T39" fmla="*/ 4 h 28"/>
                <a:gd name="T40" fmla="*/ 0 w 15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8"/>
                <a:gd name="T65" fmla="*/ 15 w 1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7" name="Freeform 935"/>
            <p:cNvSpPr>
              <a:spLocks noChangeAspect="1"/>
            </p:cNvSpPr>
            <p:nvPr/>
          </p:nvSpPr>
          <p:spPr bwMode="auto">
            <a:xfrm>
              <a:off x="4900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1 w 20"/>
                <a:gd name="T7" fmla="*/ 5 h 31"/>
                <a:gd name="T8" fmla="*/ 2 w 20"/>
                <a:gd name="T9" fmla="*/ 5 h 31"/>
                <a:gd name="T10" fmla="*/ 3 w 20"/>
                <a:gd name="T11" fmla="*/ 5 h 31"/>
                <a:gd name="T12" fmla="*/ 4 w 20"/>
                <a:gd name="T13" fmla="*/ 5 h 31"/>
                <a:gd name="T14" fmla="*/ 5 w 20"/>
                <a:gd name="T15" fmla="*/ 5 h 31"/>
                <a:gd name="T16" fmla="*/ 6 w 20"/>
                <a:gd name="T17" fmla="*/ 5 h 31"/>
                <a:gd name="T18" fmla="*/ 6 w 20"/>
                <a:gd name="T19" fmla="*/ 5 h 31"/>
                <a:gd name="T20" fmla="*/ 6 w 20"/>
                <a:gd name="T21" fmla="*/ 4 h 31"/>
                <a:gd name="T22" fmla="*/ 6 w 20"/>
                <a:gd name="T23" fmla="*/ 2 h 31"/>
                <a:gd name="T24" fmla="*/ 6 w 20"/>
                <a:gd name="T25" fmla="*/ 1 h 31"/>
                <a:gd name="T26" fmla="*/ 6 w 20"/>
                <a:gd name="T27" fmla="*/ 0 h 31"/>
                <a:gd name="T28" fmla="*/ 5 w 20"/>
                <a:gd name="T29" fmla="*/ 0 h 31"/>
                <a:gd name="T30" fmla="*/ 5 w 20"/>
                <a:gd name="T31" fmla="*/ 0 h 31"/>
                <a:gd name="T32" fmla="*/ 4 w 20"/>
                <a:gd name="T33" fmla="*/ 0 h 31"/>
                <a:gd name="T34" fmla="*/ 3 w 20"/>
                <a:gd name="T35" fmla="*/ 0 h 31"/>
                <a:gd name="T36" fmla="*/ 2 w 20"/>
                <a:gd name="T37" fmla="*/ 0 h 31"/>
                <a:gd name="T38" fmla="*/ 1 w 20"/>
                <a:gd name="T39" fmla="*/ 0 h 31"/>
                <a:gd name="T40" fmla="*/ 1 w 20"/>
                <a:gd name="T41" fmla="*/ 1 h 31"/>
                <a:gd name="T42" fmla="*/ 0 w 20"/>
                <a:gd name="T43" fmla="*/ 1 h 31"/>
                <a:gd name="T44" fmla="*/ 0 w 20"/>
                <a:gd name="T45" fmla="*/ 2 h 31"/>
                <a:gd name="T46" fmla="*/ 0 w 20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31"/>
                <a:gd name="T74" fmla="*/ 20 w 20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20" y="31"/>
                  </a:lnTo>
                  <a:lnTo>
                    <a:pt x="20" y="27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8" name="Freeform 936"/>
            <p:cNvSpPr>
              <a:spLocks noChangeAspect="1"/>
            </p:cNvSpPr>
            <p:nvPr/>
          </p:nvSpPr>
          <p:spPr bwMode="auto">
            <a:xfrm>
              <a:off x="4903" y="1570"/>
              <a:ext cx="0" cy="257"/>
            </a:xfrm>
            <a:custGeom>
              <a:avLst/>
              <a:gdLst>
                <a:gd name="T0" fmla="*/ 0 w 17"/>
                <a:gd name="T1" fmla="*/ 1 h 28"/>
                <a:gd name="T2" fmla="*/ 0 w 17"/>
                <a:gd name="T3" fmla="*/ 0 h 28"/>
                <a:gd name="T4" fmla="*/ 0 w 17"/>
                <a:gd name="T5" fmla="*/ 0 h 28"/>
                <a:gd name="T6" fmla="*/ 1 w 17"/>
                <a:gd name="T7" fmla="*/ 0 h 28"/>
                <a:gd name="T8" fmla="*/ 1 w 17"/>
                <a:gd name="T9" fmla="*/ 0 h 28"/>
                <a:gd name="T10" fmla="*/ 2 w 17"/>
                <a:gd name="T11" fmla="*/ 0 h 28"/>
                <a:gd name="T12" fmla="*/ 3 w 17"/>
                <a:gd name="T13" fmla="*/ 0 h 28"/>
                <a:gd name="T14" fmla="*/ 4 w 17"/>
                <a:gd name="T15" fmla="*/ 0 h 28"/>
                <a:gd name="T16" fmla="*/ 4 w 17"/>
                <a:gd name="T17" fmla="*/ 1 h 28"/>
                <a:gd name="T18" fmla="*/ 4 w 17"/>
                <a:gd name="T19" fmla="*/ 4 h 28"/>
                <a:gd name="T20" fmla="*/ 4 w 17"/>
                <a:gd name="T21" fmla="*/ 4 h 28"/>
                <a:gd name="T22" fmla="*/ 3 w 17"/>
                <a:gd name="T23" fmla="*/ 4 h 28"/>
                <a:gd name="T24" fmla="*/ 3 w 17"/>
                <a:gd name="T25" fmla="*/ 5 h 28"/>
                <a:gd name="T26" fmla="*/ 2 w 17"/>
                <a:gd name="T27" fmla="*/ 5 h 28"/>
                <a:gd name="T28" fmla="*/ 1 w 17"/>
                <a:gd name="T29" fmla="*/ 5 h 28"/>
                <a:gd name="T30" fmla="*/ 1 w 17"/>
                <a:gd name="T31" fmla="*/ 5 h 28"/>
                <a:gd name="T32" fmla="*/ 0 w 17"/>
                <a:gd name="T33" fmla="*/ 4 h 28"/>
                <a:gd name="T34" fmla="*/ 0 w 17"/>
                <a:gd name="T35" fmla="*/ 4 h 28"/>
                <a:gd name="T36" fmla="*/ 0 w 17"/>
                <a:gd name="T37" fmla="*/ 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28"/>
                <a:gd name="T59" fmla="*/ 17 w 17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199" name="Freeform 937"/>
            <p:cNvSpPr>
              <a:spLocks noChangeAspect="1"/>
            </p:cNvSpPr>
            <p:nvPr/>
          </p:nvSpPr>
          <p:spPr bwMode="auto">
            <a:xfrm>
              <a:off x="4925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3 w 19"/>
                <a:gd name="T13" fmla="*/ 5 h 31"/>
                <a:gd name="T14" fmla="*/ 4 w 19"/>
                <a:gd name="T15" fmla="*/ 5 h 31"/>
                <a:gd name="T16" fmla="*/ 4 w 19"/>
                <a:gd name="T17" fmla="*/ 5 h 31"/>
                <a:gd name="T18" fmla="*/ 5 w 19"/>
                <a:gd name="T19" fmla="*/ 5 h 31"/>
                <a:gd name="T20" fmla="*/ 5 w 19"/>
                <a:gd name="T21" fmla="*/ 4 h 31"/>
                <a:gd name="T22" fmla="*/ 5 w 19"/>
                <a:gd name="T23" fmla="*/ 2 h 31"/>
                <a:gd name="T24" fmla="*/ 5 w 19"/>
                <a:gd name="T25" fmla="*/ 1 h 31"/>
                <a:gd name="T26" fmla="*/ 5 w 19"/>
                <a:gd name="T27" fmla="*/ 0 h 31"/>
                <a:gd name="T28" fmla="*/ 4 w 19"/>
                <a:gd name="T29" fmla="*/ 0 h 31"/>
                <a:gd name="T30" fmla="*/ 4 w 19"/>
                <a:gd name="T31" fmla="*/ 0 h 31"/>
                <a:gd name="T32" fmla="*/ 3 w 19"/>
                <a:gd name="T33" fmla="*/ 0 h 31"/>
                <a:gd name="T34" fmla="*/ 3 w 19"/>
                <a:gd name="T35" fmla="*/ 0 h 31"/>
                <a:gd name="T36" fmla="*/ 2 w 19"/>
                <a:gd name="T37" fmla="*/ 0 h 31"/>
                <a:gd name="T38" fmla="*/ 1 w 19"/>
                <a:gd name="T39" fmla="*/ 0 h 31"/>
                <a:gd name="T40" fmla="*/ 1 w 19"/>
                <a:gd name="T41" fmla="*/ 0 h 31"/>
                <a:gd name="T42" fmla="*/ 0 w 19"/>
                <a:gd name="T43" fmla="*/ 0 h 31"/>
                <a:gd name="T44" fmla="*/ 0 w 19"/>
                <a:gd name="T45" fmla="*/ 1 h 31"/>
                <a:gd name="T46" fmla="*/ 0 w 19"/>
                <a:gd name="T47" fmla="*/ 2 h 31"/>
                <a:gd name="T48" fmla="*/ 0 w 19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1"/>
                <a:gd name="T77" fmla="*/ 19 w 1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0" name="Freeform 938"/>
            <p:cNvSpPr>
              <a:spLocks noChangeAspect="1"/>
            </p:cNvSpPr>
            <p:nvPr/>
          </p:nvSpPr>
          <p:spPr bwMode="auto">
            <a:xfrm>
              <a:off x="4925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1 w 16"/>
                <a:gd name="T5" fmla="*/ 0 h 28"/>
                <a:gd name="T6" fmla="*/ 1 w 16"/>
                <a:gd name="T7" fmla="*/ 0 h 28"/>
                <a:gd name="T8" fmla="*/ 3 w 16"/>
                <a:gd name="T9" fmla="*/ 0 h 28"/>
                <a:gd name="T10" fmla="*/ 4 w 16"/>
                <a:gd name="T11" fmla="*/ 0 h 28"/>
                <a:gd name="T12" fmla="*/ 5 w 16"/>
                <a:gd name="T13" fmla="*/ 0 h 28"/>
                <a:gd name="T14" fmla="*/ 6 w 16"/>
                <a:gd name="T15" fmla="*/ 0 h 28"/>
                <a:gd name="T16" fmla="*/ 6 w 16"/>
                <a:gd name="T17" fmla="*/ 0 h 28"/>
                <a:gd name="T18" fmla="*/ 6 w 16"/>
                <a:gd name="T19" fmla="*/ 1 h 28"/>
                <a:gd name="T20" fmla="*/ 6 w 16"/>
                <a:gd name="T21" fmla="*/ 4 h 28"/>
                <a:gd name="T22" fmla="*/ 6 w 16"/>
                <a:gd name="T23" fmla="*/ 4 h 28"/>
                <a:gd name="T24" fmla="*/ 6 w 16"/>
                <a:gd name="T25" fmla="*/ 5 h 28"/>
                <a:gd name="T26" fmla="*/ 5 w 16"/>
                <a:gd name="T27" fmla="*/ 5 h 28"/>
                <a:gd name="T28" fmla="*/ 4 w 16"/>
                <a:gd name="T29" fmla="*/ 5 h 28"/>
                <a:gd name="T30" fmla="*/ 3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1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1" name="Freeform 939"/>
            <p:cNvSpPr>
              <a:spLocks noChangeAspect="1"/>
            </p:cNvSpPr>
            <p:nvPr/>
          </p:nvSpPr>
          <p:spPr bwMode="auto">
            <a:xfrm>
              <a:off x="4949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3 w 16"/>
                <a:gd name="T9" fmla="*/ 5 h 31"/>
                <a:gd name="T10" fmla="*/ 5 w 16"/>
                <a:gd name="T11" fmla="*/ 5 h 31"/>
                <a:gd name="T12" fmla="*/ 6 w 16"/>
                <a:gd name="T13" fmla="*/ 5 h 31"/>
                <a:gd name="T14" fmla="*/ 8 w 16"/>
                <a:gd name="T15" fmla="*/ 5 h 31"/>
                <a:gd name="T16" fmla="*/ 8 w 16"/>
                <a:gd name="T17" fmla="*/ 5 h 31"/>
                <a:gd name="T18" fmla="*/ 8 w 16"/>
                <a:gd name="T19" fmla="*/ 4 h 31"/>
                <a:gd name="T20" fmla="*/ 8 w 16"/>
                <a:gd name="T21" fmla="*/ 2 h 31"/>
                <a:gd name="T22" fmla="*/ 8 w 16"/>
                <a:gd name="T23" fmla="*/ 1 h 31"/>
                <a:gd name="T24" fmla="*/ 8 w 16"/>
                <a:gd name="T25" fmla="*/ 0 h 31"/>
                <a:gd name="T26" fmla="*/ 6 w 16"/>
                <a:gd name="T27" fmla="*/ 0 h 31"/>
                <a:gd name="T28" fmla="*/ 6 w 16"/>
                <a:gd name="T29" fmla="*/ 0 h 31"/>
                <a:gd name="T30" fmla="*/ 5 w 16"/>
                <a:gd name="T31" fmla="*/ 0 h 31"/>
                <a:gd name="T32" fmla="*/ 3 w 16"/>
                <a:gd name="T33" fmla="*/ 0 h 31"/>
                <a:gd name="T34" fmla="*/ 1 w 16"/>
                <a:gd name="T35" fmla="*/ 0 h 31"/>
                <a:gd name="T36" fmla="*/ 1 w 16"/>
                <a:gd name="T37" fmla="*/ 0 h 31"/>
                <a:gd name="T38" fmla="*/ 0 w 16"/>
                <a:gd name="T39" fmla="*/ 0 h 31"/>
                <a:gd name="T40" fmla="*/ 0 w 16"/>
                <a:gd name="T41" fmla="*/ 1 h 31"/>
                <a:gd name="T42" fmla="*/ 0 w 16"/>
                <a:gd name="T43" fmla="*/ 2 h 31"/>
                <a:gd name="T44" fmla="*/ 0 w 16"/>
                <a:gd name="T45" fmla="*/ 4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31"/>
                <a:gd name="T71" fmla="*/ 16 w 16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2" name="Freeform 940"/>
            <p:cNvSpPr>
              <a:spLocks noChangeAspect="1"/>
            </p:cNvSpPr>
            <p:nvPr/>
          </p:nvSpPr>
          <p:spPr bwMode="auto">
            <a:xfrm>
              <a:off x="4949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3 w 16"/>
                <a:gd name="T9" fmla="*/ 0 h 28"/>
                <a:gd name="T10" fmla="*/ 5 w 16"/>
                <a:gd name="T11" fmla="*/ 0 h 28"/>
                <a:gd name="T12" fmla="*/ 6 w 16"/>
                <a:gd name="T13" fmla="*/ 0 h 28"/>
                <a:gd name="T14" fmla="*/ 8 w 16"/>
                <a:gd name="T15" fmla="*/ 0 h 28"/>
                <a:gd name="T16" fmla="*/ 8 w 16"/>
                <a:gd name="T17" fmla="*/ 0 h 28"/>
                <a:gd name="T18" fmla="*/ 8 w 16"/>
                <a:gd name="T19" fmla="*/ 1 h 28"/>
                <a:gd name="T20" fmla="*/ 8 w 16"/>
                <a:gd name="T21" fmla="*/ 4 h 28"/>
                <a:gd name="T22" fmla="*/ 8 w 16"/>
                <a:gd name="T23" fmla="*/ 4 h 28"/>
                <a:gd name="T24" fmla="*/ 6 w 16"/>
                <a:gd name="T25" fmla="*/ 4 h 28"/>
                <a:gd name="T26" fmla="*/ 6 w 16"/>
                <a:gd name="T27" fmla="*/ 5 h 28"/>
                <a:gd name="T28" fmla="*/ 5 w 16"/>
                <a:gd name="T29" fmla="*/ 5 h 28"/>
                <a:gd name="T30" fmla="*/ 3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3" name="Freeform 941"/>
            <p:cNvSpPr>
              <a:spLocks noChangeAspect="1"/>
            </p:cNvSpPr>
            <p:nvPr/>
          </p:nvSpPr>
          <p:spPr bwMode="auto">
            <a:xfrm>
              <a:off x="4973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6 w 19"/>
                <a:gd name="T19" fmla="*/ 5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6 w 19"/>
                <a:gd name="T27" fmla="*/ 0 h 31"/>
                <a:gd name="T28" fmla="*/ 5 w 19"/>
                <a:gd name="T29" fmla="*/ 0 h 31"/>
                <a:gd name="T30" fmla="*/ 5 w 19"/>
                <a:gd name="T31" fmla="*/ 0 h 31"/>
                <a:gd name="T32" fmla="*/ 4 w 19"/>
                <a:gd name="T33" fmla="*/ 0 h 31"/>
                <a:gd name="T34" fmla="*/ 3 w 19"/>
                <a:gd name="T35" fmla="*/ 0 h 31"/>
                <a:gd name="T36" fmla="*/ 2 w 19"/>
                <a:gd name="T37" fmla="*/ 0 h 31"/>
                <a:gd name="T38" fmla="*/ 1 w 19"/>
                <a:gd name="T39" fmla="*/ 0 h 31"/>
                <a:gd name="T40" fmla="*/ 1 w 19"/>
                <a:gd name="T41" fmla="*/ 0 h 31"/>
                <a:gd name="T42" fmla="*/ 0 w 19"/>
                <a:gd name="T43" fmla="*/ 0 h 31"/>
                <a:gd name="T44" fmla="*/ 0 w 19"/>
                <a:gd name="T45" fmla="*/ 1 h 31"/>
                <a:gd name="T46" fmla="*/ 0 w 19"/>
                <a:gd name="T47" fmla="*/ 2 h 31"/>
                <a:gd name="T48" fmla="*/ 0 w 19"/>
                <a:gd name="T49" fmla="*/ 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31"/>
                <a:gd name="T77" fmla="*/ 19 w 1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4" name="Freeform 942"/>
            <p:cNvSpPr>
              <a:spLocks noChangeAspect="1"/>
            </p:cNvSpPr>
            <p:nvPr/>
          </p:nvSpPr>
          <p:spPr bwMode="auto">
            <a:xfrm>
              <a:off x="4975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5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5 w 16"/>
                <a:gd name="T25" fmla="*/ 5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0 w 16"/>
                <a:gd name="T33" fmla="*/ 4 h 28"/>
                <a:gd name="T34" fmla="*/ 0 w 16"/>
                <a:gd name="T35" fmla="*/ 4 h 28"/>
                <a:gd name="T36" fmla="*/ 0 w 16"/>
                <a:gd name="T37" fmla="*/ 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28"/>
                <a:gd name="T59" fmla="*/ 16 w 16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5" name="Freeform 943"/>
            <p:cNvSpPr>
              <a:spLocks noChangeAspect="1"/>
            </p:cNvSpPr>
            <p:nvPr/>
          </p:nvSpPr>
          <p:spPr bwMode="auto">
            <a:xfrm>
              <a:off x="4998" y="1569"/>
              <a:ext cx="0" cy="257"/>
            </a:xfrm>
            <a:custGeom>
              <a:avLst/>
              <a:gdLst>
                <a:gd name="T0" fmla="*/ 0 w 19"/>
                <a:gd name="T1" fmla="*/ 4 h 31"/>
                <a:gd name="T2" fmla="*/ 0 w 19"/>
                <a:gd name="T3" fmla="*/ 5 h 31"/>
                <a:gd name="T4" fmla="*/ 1 w 19"/>
                <a:gd name="T5" fmla="*/ 5 h 31"/>
                <a:gd name="T6" fmla="*/ 1 w 19"/>
                <a:gd name="T7" fmla="*/ 5 h 31"/>
                <a:gd name="T8" fmla="*/ 2 w 19"/>
                <a:gd name="T9" fmla="*/ 5 h 31"/>
                <a:gd name="T10" fmla="*/ 3 w 19"/>
                <a:gd name="T11" fmla="*/ 5 h 31"/>
                <a:gd name="T12" fmla="*/ 4 w 19"/>
                <a:gd name="T13" fmla="*/ 5 h 31"/>
                <a:gd name="T14" fmla="*/ 5 w 19"/>
                <a:gd name="T15" fmla="*/ 5 h 31"/>
                <a:gd name="T16" fmla="*/ 5 w 19"/>
                <a:gd name="T17" fmla="*/ 5 h 31"/>
                <a:gd name="T18" fmla="*/ 6 w 19"/>
                <a:gd name="T19" fmla="*/ 5 h 31"/>
                <a:gd name="T20" fmla="*/ 6 w 19"/>
                <a:gd name="T21" fmla="*/ 4 h 31"/>
                <a:gd name="T22" fmla="*/ 6 w 19"/>
                <a:gd name="T23" fmla="*/ 2 h 31"/>
                <a:gd name="T24" fmla="*/ 6 w 19"/>
                <a:gd name="T25" fmla="*/ 1 h 31"/>
                <a:gd name="T26" fmla="*/ 5 w 19"/>
                <a:gd name="T27" fmla="*/ 1 h 31"/>
                <a:gd name="T28" fmla="*/ 5 w 19"/>
                <a:gd name="T29" fmla="*/ 0 h 31"/>
                <a:gd name="T30" fmla="*/ 4 w 19"/>
                <a:gd name="T31" fmla="*/ 0 h 31"/>
                <a:gd name="T32" fmla="*/ 3 w 19"/>
                <a:gd name="T33" fmla="*/ 0 h 31"/>
                <a:gd name="T34" fmla="*/ 2 w 19"/>
                <a:gd name="T35" fmla="*/ 0 h 31"/>
                <a:gd name="T36" fmla="*/ 1 w 19"/>
                <a:gd name="T37" fmla="*/ 0 h 31"/>
                <a:gd name="T38" fmla="*/ 1 w 19"/>
                <a:gd name="T39" fmla="*/ 0 h 31"/>
                <a:gd name="T40" fmla="*/ 0 w 19"/>
                <a:gd name="T41" fmla="*/ 0 h 31"/>
                <a:gd name="T42" fmla="*/ 0 w 19"/>
                <a:gd name="T43" fmla="*/ 1 h 31"/>
                <a:gd name="T44" fmla="*/ 0 w 19"/>
                <a:gd name="T45" fmla="*/ 2 h 31"/>
                <a:gd name="T46" fmla="*/ 0 w 19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31"/>
                <a:gd name="T74" fmla="*/ 19 w 1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31">
                  <a:moveTo>
                    <a:pt x="0" y="23"/>
                  </a:moveTo>
                  <a:lnTo>
                    <a:pt x="0" y="27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6" name="Freeform 944"/>
            <p:cNvSpPr>
              <a:spLocks noChangeAspect="1"/>
            </p:cNvSpPr>
            <p:nvPr/>
          </p:nvSpPr>
          <p:spPr bwMode="auto">
            <a:xfrm>
              <a:off x="4998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1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5 w 16"/>
                <a:gd name="T25" fmla="*/ 5 h 28"/>
                <a:gd name="T26" fmla="*/ 4 w 16"/>
                <a:gd name="T27" fmla="*/ 5 h 28"/>
                <a:gd name="T28" fmla="*/ 3 w 16"/>
                <a:gd name="T29" fmla="*/ 5 h 28"/>
                <a:gd name="T30" fmla="*/ 2 w 16"/>
                <a:gd name="T31" fmla="*/ 5 h 28"/>
                <a:gd name="T32" fmla="*/ 1 w 16"/>
                <a:gd name="T33" fmla="*/ 5 h 28"/>
                <a:gd name="T34" fmla="*/ 1 w 16"/>
                <a:gd name="T35" fmla="*/ 4 h 28"/>
                <a:gd name="T36" fmla="*/ 0 w 16"/>
                <a:gd name="T37" fmla="*/ 4 h 28"/>
                <a:gd name="T38" fmla="*/ 0 w 16"/>
                <a:gd name="T39" fmla="*/ 4 h 28"/>
                <a:gd name="T40" fmla="*/ 0 w 16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28"/>
                <a:gd name="T65" fmla="*/ 16 w 16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7" name="Freeform 945"/>
            <p:cNvSpPr>
              <a:spLocks noChangeAspect="1"/>
            </p:cNvSpPr>
            <p:nvPr/>
          </p:nvSpPr>
          <p:spPr bwMode="auto">
            <a:xfrm>
              <a:off x="5021" y="1569"/>
              <a:ext cx="0" cy="257"/>
            </a:xfrm>
            <a:custGeom>
              <a:avLst/>
              <a:gdLst>
                <a:gd name="T0" fmla="*/ 0 w 21"/>
                <a:gd name="T1" fmla="*/ 4 h 31"/>
                <a:gd name="T2" fmla="*/ 1 w 21"/>
                <a:gd name="T3" fmla="*/ 4 h 31"/>
                <a:gd name="T4" fmla="*/ 1 w 21"/>
                <a:gd name="T5" fmla="*/ 5 h 31"/>
                <a:gd name="T6" fmla="*/ 1 w 21"/>
                <a:gd name="T7" fmla="*/ 5 h 31"/>
                <a:gd name="T8" fmla="*/ 2 w 21"/>
                <a:gd name="T9" fmla="*/ 5 h 31"/>
                <a:gd name="T10" fmla="*/ 3 w 21"/>
                <a:gd name="T11" fmla="*/ 5 h 31"/>
                <a:gd name="T12" fmla="*/ 4 w 21"/>
                <a:gd name="T13" fmla="*/ 5 h 31"/>
                <a:gd name="T14" fmla="*/ 5 w 21"/>
                <a:gd name="T15" fmla="*/ 5 h 31"/>
                <a:gd name="T16" fmla="*/ 6 w 21"/>
                <a:gd name="T17" fmla="*/ 5 h 31"/>
                <a:gd name="T18" fmla="*/ 6 w 21"/>
                <a:gd name="T19" fmla="*/ 5 h 31"/>
                <a:gd name="T20" fmla="*/ 6 w 21"/>
                <a:gd name="T21" fmla="*/ 4 h 31"/>
                <a:gd name="T22" fmla="*/ 6 w 21"/>
                <a:gd name="T23" fmla="*/ 2 h 31"/>
                <a:gd name="T24" fmla="*/ 6 w 21"/>
                <a:gd name="T25" fmla="*/ 1 h 31"/>
                <a:gd name="T26" fmla="*/ 6 w 21"/>
                <a:gd name="T27" fmla="*/ 0 h 31"/>
                <a:gd name="T28" fmla="*/ 5 w 21"/>
                <a:gd name="T29" fmla="*/ 0 h 31"/>
                <a:gd name="T30" fmla="*/ 5 w 21"/>
                <a:gd name="T31" fmla="*/ 0 h 31"/>
                <a:gd name="T32" fmla="*/ 4 w 21"/>
                <a:gd name="T33" fmla="*/ 0 h 31"/>
                <a:gd name="T34" fmla="*/ 3 w 21"/>
                <a:gd name="T35" fmla="*/ 0 h 31"/>
                <a:gd name="T36" fmla="*/ 2 w 21"/>
                <a:gd name="T37" fmla="*/ 0 h 31"/>
                <a:gd name="T38" fmla="*/ 2 w 21"/>
                <a:gd name="T39" fmla="*/ 0 h 31"/>
                <a:gd name="T40" fmla="*/ 1 w 21"/>
                <a:gd name="T41" fmla="*/ 0 h 31"/>
                <a:gd name="T42" fmla="*/ 1 w 21"/>
                <a:gd name="T43" fmla="*/ 1 h 31"/>
                <a:gd name="T44" fmla="*/ 0 w 21"/>
                <a:gd name="T45" fmla="*/ 2 h 31"/>
                <a:gd name="T46" fmla="*/ 0 w 21"/>
                <a:gd name="T47" fmla="*/ 4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31"/>
                <a:gd name="T74" fmla="*/ 21 w 2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31">
                  <a:moveTo>
                    <a:pt x="0" y="23"/>
                  </a:moveTo>
                  <a:lnTo>
                    <a:pt x="4" y="23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27"/>
                  </a:lnTo>
                  <a:lnTo>
                    <a:pt x="21" y="23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8" name="Freeform 946"/>
            <p:cNvSpPr>
              <a:spLocks noChangeAspect="1"/>
            </p:cNvSpPr>
            <p:nvPr/>
          </p:nvSpPr>
          <p:spPr bwMode="auto">
            <a:xfrm>
              <a:off x="5022" y="1570"/>
              <a:ext cx="0" cy="257"/>
            </a:xfrm>
            <a:custGeom>
              <a:avLst/>
              <a:gdLst>
                <a:gd name="T0" fmla="*/ 0 w 18"/>
                <a:gd name="T1" fmla="*/ 1 h 28"/>
                <a:gd name="T2" fmla="*/ 0 w 18"/>
                <a:gd name="T3" fmla="*/ 0 h 28"/>
                <a:gd name="T4" fmla="*/ 0 w 18"/>
                <a:gd name="T5" fmla="*/ 0 h 28"/>
                <a:gd name="T6" fmla="*/ 1 w 18"/>
                <a:gd name="T7" fmla="*/ 0 h 28"/>
                <a:gd name="T8" fmla="*/ 2 w 18"/>
                <a:gd name="T9" fmla="*/ 0 h 28"/>
                <a:gd name="T10" fmla="*/ 3 w 18"/>
                <a:gd name="T11" fmla="*/ 0 h 28"/>
                <a:gd name="T12" fmla="*/ 4 w 18"/>
                <a:gd name="T13" fmla="*/ 0 h 28"/>
                <a:gd name="T14" fmla="*/ 6 w 18"/>
                <a:gd name="T15" fmla="*/ 0 h 28"/>
                <a:gd name="T16" fmla="*/ 6 w 18"/>
                <a:gd name="T17" fmla="*/ 0 h 28"/>
                <a:gd name="T18" fmla="*/ 6 w 18"/>
                <a:gd name="T19" fmla="*/ 1 h 28"/>
                <a:gd name="T20" fmla="*/ 6 w 18"/>
                <a:gd name="T21" fmla="*/ 4 h 28"/>
                <a:gd name="T22" fmla="*/ 6 w 18"/>
                <a:gd name="T23" fmla="*/ 4 h 28"/>
                <a:gd name="T24" fmla="*/ 4 w 18"/>
                <a:gd name="T25" fmla="*/ 4 h 28"/>
                <a:gd name="T26" fmla="*/ 4 w 18"/>
                <a:gd name="T27" fmla="*/ 5 h 28"/>
                <a:gd name="T28" fmla="*/ 3 w 18"/>
                <a:gd name="T29" fmla="*/ 5 h 28"/>
                <a:gd name="T30" fmla="*/ 2 w 18"/>
                <a:gd name="T31" fmla="*/ 5 h 28"/>
                <a:gd name="T32" fmla="*/ 1 w 18"/>
                <a:gd name="T33" fmla="*/ 5 h 28"/>
                <a:gd name="T34" fmla="*/ 1 w 18"/>
                <a:gd name="T35" fmla="*/ 4 h 28"/>
                <a:gd name="T36" fmla="*/ 0 w 18"/>
                <a:gd name="T37" fmla="*/ 4 h 28"/>
                <a:gd name="T38" fmla="*/ 0 w 18"/>
                <a:gd name="T39" fmla="*/ 4 h 28"/>
                <a:gd name="T40" fmla="*/ 0 w 18"/>
                <a:gd name="T41" fmla="*/ 1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09" name="Freeform 947"/>
            <p:cNvSpPr>
              <a:spLocks noChangeAspect="1"/>
            </p:cNvSpPr>
            <p:nvPr/>
          </p:nvSpPr>
          <p:spPr bwMode="auto">
            <a:xfrm>
              <a:off x="5070" y="1569"/>
              <a:ext cx="0" cy="257"/>
            </a:xfrm>
            <a:custGeom>
              <a:avLst/>
              <a:gdLst>
                <a:gd name="T0" fmla="*/ 0 w 20"/>
                <a:gd name="T1" fmla="*/ 4 h 31"/>
                <a:gd name="T2" fmla="*/ 0 w 20"/>
                <a:gd name="T3" fmla="*/ 5 h 31"/>
                <a:gd name="T4" fmla="*/ 1 w 20"/>
                <a:gd name="T5" fmla="*/ 5 h 31"/>
                <a:gd name="T6" fmla="*/ 2 w 20"/>
                <a:gd name="T7" fmla="*/ 5 h 31"/>
                <a:gd name="T8" fmla="*/ 4 w 20"/>
                <a:gd name="T9" fmla="*/ 5 h 31"/>
                <a:gd name="T10" fmla="*/ 5 w 20"/>
                <a:gd name="T11" fmla="*/ 5 h 31"/>
                <a:gd name="T12" fmla="*/ 6 w 20"/>
                <a:gd name="T13" fmla="*/ 5 h 31"/>
                <a:gd name="T14" fmla="*/ 6 w 20"/>
                <a:gd name="T15" fmla="*/ 5 h 31"/>
                <a:gd name="T16" fmla="*/ 6 w 20"/>
                <a:gd name="T17" fmla="*/ 4 h 31"/>
                <a:gd name="T18" fmla="*/ 7 w 20"/>
                <a:gd name="T19" fmla="*/ 4 h 31"/>
                <a:gd name="T20" fmla="*/ 7 w 20"/>
                <a:gd name="T21" fmla="*/ 2 h 31"/>
                <a:gd name="T22" fmla="*/ 6 w 20"/>
                <a:gd name="T23" fmla="*/ 1 h 31"/>
                <a:gd name="T24" fmla="*/ 6 w 20"/>
                <a:gd name="T25" fmla="*/ 0 h 31"/>
                <a:gd name="T26" fmla="*/ 5 w 20"/>
                <a:gd name="T27" fmla="*/ 0 h 31"/>
                <a:gd name="T28" fmla="*/ 4 w 20"/>
                <a:gd name="T29" fmla="*/ 0 h 31"/>
                <a:gd name="T30" fmla="*/ 2 w 20"/>
                <a:gd name="T31" fmla="*/ 0 h 31"/>
                <a:gd name="T32" fmla="*/ 1 w 20"/>
                <a:gd name="T33" fmla="*/ 0 h 31"/>
                <a:gd name="T34" fmla="*/ 1 w 20"/>
                <a:gd name="T35" fmla="*/ 0 h 31"/>
                <a:gd name="T36" fmla="*/ 0 w 20"/>
                <a:gd name="T37" fmla="*/ 0 h 31"/>
                <a:gd name="T38" fmla="*/ 0 w 20"/>
                <a:gd name="T39" fmla="*/ 1 h 31"/>
                <a:gd name="T40" fmla="*/ 0 w 20"/>
                <a:gd name="T41" fmla="*/ 2 h 31"/>
                <a:gd name="T42" fmla="*/ 0 w 20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31"/>
                <a:gd name="T68" fmla="*/ 20 w 20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31">
                  <a:moveTo>
                    <a:pt x="0" y="23"/>
                  </a:moveTo>
                  <a:lnTo>
                    <a:pt x="0" y="27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0" y="11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0" name="Freeform 948"/>
            <p:cNvSpPr>
              <a:spLocks noChangeAspect="1"/>
            </p:cNvSpPr>
            <p:nvPr/>
          </p:nvSpPr>
          <p:spPr bwMode="auto">
            <a:xfrm>
              <a:off x="5070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0 h 28"/>
                <a:gd name="T18" fmla="*/ 5 w 16"/>
                <a:gd name="T19" fmla="*/ 1 h 28"/>
                <a:gd name="T20" fmla="*/ 5 w 16"/>
                <a:gd name="T21" fmla="*/ 4 h 28"/>
                <a:gd name="T22" fmla="*/ 5 w 16"/>
                <a:gd name="T23" fmla="*/ 4 h 28"/>
                <a:gd name="T24" fmla="*/ 4 w 16"/>
                <a:gd name="T25" fmla="*/ 5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1 w 16"/>
                <a:gd name="T33" fmla="*/ 4 h 28"/>
                <a:gd name="T34" fmla="*/ 0 w 16"/>
                <a:gd name="T35" fmla="*/ 4 h 28"/>
                <a:gd name="T36" fmla="*/ 0 w 16"/>
                <a:gd name="T37" fmla="*/ 4 h 28"/>
                <a:gd name="T38" fmla="*/ 0 w 16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28"/>
                <a:gd name="T62" fmla="*/ 16 w 16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1" name="Freeform 949"/>
            <p:cNvSpPr>
              <a:spLocks noChangeAspect="1"/>
            </p:cNvSpPr>
            <p:nvPr/>
          </p:nvSpPr>
          <p:spPr bwMode="auto">
            <a:xfrm>
              <a:off x="5095" y="1569"/>
              <a:ext cx="0" cy="257"/>
            </a:xfrm>
            <a:custGeom>
              <a:avLst/>
              <a:gdLst>
                <a:gd name="T0" fmla="*/ 0 w 16"/>
                <a:gd name="T1" fmla="*/ 4 h 31"/>
                <a:gd name="T2" fmla="*/ 0 w 16"/>
                <a:gd name="T3" fmla="*/ 5 h 31"/>
                <a:gd name="T4" fmla="*/ 0 w 16"/>
                <a:gd name="T5" fmla="*/ 5 h 31"/>
                <a:gd name="T6" fmla="*/ 1 w 16"/>
                <a:gd name="T7" fmla="*/ 5 h 31"/>
                <a:gd name="T8" fmla="*/ 2 w 16"/>
                <a:gd name="T9" fmla="*/ 5 h 31"/>
                <a:gd name="T10" fmla="*/ 3 w 16"/>
                <a:gd name="T11" fmla="*/ 5 h 31"/>
                <a:gd name="T12" fmla="*/ 4 w 16"/>
                <a:gd name="T13" fmla="*/ 5 h 31"/>
                <a:gd name="T14" fmla="*/ 5 w 16"/>
                <a:gd name="T15" fmla="*/ 5 h 31"/>
                <a:gd name="T16" fmla="*/ 5 w 16"/>
                <a:gd name="T17" fmla="*/ 5 h 31"/>
                <a:gd name="T18" fmla="*/ 5 w 16"/>
                <a:gd name="T19" fmla="*/ 4 h 31"/>
                <a:gd name="T20" fmla="*/ 5 w 16"/>
                <a:gd name="T21" fmla="*/ 2 h 31"/>
                <a:gd name="T22" fmla="*/ 5 w 16"/>
                <a:gd name="T23" fmla="*/ 1 h 31"/>
                <a:gd name="T24" fmla="*/ 5 w 16"/>
                <a:gd name="T25" fmla="*/ 0 h 31"/>
                <a:gd name="T26" fmla="*/ 4 w 16"/>
                <a:gd name="T27" fmla="*/ 0 h 31"/>
                <a:gd name="T28" fmla="*/ 4 w 16"/>
                <a:gd name="T29" fmla="*/ 0 h 31"/>
                <a:gd name="T30" fmla="*/ 3 w 16"/>
                <a:gd name="T31" fmla="*/ 0 h 31"/>
                <a:gd name="T32" fmla="*/ 2 w 16"/>
                <a:gd name="T33" fmla="*/ 0 h 31"/>
                <a:gd name="T34" fmla="*/ 1 w 16"/>
                <a:gd name="T35" fmla="*/ 0 h 31"/>
                <a:gd name="T36" fmla="*/ 0 w 16"/>
                <a:gd name="T37" fmla="*/ 0 h 31"/>
                <a:gd name="T38" fmla="*/ 0 w 16"/>
                <a:gd name="T39" fmla="*/ 1 h 31"/>
                <a:gd name="T40" fmla="*/ 0 w 16"/>
                <a:gd name="T41" fmla="*/ 2 h 31"/>
                <a:gd name="T42" fmla="*/ 0 w 16"/>
                <a:gd name="T43" fmla="*/ 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31"/>
                <a:gd name="T68" fmla="*/ 16 w 1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31">
                  <a:moveTo>
                    <a:pt x="0" y="23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11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2" name="Freeform 950"/>
            <p:cNvSpPr>
              <a:spLocks noChangeAspect="1"/>
            </p:cNvSpPr>
            <p:nvPr/>
          </p:nvSpPr>
          <p:spPr bwMode="auto">
            <a:xfrm>
              <a:off x="5095" y="1570"/>
              <a:ext cx="0" cy="257"/>
            </a:xfrm>
            <a:custGeom>
              <a:avLst/>
              <a:gdLst>
                <a:gd name="T0" fmla="*/ 0 w 16"/>
                <a:gd name="T1" fmla="*/ 1 h 28"/>
                <a:gd name="T2" fmla="*/ 0 w 16"/>
                <a:gd name="T3" fmla="*/ 0 h 28"/>
                <a:gd name="T4" fmla="*/ 0 w 16"/>
                <a:gd name="T5" fmla="*/ 0 h 28"/>
                <a:gd name="T6" fmla="*/ 1 w 16"/>
                <a:gd name="T7" fmla="*/ 0 h 28"/>
                <a:gd name="T8" fmla="*/ 2 w 16"/>
                <a:gd name="T9" fmla="*/ 0 h 28"/>
                <a:gd name="T10" fmla="*/ 3 w 16"/>
                <a:gd name="T11" fmla="*/ 0 h 28"/>
                <a:gd name="T12" fmla="*/ 4 w 16"/>
                <a:gd name="T13" fmla="*/ 0 h 28"/>
                <a:gd name="T14" fmla="*/ 5 w 16"/>
                <a:gd name="T15" fmla="*/ 0 h 28"/>
                <a:gd name="T16" fmla="*/ 5 w 16"/>
                <a:gd name="T17" fmla="*/ 1 h 28"/>
                <a:gd name="T18" fmla="*/ 5 w 16"/>
                <a:gd name="T19" fmla="*/ 4 h 28"/>
                <a:gd name="T20" fmla="*/ 5 w 16"/>
                <a:gd name="T21" fmla="*/ 4 h 28"/>
                <a:gd name="T22" fmla="*/ 4 w 16"/>
                <a:gd name="T23" fmla="*/ 4 h 28"/>
                <a:gd name="T24" fmla="*/ 4 w 16"/>
                <a:gd name="T25" fmla="*/ 5 h 28"/>
                <a:gd name="T26" fmla="*/ 3 w 16"/>
                <a:gd name="T27" fmla="*/ 5 h 28"/>
                <a:gd name="T28" fmla="*/ 2 w 16"/>
                <a:gd name="T29" fmla="*/ 5 h 28"/>
                <a:gd name="T30" fmla="*/ 1 w 16"/>
                <a:gd name="T31" fmla="*/ 5 h 28"/>
                <a:gd name="T32" fmla="*/ 1 w 16"/>
                <a:gd name="T33" fmla="*/ 4 h 28"/>
                <a:gd name="T34" fmla="*/ 0 w 16"/>
                <a:gd name="T35" fmla="*/ 4 h 28"/>
                <a:gd name="T36" fmla="*/ 0 w 16"/>
                <a:gd name="T37" fmla="*/ 4 h 28"/>
                <a:gd name="T38" fmla="*/ 0 w 16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"/>
                <a:gd name="T61" fmla="*/ 0 h 28"/>
                <a:gd name="T62" fmla="*/ 16 w 16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" h="28">
                  <a:moveTo>
                    <a:pt x="0" y="8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3" name="Freeform 951"/>
            <p:cNvSpPr>
              <a:spLocks noChangeAspect="1"/>
            </p:cNvSpPr>
            <p:nvPr/>
          </p:nvSpPr>
          <p:spPr bwMode="auto">
            <a:xfrm>
              <a:off x="5406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1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4 w 20"/>
                <a:gd name="T13" fmla="*/ 4 h 32"/>
                <a:gd name="T14" fmla="*/ 5 w 20"/>
                <a:gd name="T15" fmla="*/ 4 h 32"/>
                <a:gd name="T16" fmla="*/ 6 w 20"/>
                <a:gd name="T17" fmla="*/ 4 h 32"/>
                <a:gd name="T18" fmla="*/ 6 w 20"/>
                <a:gd name="T19" fmla="*/ 3 h 32"/>
                <a:gd name="T20" fmla="*/ 7 w 20"/>
                <a:gd name="T21" fmla="*/ 3 h 32"/>
                <a:gd name="T22" fmla="*/ 7 w 20"/>
                <a:gd name="T23" fmla="*/ 3 h 32"/>
                <a:gd name="T24" fmla="*/ 7 w 20"/>
                <a:gd name="T25" fmla="*/ 2 h 32"/>
                <a:gd name="T26" fmla="*/ 7 w 20"/>
                <a:gd name="T27" fmla="*/ 1 h 32"/>
                <a:gd name="T28" fmla="*/ 7 w 20"/>
                <a:gd name="T29" fmla="*/ 1 h 32"/>
                <a:gd name="T30" fmla="*/ 7 w 20"/>
                <a:gd name="T31" fmla="*/ 0 h 32"/>
                <a:gd name="T32" fmla="*/ 6 w 20"/>
                <a:gd name="T33" fmla="*/ 0 h 32"/>
                <a:gd name="T34" fmla="*/ 6 w 20"/>
                <a:gd name="T35" fmla="*/ 0 h 32"/>
                <a:gd name="T36" fmla="*/ 5 w 20"/>
                <a:gd name="T37" fmla="*/ 0 h 32"/>
                <a:gd name="T38" fmla="*/ 4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4" name="Freeform 952"/>
            <p:cNvSpPr>
              <a:spLocks noChangeAspect="1"/>
            </p:cNvSpPr>
            <p:nvPr/>
          </p:nvSpPr>
          <p:spPr bwMode="auto">
            <a:xfrm>
              <a:off x="5408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4 w 17"/>
                <a:gd name="T13" fmla="*/ 0 h 32"/>
                <a:gd name="T14" fmla="*/ 5 w 17"/>
                <a:gd name="T15" fmla="*/ 0 h 32"/>
                <a:gd name="T16" fmla="*/ 5 w 17"/>
                <a:gd name="T17" fmla="*/ 0 h 32"/>
                <a:gd name="T18" fmla="*/ 6 w 17"/>
                <a:gd name="T19" fmla="*/ 0 h 32"/>
                <a:gd name="T20" fmla="*/ 6 w 17"/>
                <a:gd name="T21" fmla="*/ 1 h 32"/>
                <a:gd name="T22" fmla="*/ 6 w 17"/>
                <a:gd name="T23" fmla="*/ 1 h 32"/>
                <a:gd name="T24" fmla="*/ 6 w 17"/>
                <a:gd name="T25" fmla="*/ 2 h 32"/>
                <a:gd name="T26" fmla="*/ 6 w 17"/>
                <a:gd name="T27" fmla="*/ 3 h 32"/>
                <a:gd name="T28" fmla="*/ 5 w 17"/>
                <a:gd name="T29" fmla="*/ 3 h 32"/>
                <a:gd name="T30" fmla="*/ 4 w 17"/>
                <a:gd name="T31" fmla="*/ 3 h 32"/>
                <a:gd name="T32" fmla="*/ 4 w 17"/>
                <a:gd name="T33" fmla="*/ 4 h 32"/>
                <a:gd name="T34" fmla="*/ 2 w 17"/>
                <a:gd name="T35" fmla="*/ 4 h 32"/>
                <a:gd name="T36" fmla="*/ 1 w 17"/>
                <a:gd name="T37" fmla="*/ 4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3 h 32"/>
                <a:gd name="T44" fmla="*/ 0 w 17"/>
                <a:gd name="T45" fmla="*/ 2 h 32"/>
                <a:gd name="T46" fmla="*/ 0 w 17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5" name="Freeform 953"/>
            <p:cNvSpPr>
              <a:spLocks noChangeAspect="1"/>
            </p:cNvSpPr>
            <p:nvPr/>
          </p:nvSpPr>
          <p:spPr bwMode="auto">
            <a:xfrm>
              <a:off x="5431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6" name="Freeform 954"/>
            <p:cNvSpPr>
              <a:spLocks noChangeAspect="1"/>
            </p:cNvSpPr>
            <p:nvPr/>
          </p:nvSpPr>
          <p:spPr bwMode="auto">
            <a:xfrm>
              <a:off x="5431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1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0 h 32"/>
                <a:gd name="T18" fmla="*/ 4 w 15"/>
                <a:gd name="T19" fmla="*/ 0 h 32"/>
                <a:gd name="T20" fmla="*/ 4 w 15"/>
                <a:gd name="T21" fmla="*/ 1 h 32"/>
                <a:gd name="T22" fmla="*/ 4 w 15"/>
                <a:gd name="T23" fmla="*/ 1 h 32"/>
                <a:gd name="T24" fmla="*/ 4 w 15"/>
                <a:gd name="T25" fmla="*/ 2 h 32"/>
                <a:gd name="T26" fmla="*/ 4 w 15"/>
                <a:gd name="T27" fmla="*/ 3 h 32"/>
                <a:gd name="T28" fmla="*/ 4 w 15"/>
                <a:gd name="T29" fmla="*/ 3 h 32"/>
                <a:gd name="T30" fmla="*/ 4 w 15"/>
                <a:gd name="T31" fmla="*/ 3 h 32"/>
                <a:gd name="T32" fmla="*/ 4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7" name="Freeform 955"/>
            <p:cNvSpPr>
              <a:spLocks noChangeAspect="1"/>
            </p:cNvSpPr>
            <p:nvPr/>
          </p:nvSpPr>
          <p:spPr bwMode="auto">
            <a:xfrm>
              <a:off x="5456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3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4 w 16"/>
                <a:gd name="T15" fmla="*/ 4 h 32"/>
                <a:gd name="T16" fmla="*/ 4 w 16"/>
                <a:gd name="T17" fmla="*/ 3 h 32"/>
                <a:gd name="T18" fmla="*/ 5 w 16"/>
                <a:gd name="T19" fmla="*/ 3 h 32"/>
                <a:gd name="T20" fmla="*/ 5 w 16"/>
                <a:gd name="T21" fmla="*/ 3 h 32"/>
                <a:gd name="T22" fmla="*/ 5 w 16"/>
                <a:gd name="T23" fmla="*/ 2 h 32"/>
                <a:gd name="T24" fmla="*/ 5 w 16"/>
                <a:gd name="T25" fmla="*/ 1 h 32"/>
                <a:gd name="T26" fmla="*/ 5 w 16"/>
                <a:gd name="T27" fmla="*/ 1 h 32"/>
                <a:gd name="T28" fmla="*/ 5 w 16"/>
                <a:gd name="T29" fmla="*/ 0 h 32"/>
                <a:gd name="T30" fmla="*/ 5 w 16"/>
                <a:gd name="T31" fmla="*/ 0 h 32"/>
                <a:gd name="T32" fmla="*/ 4 w 16"/>
                <a:gd name="T33" fmla="*/ 0 h 32"/>
                <a:gd name="T34" fmla="*/ 3 w 16"/>
                <a:gd name="T35" fmla="*/ 0 h 32"/>
                <a:gd name="T36" fmla="*/ 2 w 16"/>
                <a:gd name="T37" fmla="*/ 0 h 32"/>
                <a:gd name="T38" fmla="*/ 1 w 16"/>
                <a:gd name="T39" fmla="*/ 0 h 32"/>
                <a:gd name="T40" fmla="*/ 0 w 16"/>
                <a:gd name="T41" fmla="*/ 0 h 32"/>
                <a:gd name="T42" fmla="*/ 0 w 16"/>
                <a:gd name="T43" fmla="*/ 0 h 32"/>
                <a:gd name="T44" fmla="*/ 0 w 16"/>
                <a:gd name="T45" fmla="*/ 1 h 32"/>
                <a:gd name="T46" fmla="*/ 0 w 16"/>
                <a:gd name="T47" fmla="*/ 1 h 32"/>
                <a:gd name="T48" fmla="*/ 0 w 16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8" name="Freeform 956"/>
            <p:cNvSpPr>
              <a:spLocks noChangeAspect="1"/>
            </p:cNvSpPr>
            <p:nvPr/>
          </p:nvSpPr>
          <p:spPr bwMode="auto">
            <a:xfrm>
              <a:off x="5456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2 w 16"/>
                <a:gd name="T11" fmla="*/ 0 h 32"/>
                <a:gd name="T12" fmla="*/ 3 w 16"/>
                <a:gd name="T13" fmla="*/ 0 h 32"/>
                <a:gd name="T14" fmla="*/ 4 w 16"/>
                <a:gd name="T15" fmla="*/ 0 h 32"/>
                <a:gd name="T16" fmla="*/ 4 w 16"/>
                <a:gd name="T17" fmla="*/ 0 h 32"/>
                <a:gd name="T18" fmla="*/ 5 w 16"/>
                <a:gd name="T19" fmla="*/ 0 h 32"/>
                <a:gd name="T20" fmla="*/ 5 w 16"/>
                <a:gd name="T21" fmla="*/ 1 h 32"/>
                <a:gd name="T22" fmla="*/ 5 w 16"/>
                <a:gd name="T23" fmla="*/ 1 h 32"/>
                <a:gd name="T24" fmla="*/ 5 w 16"/>
                <a:gd name="T25" fmla="*/ 2 h 32"/>
                <a:gd name="T26" fmla="*/ 5 w 16"/>
                <a:gd name="T27" fmla="*/ 3 h 32"/>
                <a:gd name="T28" fmla="*/ 5 w 16"/>
                <a:gd name="T29" fmla="*/ 3 h 32"/>
                <a:gd name="T30" fmla="*/ 4 w 16"/>
                <a:gd name="T31" fmla="*/ 3 h 32"/>
                <a:gd name="T32" fmla="*/ 4 w 16"/>
                <a:gd name="T33" fmla="*/ 4 h 32"/>
                <a:gd name="T34" fmla="*/ 3 w 16"/>
                <a:gd name="T35" fmla="*/ 4 h 32"/>
                <a:gd name="T36" fmla="*/ 2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19" name="Freeform 957"/>
            <p:cNvSpPr>
              <a:spLocks noChangeAspect="1"/>
            </p:cNvSpPr>
            <p:nvPr/>
          </p:nvSpPr>
          <p:spPr bwMode="auto">
            <a:xfrm>
              <a:off x="5478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4 w 20"/>
                <a:gd name="T13" fmla="*/ 4 h 32"/>
                <a:gd name="T14" fmla="*/ 5 w 20"/>
                <a:gd name="T15" fmla="*/ 4 h 32"/>
                <a:gd name="T16" fmla="*/ 6 w 20"/>
                <a:gd name="T17" fmla="*/ 4 h 32"/>
                <a:gd name="T18" fmla="*/ 6 w 20"/>
                <a:gd name="T19" fmla="*/ 3 h 32"/>
                <a:gd name="T20" fmla="*/ 7 w 20"/>
                <a:gd name="T21" fmla="*/ 3 h 32"/>
                <a:gd name="T22" fmla="*/ 7 w 20"/>
                <a:gd name="T23" fmla="*/ 3 h 32"/>
                <a:gd name="T24" fmla="*/ 7 w 20"/>
                <a:gd name="T25" fmla="*/ 2 h 32"/>
                <a:gd name="T26" fmla="*/ 7 w 20"/>
                <a:gd name="T27" fmla="*/ 1 h 32"/>
                <a:gd name="T28" fmla="*/ 7 w 20"/>
                <a:gd name="T29" fmla="*/ 1 h 32"/>
                <a:gd name="T30" fmla="*/ 7 w 20"/>
                <a:gd name="T31" fmla="*/ 0 h 32"/>
                <a:gd name="T32" fmla="*/ 6 w 20"/>
                <a:gd name="T33" fmla="*/ 0 h 32"/>
                <a:gd name="T34" fmla="*/ 6 w 20"/>
                <a:gd name="T35" fmla="*/ 0 h 32"/>
                <a:gd name="T36" fmla="*/ 5 w 20"/>
                <a:gd name="T37" fmla="*/ 0 h 32"/>
                <a:gd name="T38" fmla="*/ 4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0 w 20"/>
                <a:gd name="T47" fmla="*/ 0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0" name="Freeform 958"/>
            <p:cNvSpPr>
              <a:spLocks noChangeAspect="1"/>
            </p:cNvSpPr>
            <p:nvPr/>
          </p:nvSpPr>
          <p:spPr bwMode="auto">
            <a:xfrm>
              <a:off x="5481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2 w 16"/>
                <a:gd name="T9" fmla="*/ 0 h 32"/>
                <a:gd name="T10" fmla="*/ 3 w 16"/>
                <a:gd name="T11" fmla="*/ 0 h 32"/>
                <a:gd name="T12" fmla="*/ 5 w 16"/>
                <a:gd name="T13" fmla="*/ 0 h 32"/>
                <a:gd name="T14" fmla="*/ 5 w 16"/>
                <a:gd name="T15" fmla="*/ 0 h 32"/>
                <a:gd name="T16" fmla="*/ 5 w 16"/>
                <a:gd name="T17" fmla="*/ 1 h 32"/>
                <a:gd name="T18" fmla="*/ 5 w 16"/>
                <a:gd name="T19" fmla="*/ 1 h 32"/>
                <a:gd name="T20" fmla="*/ 5 w 16"/>
                <a:gd name="T21" fmla="*/ 1 h 32"/>
                <a:gd name="T22" fmla="*/ 5 w 16"/>
                <a:gd name="T23" fmla="*/ 2 h 32"/>
                <a:gd name="T24" fmla="*/ 5 w 16"/>
                <a:gd name="T25" fmla="*/ 3 h 32"/>
                <a:gd name="T26" fmla="*/ 5 w 16"/>
                <a:gd name="T27" fmla="*/ 3 h 32"/>
                <a:gd name="T28" fmla="*/ 5 w 16"/>
                <a:gd name="T29" fmla="*/ 3 h 32"/>
                <a:gd name="T30" fmla="*/ 3 w 16"/>
                <a:gd name="T31" fmla="*/ 3 h 32"/>
                <a:gd name="T32" fmla="*/ 3 w 16"/>
                <a:gd name="T33" fmla="*/ 4 h 32"/>
                <a:gd name="T34" fmla="*/ 2 w 16"/>
                <a:gd name="T35" fmla="*/ 4 h 32"/>
                <a:gd name="T36" fmla="*/ 1 w 16"/>
                <a:gd name="T37" fmla="*/ 4 h 32"/>
                <a:gd name="T38" fmla="*/ 1 w 16"/>
                <a:gd name="T39" fmla="*/ 3 h 32"/>
                <a:gd name="T40" fmla="*/ 0 w 16"/>
                <a:gd name="T41" fmla="*/ 3 h 32"/>
                <a:gd name="T42" fmla="*/ 0 w 16"/>
                <a:gd name="T43" fmla="*/ 3 h 32"/>
                <a:gd name="T44" fmla="*/ 0 w 16"/>
                <a:gd name="T45" fmla="*/ 2 h 32"/>
                <a:gd name="T46" fmla="*/ 0 w 16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1" name="Freeform 959"/>
            <p:cNvSpPr>
              <a:spLocks noChangeAspect="1"/>
            </p:cNvSpPr>
            <p:nvPr/>
          </p:nvSpPr>
          <p:spPr bwMode="auto">
            <a:xfrm>
              <a:off x="5503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2 h 32"/>
                <a:gd name="T24" fmla="*/ 6 w 20"/>
                <a:gd name="T25" fmla="*/ 1 h 32"/>
                <a:gd name="T26" fmla="*/ 6 w 20"/>
                <a:gd name="T27" fmla="*/ 1 h 32"/>
                <a:gd name="T28" fmla="*/ 6 w 20"/>
                <a:gd name="T29" fmla="*/ 0 h 32"/>
                <a:gd name="T30" fmla="*/ 5 w 20"/>
                <a:gd name="T31" fmla="*/ 0 h 32"/>
                <a:gd name="T32" fmla="*/ 5 w 20"/>
                <a:gd name="T33" fmla="*/ 0 h 32"/>
                <a:gd name="T34" fmla="*/ 4 w 20"/>
                <a:gd name="T35" fmla="*/ 0 h 32"/>
                <a:gd name="T36" fmla="*/ 2 w 20"/>
                <a:gd name="T37" fmla="*/ 0 h 32"/>
                <a:gd name="T38" fmla="*/ 1 w 20"/>
                <a:gd name="T39" fmla="*/ 0 h 32"/>
                <a:gd name="T40" fmla="*/ 1 w 20"/>
                <a:gd name="T41" fmla="*/ 0 h 32"/>
                <a:gd name="T42" fmla="*/ 0 w 20"/>
                <a:gd name="T43" fmla="*/ 0 h 32"/>
                <a:gd name="T44" fmla="*/ 0 w 20"/>
                <a:gd name="T45" fmla="*/ 1 h 32"/>
                <a:gd name="T46" fmla="*/ 0 w 20"/>
                <a:gd name="T47" fmla="*/ 1 h 32"/>
                <a:gd name="T48" fmla="*/ 0 w 20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32"/>
                <a:gd name="T77" fmla="*/ 20 w 20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2" name="Freeform 960"/>
            <p:cNvSpPr>
              <a:spLocks noChangeAspect="1"/>
            </p:cNvSpPr>
            <p:nvPr/>
          </p:nvSpPr>
          <p:spPr bwMode="auto">
            <a:xfrm>
              <a:off x="5503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4 w 17"/>
                <a:gd name="T13" fmla="*/ 0 h 32"/>
                <a:gd name="T14" fmla="*/ 5 w 17"/>
                <a:gd name="T15" fmla="*/ 0 h 32"/>
                <a:gd name="T16" fmla="*/ 5 w 17"/>
                <a:gd name="T17" fmla="*/ 0 h 32"/>
                <a:gd name="T18" fmla="*/ 5 w 17"/>
                <a:gd name="T19" fmla="*/ 1 h 32"/>
                <a:gd name="T20" fmla="*/ 5 w 17"/>
                <a:gd name="T21" fmla="*/ 1 h 32"/>
                <a:gd name="T22" fmla="*/ 5 w 17"/>
                <a:gd name="T23" fmla="*/ 2 h 32"/>
                <a:gd name="T24" fmla="*/ 5 w 17"/>
                <a:gd name="T25" fmla="*/ 3 h 32"/>
                <a:gd name="T26" fmla="*/ 5 w 17"/>
                <a:gd name="T27" fmla="*/ 3 h 32"/>
                <a:gd name="T28" fmla="*/ 4 w 17"/>
                <a:gd name="T29" fmla="*/ 3 h 32"/>
                <a:gd name="T30" fmla="*/ 4 w 17"/>
                <a:gd name="T31" fmla="*/ 4 h 32"/>
                <a:gd name="T32" fmla="*/ 3 w 17"/>
                <a:gd name="T33" fmla="*/ 4 h 32"/>
                <a:gd name="T34" fmla="*/ 2 w 17"/>
                <a:gd name="T35" fmla="*/ 4 h 32"/>
                <a:gd name="T36" fmla="*/ 2 w 17"/>
                <a:gd name="T37" fmla="*/ 3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2 h 32"/>
                <a:gd name="T44" fmla="*/ 0 w 17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32"/>
                <a:gd name="T71" fmla="*/ 17 w 17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3" name="Freeform 961"/>
            <p:cNvSpPr>
              <a:spLocks noChangeAspect="1"/>
            </p:cNvSpPr>
            <p:nvPr/>
          </p:nvSpPr>
          <p:spPr bwMode="auto">
            <a:xfrm>
              <a:off x="5527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1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6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3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1 w 20"/>
                <a:gd name="T47" fmla="*/ 1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4" name="Freeform 962"/>
            <p:cNvSpPr>
              <a:spLocks noChangeAspect="1"/>
            </p:cNvSpPr>
            <p:nvPr/>
          </p:nvSpPr>
          <p:spPr bwMode="auto">
            <a:xfrm>
              <a:off x="5528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4 w 17"/>
                <a:gd name="T13" fmla="*/ 0 h 32"/>
                <a:gd name="T14" fmla="*/ 5 w 17"/>
                <a:gd name="T15" fmla="*/ 0 h 32"/>
                <a:gd name="T16" fmla="*/ 5 w 17"/>
                <a:gd name="T17" fmla="*/ 0 h 32"/>
                <a:gd name="T18" fmla="*/ 6 w 17"/>
                <a:gd name="T19" fmla="*/ 0 h 32"/>
                <a:gd name="T20" fmla="*/ 6 w 17"/>
                <a:gd name="T21" fmla="*/ 1 h 32"/>
                <a:gd name="T22" fmla="*/ 6 w 17"/>
                <a:gd name="T23" fmla="*/ 1 h 32"/>
                <a:gd name="T24" fmla="*/ 6 w 17"/>
                <a:gd name="T25" fmla="*/ 2 h 32"/>
                <a:gd name="T26" fmla="*/ 6 w 17"/>
                <a:gd name="T27" fmla="*/ 3 h 32"/>
                <a:gd name="T28" fmla="*/ 6 w 17"/>
                <a:gd name="T29" fmla="*/ 3 h 32"/>
                <a:gd name="T30" fmla="*/ 5 w 17"/>
                <a:gd name="T31" fmla="*/ 3 h 32"/>
                <a:gd name="T32" fmla="*/ 5 w 17"/>
                <a:gd name="T33" fmla="*/ 4 h 32"/>
                <a:gd name="T34" fmla="*/ 4 w 17"/>
                <a:gd name="T35" fmla="*/ 4 h 32"/>
                <a:gd name="T36" fmla="*/ 2 w 17"/>
                <a:gd name="T37" fmla="*/ 4 h 32"/>
                <a:gd name="T38" fmla="*/ 1 w 17"/>
                <a:gd name="T39" fmla="*/ 4 h 32"/>
                <a:gd name="T40" fmla="*/ 1 w 17"/>
                <a:gd name="T41" fmla="*/ 3 h 32"/>
                <a:gd name="T42" fmla="*/ 0 w 17"/>
                <a:gd name="T43" fmla="*/ 3 h 32"/>
                <a:gd name="T44" fmla="*/ 0 w 17"/>
                <a:gd name="T45" fmla="*/ 3 h 32"/>
                <a:gd name="T46" fmla="*/ 0 w 17"/>
                <a:gd name="T47" fmla="*/ 2 h 32"/>
                <a:gd name="T48" fmla="*/ 0 w 17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2"/>
                <a:gd name="T77" fmla="*/ 17 w 17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5" name="Freeform 963"/>
            <p:cNvSpPr>
              <a:spLocks noChangeAspect="1"/>
            </p:cNvSpPr>
            <p:nvPr/>
          </p:nvSpPr>
          <p:spPr bwMode="auto">
            <a:xfrm>
              <a:off x="5551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0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3 w 20"/>
                <a:gd name="T13" fmla="*/ 4 h 32"/>
                <a:gd name="T14" fmla="*/ 4 w 20"/>
                <a:gd name="T15" fmla="*/ 4 h 32"/>
                <a:gd name="T16" fmla="*/ 5 w 20"/>
                <a:gd name="T17" fmla="*/ 4 h 32"/>
                <a:gd name="T18" fmla="*/ 5 w 20"/>
                <a:gd name="T19" fmla="*/ 3 h 32"/>
                <a:gd name="T20" fmla="*/ 6 w 20"/>
                <a:gd name="T21" fmla="*/ 3 h 32"/>
                <a:gd name="T22" fmla="*/ 6 w 20"/>
                <a:gd name="T23" fmla="*/ 3 h 32"/>
                <a:gd name="T24" fmla="*/ 6 w 20"/>
                <a:gd name="T25" fmla="*/ 2 h 32"/>
                <a:gd name="T26" fmla="*/ 6 w 20"/>
                <a:gd name="T27" fmla="*/ 1 h 32"/>
                <a:gd name="T28" fmla="*/ 6 w 20"/>
                <a:gd name="T29" fmla="*/ 1 h 32"/>
                <a:gd name="T30" fmla="*/ 6 w 20"/>
                <a:gd name="T31" fmla="*/ 0 h 32"/>
                <a:gd name="T32" fmla="*/ 5 w 20"/>
                <a:gd name="T33" fmla="*/ 0 h 32"/>
                <a:gd name="T34" fmla="*/ 5 w 20"/>
                <a:gd name="T35" fmla="*/ 0 h 32"/>
                <a:gd name="T36" fmla="*/ 4 w 20"/>
                <a:gd name="T37" fmla="*/ 0 h 32"/>
                <a:gd name="T38" fmla="*/ 2 w 20"/>
                <a:gd name="T39" fmla="*/ 0 h 32"/>
                <a:gd name="T40" fmla="*/ 1 w 20"/>
                <a:gd name="T41" fmla="*/ 0 h 32"/>
                <a:gd name="T42" fmla="*/ 1 w 20"/>
                <a:gd name="T43" fmla="*/ 0 h 32"/>
                <a:gd name="T44" fmla="*/ 0 w 20"/>
                <a:gd name="T45" fmla="*/ 0 h 32"/>
                <a:gd name="T46" fmla="*/ 0 w 20"/>
                <a:gd name="T47" fmla="*/ 1 h 32"/>
                <a:gd name="T48" fmla="*/ 0 w 20"/>
                <a:gd name="T49" fmla="*/ 1 h 32"/>
                <a:gd name="T50" fmla="*/ 0 w 20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32"/>
                <a:gd name="T80" fmla="*/ 20 w 20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6" name="Freeform 964"/>
            <p:cNvSpPr>
              <a:spLocks noChangeAspect="1"/>
            </p:cNvSpPr>
            <p:nvPr/>
          </p:nvSpPr>
          <p:spPr bwMode="auto">
            <a:xfrm>
              <a:off x="5553" y="1673"/>
              <a:ext cx="0" cy="257"/>
            </a:xfrm>
            <a:custGeom>
              <a:avLst/>
              <a:gdLst>
                <a:gd name="T0" fmla="*/ 0 w 14"/>
                <a:gd name="T1" fmla="*/ 1 h 32"/>
                <a:gd name="T2" fmla="*/ 0 w 14"/>
                <a:gd name="T3" fmla="*/ 1 h 32"/>
                <a:gd name="T4" fmla="*/ 0 w 14"/>
                <a:gd name="T5" fmla="*/ 0 h 32"/>
                <a:gd name="T6" fmla="*/ 0 w 14"/>
                <a:gd name="T7" fmla="*/ 0 h 32"/>
                <a:gd name="T8" fmla="*/ 1 w 14"/>
                <a:gd name="T9" fmla="*/ 0 h 32"/>
                <a:gd name="T10" fmla="*/ 3 w 14"/>
                <a:gd name="T11" fmla="*/ 0 h 32"/>
                <a:gd name="T12" fmla="*/ 4 w 14"/>
                <a:gd name="T13" fmla="*/ 0 h 32"/>
                <a:gd name="T14" fmla="*/ 4 w 14"/>
                <a:gd name="T15" fmla="*/ 0 h 32"/>
                <a:gd name="T16" fmla="*/ 4 w 14"/>
                <a:gd name="T17" fmla="*/ 1 h 32"/>
                <a:gd name="T18" fmla="*/ 4 w 14"/>
                <a:gd name="T19" fmla="*/ 1 h 32"/>
                <a:gd name="T20" fmla="*/ 4 w 14"/>
                <a:gd name="T21" fmla="*/ 2 h 32"/>
                <a:gd name="T22" fmla="*/ 4 w 14"/>
                <a:gd name="T23" fmla="*/ 3 h 32"/>
                <a:gd name="T24" fmla="*/ 4 w 14"/>
                <a:gd name="T25" fmla="*/ 3 h 32"/>
                <a:gd name="T26" fmla="*/ 3 w 14"/>
                <a:gd name="T27" fmla="*/ 3 h 32"/>
                <a:gd name="T28" fmla="*/ 3 w 14"/>
                <a:gd name="T29" fmla="*/ 4 h 32"/>
                <a:gd name="T30" fmla="*/ 2 w 14"/>
                <a:gd name="T31" fmla="*/ 4 h 32"/>
                <a:gd name="T32" fmla="*/ 1 w 14"/>
                <a:gd name="T33" fmla="*/ 4 h 32"/>
                <a:gd name="T34" fmla="*/ 1 w 14"/>
                <a:gd name="T35" fmla="*/ 3 h 32"/>
                <a:gd name="T36" fmla="*/ 0 w 14"/>
                <a:gd name="T37" fmla="*/ 3 h 32"/>
                <a:gd name="T38" fmla="*/ 0 w 14"/>
                <a:gd name="T39" fmla="*/ 3 h 32"/>
                <a:gd name="T40" fmla="*/ 0 w 14"/>
                <a:gd name="T41" fmla="*/ 2 h 32"/>
                <a:gd name="T42" fmla="*/ 0 w 14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32"/>
                <a:gd name="T68" fmla="*/ 14 w 14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7" name="Freeform 965"/>
            <p:cNvSpPr>
              <a:spLocks noChangeAspect="1"/>
            </p:cNvSpPr>
            <p:nvPr/>
          </p:nvSpPr>
          <p:spPr bwMode="auto">
            <a:xfrm>
              <a:off x="5576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3 h 32"/>
                <a:gd name="T8" fmla="*/ 1 w 16"/>
                <a:gd name="T9" fmla="*/ 4 h 32"/>
                <a:gd name="T10" fmla="*/ 2 w 16"/>
                <a:gd name="T11" fmla="*/ 4 h 32"/>
                <a:gd name="T12" fmla="*/ 3 w 16"/>
                <a:gd name="T13" fmla="*/ 4 h 32"/>
                <a:gd name="T14" fmla="*/ 4 w 16"/>
                <a:gd name="T15" fmla="*/ 4 h 32"/>
                <a:gd name="T16" fmla="*/ 5 w 16"/>
                <a:gd name="T17" fmla="*/ 3 h 32"/>
                <a:gd name="T18" fmla="*/ 5 w 16"/>
                <a:gd name="T19" fmla="*/ 3 h 32"/>
                <a:gd name="T20" fmla="*/ 5 w 16"/>
                <a:gd name="T21" fmla="*/ 2 h 32"/>
                <a:gd name="T22" fmla="*/ 5 w 16"/>
                <a:gd name="T23" fmla="*/ 1 h 32"/>
                <a:gd name="T24" fmla="*/ 5 w 16"/>
                <a:gd name="T25" fmla="*/ 1 h 32"/>
                <a:gd name="T26" fmla="*/ 5 w 16"/>
                <a:gd name="T27" fmla="*/ 0 h 32"/>
                <a:gd name="T28" fmla="*/ 5 w 16"/>
                <a:gd name="T29" fmla="*/ 0 h 32"/>
                <a:gd name="T30" fmla="*/ 4 w 16"/>
                <a:gd name="T31" fmla="*/ 0 h 32"/>
                <a:gd name="T32" fmla="*/ 3 w 16"/>
                <a:gd name="T33" fmla="*/ 0 h 32"/>
                <a:gd name="T34" fmla="*/ 2 w 16"/>
                <a:gd name="T35" fmla="*/ 0 h 32"/>
                <a:gd name="T36" fmla="*/ 1 w 16"/>
                <a:gd name="T37" fmla="*/ 0 h 32"/>
                <a:gd name="T38" fmla="*/ 0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8" name="Freeform 966"/>
            <p:cNvSpPr>
              <a:spLocks noChangeAspect="1"/>
            </p:cNvSpPr>
            <p:nvPr/>
          </p:nvSpPr>
          <p:spPr bwMode="auto">
            <a:xfrm>
              <a:off x="5576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2 w 16"/>
                <a:gd name="T11" fmla="*/ 0 h 32"/>
                <a:gd name="T12" fmla="*/ 3 w 16"/>
                <a:gd name="T13" fmla="*/ 0 h 32"/>
                <a:gd name="T14" fmla="*/ 4 w 16"/>
                <a:gd name="T15" fmla="*/ 0 h 32"/>
                <a:gd name="T16" fmla="*/ 4 w 16"/>
                <a:gd name="T17" fmla="*/ 0 h 32"/>
                <a:gd name="T18" fmla="*/ 5 w 16"/>
                <a:gd name="T19" fmla="*/ 0 h 32"/>
                <a:gd name="T20" fmla="*/ 5 w 16"/>
                <a:gd name="T21" fmla="*/ 1 h 32"/>
                <a:gd name="T22" fmla="*/ 5 w 16"/>
                <a:gd name="T23" fmla="*/ 1 h 32"/>
                <a:gd name="T24" fmla="*/ 5 w 16"/>
                <a:gd name="T25" fmla="*/ 2 h 32"/>
                <a:gd name="T26" fmla="*/ 5 w 16"/>
                <a:gd name="T27" fmla="*/ 3 h 32"/>
                <a:gd name="T28" fmla="*/ 5 w 16"/>
                <a:gd name="T29" fmla="*/ 3 h 32"/>
                <a:gd name="T30" fmla="*/ 4 w 16"/>
                <a:gd name="T31" fmla="*/ 3 h 32"/>
                <a:gd name="T32" fmla="*/ 4 w 16"/>
                <a:gd name="T33" fmla="*/ 4 h 32"/>
                <a:gd name="T34" fmla="*/ 3 w 16"/>
                <a:gd name="T35" fmla="*/ 4 h 32"/>
                <a:gd name="T36" fmla="*/ 2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29" name="Freeform 967"/>
            <p:cNvSpPr>
              <a:spLocks noChangeAspect="1"/>
            </p:cNvSpPr>
            <p:nvPr/>
          </p:nvSpPr>
          <p:spPr bwMode="auto">
            <a:xfrm>
              <a:off x="5600" y="1673"/>
              <a:ext cx="0" cy="257"/>
            </a:xfrm>
            <a:custGeom>
              <a:avLst/>
              <a:gdLst>
                <a:gd name="T0" fmla="*/ 0 w 16"/>
                <a:gd name="T1" fmla="*/ 2 h 32"/>
                <a:gd name="T2" fmla="*/ 0 w 16"/>
                <a:gd name="T3" fmla="*/ 3 h 32"/>
                <a:gd name="T4" fmla="*/ 0 w 16"/>
                <a:gd name="T5" fmla="*/ 3 h 32"/>
                <a:gd name="T6" fmla="*/ 1 w 16"/>
                <a:gd name="T7" fmla="*/ 4 h 32"/>
                <a:gd name="T8" fmla="*/ 3 w 16"/>
                <a:gd name="T9" fmla="*/ 4 h 32"/>
                <a:gd name="T10" fmla="*/ 5 w 16"/>
                <a:gd name="T11" fmla="*/ 4 h 32"/>
                <a:gd name="T12" fmla="*/ 6 w 16"/>
                <a:gd name="T13" fmla="*/ 4 h 32"/>
                <a:gd name="T14" fmla="*/ 6 w 16"/>
                <a:gd name="T15" fmla="*/ 3 h 32"/>
                <a:gd name="T16" fmla="*/ 8 w 16"/>
                <a:gd name="T17" fmla="*/ 3 h 32"/>
                <a:gd name="T18" fmla="*/ 8 w 16"/>
                <a:gd name="T19" fmla="*/ 3 h 32"/>
                <a:gd name="T20" fmla="*/ 8 w 16"/>
                <a:gd name="T21" fmla="*/ 2 h 32"/>
                <a:gd name="T22" fmla="*/ 8 w 16"/>
                <a:gd name="T23" fmla="*/ 1 h 32"/>
                <a:gd name="T24" fmla="*/ 8 w 16"/>
                <a:gd name="T25" fmla="*/ 1 h 32"/>
                <a:gd name="T26" fmla="*/ 8 w 16"/>
                <a:gd name="T27" fmla="*/ 0 h 32"/>
                <a:gd name="T28" fmla="*/ 8 w 16"/>
                <a:gd name="T29" fmla="*/ 0 h 32"/>
                <a:gd name="T30" fmla="*/ 6 w 16"/>
                <a:gd name="T31" fmla="*/ 0 h 32"/>
                <a:gd name="T32" fmla="*/ 5 w 16"/>
                <a:gd name="T33" fmla="*/ 0 h 32"/>
                <a:gd name="T34" fmla="*/ 3 w 16"/>
                <a:gd name="T35" fmla="*/ 0 h 32"/>
                <a:gd name="T36" fmla="*/ 1 w 16"/>
                <a:gd name="T37" fmla="*/ 0 h 32"/>
                <a:gd name="T38" fmla="*/ 0 w 16"/>
                <a:gd name="T39" fmla="*/ 0 h 32"/>
                <a:gd name="T40" fmla="*/ 0 w 16"/>
                <a:gd name="T41" fmla="*/ 0 h 32"/>
                <a:gd name="T42" fmla="*/ 0 w 16"/>
                <a:gd name="T43" fmla="*/ 1 h 32"/>
                <a:gd name="T44" fmla="*/ 0 w 16"/>
                <a:gd name="T45" fmla="*/ 1 h 32"/>
                <a:gd name="T46" fmla="*/ 0 w 16"/>
                <a:gd name="T47" fmla="*/ 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32"/>
                <a:gd name="T74" fmla="*/ 16 w 16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0" name="Freeform 968"/>
            <p:cNvSpPr>
              <a:spLocks noChangeAspect="1"/>
            </p:cNvSpPr>
            <p:nvPr/>
          </p:nvSpPr>
          <p:spPr bwMode="auto">
            <a:xfrm>
              <a:off x="5600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3 w 16"/>
                <a:gd name="T11" fmla="*/ 0 h 32"/>
                <a:gd name="T12" fmla="*/ 5 w 16"/>
                <a:gd name="T13" fmla="*/ 0 h 32"/>
                <a:gd name="T14" fmla="*/ 6 w 16"/>
                <a:gd name="T15" fmla="*/ 0 h 32"/>
                <a:gd name="T16" fmla="*/ 6 w 16"/>
                <a:gd name="T17" fmla="*/ 0 h 32"/>
                <a:gd name="T18" fmla="*/ 8 w 16"/>
                <a:gd name="T19" fmla="*/ 0 h 32"/>
                <a:gd name="T20" fmla="*/ 8 w 16"/>
                <a:gd name="T21" fmla="*/ 1 h 32"/>
                <a:gd name="T22" fmla="*/ 8 w 16"/>
                <a:gd name="T23" fmla="*/ 1 h 32"/>
                <a:gd name="T24" fmla="*/ 8 w 16"/>
                <a:gd name="T25" fmla="*/ 2 h 32"/>
                <a:gd name="T26" fmla="*/ 8 w 16"/>
                <a:gd name="T27" fmla="*/ 3 h 32"/>
                <a:gd name="T28" fmla="*/ 8 w 16"/>
                <a:gd name="T29" fmla="*/ 3 h 32"/>
                <a:gd name="T30" fmla="*/ 6 w 16"/>
                <a:gd name="T31" fmla="*/ 3 h 32"/>
                <a:gd name="T32" fmla="*/ 6 w 16"/>
                <a:gd name="T33" fmla="*/ 4 h 32"/>
                <a:gd name="T34" fmla="*/ 5 w 16"/>
                <a:gd name="T35" fmla="*/ 4 h 32"/>
                <a:gd name="T36" fmla="*/ 3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1" name="Freeform 969"/>
            <p:cNvSpPr>
              <a:spLocks noChangeAspect="1"/>
            </p:cNvSpPr>
            <p:nvPr/>
          </p:nvSpPr>
          <p:spPr bwMode="auto">
            <a:xfrm>
              <a:off x="5624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6 w 19"/>
                <a:gd name="T17" fmla="*/ 4 h 32"/>
                <a:gd name="T18" fmla="*/ 6 w 19"/>
                <a:gd name="T19" fmla="*/ 3 h 32"/>
                <a:gd name="T20" fmla="*/ 6 w 19"/>
                <a:gd name="T21" fmla="*/ 3 h 32"/>
                <a:gd name="T22" fmla="*/ 6 w 19"/>
                <a:gd name="T23" fmla="*/ 3 h 32"/>
                <a:gd name="T24" fmla="*/ 6 w 19"/>
                <a:gd name="T25" fmla="*/ 2 h 32"/>
                <a:gd name="T26" fmla="*/ 6 w 19"/>
                <a:gd name="T27" fmla="*/ 1 h 32"/>
                <a:gd name="T28" fmla="*/ 6 w 19"/>
                <a:gd name="T29" fmla="*/ 1 h 32"/>
                <a:gd name="T30" fmla="*/ 6 w 19"/>
                <a:gd name="T31" fmla="*/ 0 h 32"/>
                <a:gd name="T32" fmla="*/ 6 w 19"/>
                <a:gd name="T33" fmla="*/ 0 h 32"/>
                <a:gd name="T34" fmla="*/ 6 w 19"/>
                <a:gd name="T35" fmla="*/ 0 h 32"/>
                <a:gd name="T36" fmla="*/ 4 w 19"/>
                <a:gd name="T37" fmla="*/ 0 h 32"/>
                <a:gd name="T38" fmla="*/ 3 w 19"/>
                <a:gd name="T39" fmla="*/ 0 h 32"/>
                <a:gd name="T40" fmla="*/ 2 w 19"/>
                <a:gd name="T41" fmla="*/ 0 h 32"/>
                <a:gd name="T42" fmla="*/ 1 w 19"/>
                <a:gd name="T43" fmla="*/ 0 h 32"/>
                <a:gd name="T44" fmla="*/ 1 w 19"/>
                <a:gd name="T45" fmla="*/ 0 h 32"/>
                <a:gd name="T46" fmla="*/ 0 w 19"/>
                <a:gd name="T47" fmla="*/ 0 h 32"/>
                <a:gd name="T48" fmla="*/ 0 w 19"/>
                <a:gd name="T49" fmla="*/ 1 h 32"/>
                <a:gd name="T50" fmla="*/ 0 w 19"/>
                <a:gd name="T51" fmla="*/ 1 h 32"/>
                <a:gd name="T52" fmla="*/ 0 w 19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32"/>
                <a:gd name="T83" fmla="*/ 19 w 19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2" name="Freeform 970"/>
            <p:cNvSpPr>
              <a:spLocks noChangeAspect="1"/>
            </p:cNvSpPr>
            <p:nvPr/>
          </p:nvSpPr>
          <p:spPr bwMode="auto">
            <a:xfrm>
              <a:off x="5624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1 w 17"/>
                <a:gd name="T5" fmla="*/ 0 h 32"/>
                <a:gd name="T6" fmla="*/ 1 w 17"/>
                <a:gd name="T7" fmla="*/ 0 h 32"/>
                <a:gd name="T8" fmla="*/ 2 w 17"/>
                <a:gd name="T9" fmla="*/ 0 h 32"/>
                <a:gd name="T10" fmla="*/ 3 w 17"/>
                <a:gd name="T11" fmla="*/ 0 h 32"/>
                <a:gd name="T12" fmla="*/ 4 w 17"/>
                <a:gd name="T13" fmla="*/ 0 h 32"/>
                <a:gd name="T14" fmla="*/ 5 w 17"/>
                <a:gd name="T15" fmla="*/ 0 h 32"/>
                <a:gd name="T16" fmla="*/ 5 w 17"/>
                <a:gd name="T17" fmla="*/ 1 h 32"/>
                <a:gd name="T18" fmla="*/ 5 w 17"/>
                <a:gd name="T19" fmla="*/ 1 h 32"/>
                <a:gd name="T20" fmla="*/ 5 w 17"/>
                <a:gd name="T21" fmla="*/ 2 h 32"/>
                <a:gd name="T22" fmla="*/ 5 w 17"/>
                <a:gd name="T23" fmla="*/ 3 h 32"/>
                <a:gd name="T24" fmla="*/ 5 w 17"/>
                <a:gd name="T25" fmla="*/ 3 h 32"/>
                <a:gd name="T26" fmla="*/ 4 w 17"/>
                <a:gd name="T27" fmla="*/ 3 h 32"/>
                <a:gd name="T28" fmla="*/ 4 w 17"/>
                <a:gd name="T29" fmla="*/ 4 h 32"/>
                <a:gd name="T30" fmla="*/ 3 w 17"/>
                <a:gd name="T31" fmla="*/ 4 h 32"/>
                <a:gd name="T32" fmla="*/ 2 w 17"/>
                <a:gd name="T33" fmla="*/ 4 h 32"/>
                <a:gd name="T34" fmla="*/ 2 w 17"/>
                <a:gd name="T35" fmla="*/ 3 h 32"/>
                <a:gd name="T36" fmla="*/ 1 w 17"/>
                <a:gd name="T37" fmla="*/ 3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2 h 32"/>
                <a:gd name="T44" fmla="*/ 0 w 17"/>
                <a:gd name="T45" fmla="*/ 1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"/>
                <a:gd name="T70" fmla="*/ 0 h 32"/>
                <a:gd name="T71" fmla="*/ 17 w 17"/>
                <a:gd name="T72" fmla="*/ 32 h 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3" name="Freeform 971"/>
            <p:cNvSpPr>
              <a:spLocks noChangeAspect="1"/>
            </p:cNvSpPr>
            <p:nvPr/>
          </p:nvSpPr>
          <p:spPr bwMode="auto">
            <a:xfrm>
              <a:off x="5238" y="1673"/>
              <a:ext cx="0" cy="257"/>
            </a:xfrm>
            <a:custGeom>
              <a:avLst/>
              <a:gdLst>
                <a:gd name="T0" fmla="*/ 0 w 21"/>
                <a:gd name="T1" fmla="*/ 2 h 32"/>
                <a:gd name="T2" fmla="*/ 0 w 21"/>
                <a:gd name="T3" fmla="*/ 3 h 32"/>
                <a:gd name="T4" fmla="*/ 0 w 21"/>
                <a:gd name="T5" fmla="*/ 3 h 32"/>
                <a:gd name="T6" fmla="*/ 1 w 21"/>
                <a:gd name="T7" fmla="*/ 3 h 32"/>
                <a:gd name="T8" fmla="*/ 1 w 21"/>
                <a:gd name="T9" fmla="*/ 4 h 32"/>
                <a:gd name="T10" fmla="*/ 2 w 21"/>
                <a:gd name="T11" fmla="*/ 4 h 32"/>
                <a:gd name="T12" fmla="*/ 3 w 21"/>
                <a:gd name="T13" fmla="*/ 4 h 32"/>
                <a:gd name="T14" fmla="*/ 4 w 21"/>
                <a:gd name="T15" fmla="*/ 4 h 32"/>
                <a:gd name="T16" fmla="*/ 5 w 21"/>
                <a:gd name="T17" fmla="*/ 4 h 32"/>
                <a:gd name="T18" fmla="*/ 5 w 21"/>
                <a:gd name="T19" fmla="*/ 3 h 32"/>
                <a:gd name="T20" fmla="*/ 5 w 21"/>
                <a:gd name="T21" fmla="*/ 3 h 32"/>
                <a:gd name="T22" fmla="*/ 6 w 21"/>
                <a:gd name="T23" fmla="*/ 3 h 32"/>
                <a:gd name="T24" fmla="*/ 6 w 21"/>
                <a:gd name="T25" fmla="*/ 2 h 32"/>
                <a:gd name="T26" fmla="*/ 6 w 21"/>
                <a:gd name="T27" fmla="*/ 1 h 32"/>
                <a:gd name="T28" fmla="*/ 6 w 21"/>
                <a:gd name="T29" fmla="*/ 1 h 32"/>
                <a:gd name="T30" fmla="*/ 5 w 21"/>
                <a:gd name="T31" fmla="*/ 0 h 32"/>
                <a:gd name="T32" fmla="*/ 5 w 21"/>
                <a:gd name="T33" fmla="*/ 0 h 32"/>
                <a:gd name="T34" fmla="*/ 4 w 21"/>
                <a:gd name="T35" fmla="*/ 0 h 32"/>
                <a:gd name="T36" fmla="*/ 2 w 21"/>
                <a:gd name="T37" fmla="*/ 0 h 32"/>
                <a:gd name="T38" fmla="*/ 1 w 21"/>
                <a:gd name="T39" fmla="*/ 0 h 32"/>
                <a:gd name="T40" fmla="*/ 1 w 21"/>
                <a:gd name="T41" fmla="*/ 0 h 32"/>
                <a:gd name="T42" fmla="*/ 0 w 21"/>
                <a:gd name="T43" fmla="*/ 0 h 32"/>
                <a:gd name="T44" fmla="*/ 0 w 21"/>
                <a:gd name="T45" fmla="*/ 1 h 32"/>
                <a:gd name="T46" fmla="*/ 0 w 21"/>
                <a:gd name="T47" fmla="*/ 1 h 32"/>
                <a:gd name="T48" fmla="*/ 0 w 21"/>
                <a:gd name="T49" fmla="*/ 2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32"/>
                <a:gd name="T77" fmla="*/ 21 w 21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1" y="24"/>
                  </a:lnTo>
                  <a:lnTo>
                    <a:pt x="21" y="20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4" name="Freeform 972"/>
            <p:cNvSpPr>
              <a:spLocks noChangeAspect="1"/>
            </p:cNvSpPr>
            <p:nvPr/>
          </p:nvSpPr>
          <p:spPr bwMode="auto">
            <a:xfrm>
              <a:off x="5261" y="1673"/>
              <a:ext cx="0" cy="257"/>
            </a:xfrm>
            <a:custGeom>
              <a:avLst/>
              <a:gdLst>
                <a:gd name="T0" fmla="*/ 0 w 20"/>
                <a:gd name="T1" fmla="*/ 2 h 32"/>
                <a:gd name="T2" fmla="*/ 0 w 20"/>
                <a:gd name="T3" fmla="*/ 3 h 32"/>
                <a:gd name="T4" fmla="*/ 1 w 20"/>
                <a:gd name="T5" fmla="*/ 3 h 32"/>
                <a:gd name="T6" fmla="*/ 1 w 20"/>
                <a:gd name="T7" fmla="*/ 3 h 32"/>
                <a:gd name="T8" fmla="*/ 1 w 20"/>
                <a:gd name="T9" fmla="*/ 4 h 32"/>
                <a:gd name="T10" fmla="*/ 2 w 20"/>
                <a:gd name="T11" fmla="*/ 4 h 32"/>
                <a:gd name="T12" fmla="*/ 4 w 20"/>
                <a:gd name="T13" fmla="*/ 4 h 32"/>
                <a:gd name="T14" fmla="*/ 5 w 20"/>
                <a:gd name="T15" fmla="*/ 4 h 32"/>
                <a:gd name="T16" fmla="*/ 6 w 20"/>
                <a:gd name="T17" fmla="*/ 4 h 32"/>
                <a:gd name="T18" fmla="*/ 6 w 20"/>
                <a:gd name="T19" fmla="*/ 3 h 32"/>
                <a:gd name="T20" fmla="*/ 7 w 20"/>
                <a:gd name="T21" fmla="*/ 3 h 32"/>
                <a:gd name="T22" fmla="*/ 7 w 20"/>
                <a:gd name="T23" fmla="*/ 3 h 32"/>
                <a:gd name="T24" fmla="*/ 7 w 20"/>
                <a:gd name="T25" fmla="*/ 2 h 32"/>
                <a:gd name="T26" fmla="*/ 7 w 20"/>
                <a:gd name="T27" fmla="*/ 1 h 32"/>
                <a:gd name="T28" fmla="*/ 7 w 20"/>
                <a:gd name="T29" fmla="*/ 1 h 32"/>
                <a:gd name="T30" fmla="*/ 7 w 20"/>
                <a:gd name="T31" fmla="*/ 0 h 32"/>
                <a:gd name="T32" fmla="*/ 7 w 20"/>
                <a:gd name="T33" fmla="*/ 0 h 32"/>
                <a:gd name="T34" fmla="*/ 6 w 20"/>
                <a:gd name="T35" fmla="*/ 0 h 32"/>
                <a:gd name="T36" fmla="*/ 5 w 20"/>
                <a:gd name="T37" fmla="*/ 0 h 32"/>
                <a:gd name="T38" fmla="*/ 4 w 20"/>
                <a:gd name="T39" fmla="*/ 0 h 32"/>
                <a:gd name="T40" fmla="*/ 2 w 20"/>
                <a:gd name="T41" fmla="*/ 0 h 32"/>
                <a:gd name="T42" fmla="*/ 1 w 20"/>
                <a:gd name="T43" fmla="*/ 0 h 32"/>
                <a:gd name="T44" fmla="*/ 1 w 20"/>
                <a:gd name="T45" fmla="*/ 0 h 32"/>
                <a:gd name="T46" fmla="*/ 1 w 20"/>
                <a:gd name="T47" fmla="*/ 1 h 32"/>
                <a:gd name="T48" fmla="*/ 0 w 20"/>
                <a:gd name="T49" fmla="*/ 1 h 32"/>
                <a:gd name="T50" fmla="*/ 0 w 20"/>
                <a:gd name="T51" fmla="*/ 1 h 32"/>
                <a:gd name="T52" fmla="*/ 0 w 20"/>
                <a:gd name="T53" fmla="*/ 2 h 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"/>
                <a:gd name="T82" fmla="*/ 0 h 32"/>
                <a:gd name="T83" fmla="*/ 20 w 20"/>
                <a:gd name="T84" fmla="*/ 32 h 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" h="32">
                  <a:moveTo>
                    <a:pt x="0" y="20"/>
                  </a:moveTo>
                  <a:lnTo>
                    <a:pt x="0" y="24"/>
                  </a:lnTo>
                  <a:lnTo>
                    <a:pt x="3" y="24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10" y="32"/>
                  </a:lnTo>
                  <a:lnTo>
                    <a:pt x="13" y="32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5" name="Freeform 973"/>
            <p:cNvSpPr>
              <a:spLocks noChangeAspect="1"/>
            </p:cNvSpPr>
            <p:nvPr/>
          </p:nvSpPr>
          <p:spPr bwMode="auto">
            <a:xfrm>
              <a:off x="5286" y="1673"/>
              <a:ext cx="0" cy="257"/>
            </a:xfrm>
            <a:custGeom>
              <a:avLst/>
              <a:gdLst>
                <a:gd name="T0" fmla="*/ 0 w 19"/>
                <a:gd name="T1" fmla="*/ 2 h 32"/>
                <a:gd name="T2" fmla="*/ 0 w 19"/>
                <a:gd name="T3" fmla="*/ 3 h 32"/>
                <a:gd name="T4" fmla="*/ 0 w 19"/>
                <a:gd name="T5" fmla="*/ 3 h 32"/>
                <a:gd name="T6" fmla="*/ 1 w 19"/>
                <a:gd name="T7" fmla="*/ 3 h 32"/>
                <a:gd name="T8" fmla="*/ 1 w 19"/>
                <a:gd name="T9" fmla="*/ 4 h 32"/>
                <a:gd name="T10" fmla="*/ 2 w 19"/>
                <a:gd name="T11" fmla="*/ 4 h 32"/>
                <a:gd name="T12" fmla="*/ 3 w 19"/>
                <a:gd name="T13" fmla="*/ 4 h 32"/>
                <a:gd name="T14" fmla="*/ 4 w 19"/>
                <a:gd name="T15" fmla="*/ 4 h 32"/>
                <a:gd name="T16" fmla="*/ 5 w 19"/>
                <a:gd name="T17" fmla="*/ 4 h 32"/>
                <a:gd name="T18" fmla="*/ 5 w 19"/>
                <a:gd name="T19" fmla="*/ 3 h 32"/>
                <a:gd name="T20" fmla="*/ 6 w 19"/>
                <a:gd name="T21" fmla="*/ 3 h 32"/>
                <a:gd name="T22" fmla="*/ 6 w 19"/>
                <a:gd name="T23" fmla="*/ 3 h 32"/>
                <a:gd name="T24" fmla="*/ 6 w 19"/>
                <a:gd name="T25" fmla="*/ 2 h 32"/>
                <a:gd name="T26" fmla="*/ 6 w 19"/>
                <a:gd name="T27" fmla="*/ 1 h 32"/>
                <a:gd name="T28" fmla="*/ 6 w 19"/>
                <a:gd name="T29" fmla="*/ 1 h 32"/>
                <a:gd name="T30" fmla="*/ 6 w 19"/>
                <a:gd name="T31" fmla="*/ 0 h 32"/>
                <a:gd name="T32" fmla="*/ 5 w 19"/>
                <a:gd name="T33" fmla="*/ 0 h 32"/>
                <a:gd name="T34" fmla="*/ 5 w 19"/>
                <a:gd name="T35" fmla="*/ 0 h 32"/>
                <a:gd name="T36" fmla="*/ 4 w 19"/>
                <a:gd name="T37" fmla="*/ 0 h 32"/>
                <a:gd name="T38" fmla="*/ 2 w 19"/>
                <a:gd name="T39" fmla="*/ 0 h 32"/>
                <a:gd name="T40" fmla="*/ 1 w 19"/>
                <a:gd name="T41" fmla="*/ 0 h 32"/>
                <a:gd name="T42" fmla="*/ 1 w 19"/>
                <a:gd name="T43" fmla="*/ 0 h 32"/>
                <a:gd name="T44" fmla="*/ 0 w 19"/>
                <a:gd name="T45" fmla="*/ 0 h 32"/>
                <a:gd name="T46" fmla="*/ 0 w 19"/>
                <a:gd name="T47" fmla="*/ 1 h 32"/>
                <a:gd name="T48" fmla="*/ 0 w 19"/>
                <a:gd name="T49" fmla="*/ 1 h 32"/>
                <a:gd name="T50" fmla="*/ 0 w 19"/>
                <a:gd name="T51" fmla="*/ 2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32"/>
                <a:gd name="T80" fmla="*/ 19 w 19"/>
                <a:gd name="T81" fmla="*/ 32 h 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32">
                  <a:moveTo>
                    <a:pt x="0" y="20"/>
                  </a:moveTo>
                  <a:lnTo>
                    <a:pt x="0" y="2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3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6" name="Freeform 974"/>
            <p:cNvSpPr>
              <a:spLocks noChangeAspect="1"/>
            </p:cNvSpPr>
            <p:nvPr/>
          </p:nvSpPr>
          <p:spPr bwMode="auto">
            <a:xfrm>
              <a:off x="5287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0 w 17"/>
                <a:gd name="T7" fmla="*/ 0 h 32"/>
                <a:gd name="T8" fmla="*/ 1 w 17"/>
                <a:gd name="T9" fmla="*/ 0 h 32"/>
                <a:gd name="T10" fmla="*/ 4 w 17"/>
                <a:gd name="T11" fmla="*/ 0 h 32"/>
                <a:gd name="T12" fmla="*/ 5 w 17"/>
                <a:gd name="T13" fmla="*/ 0 h 32"/>
                <a:gd name="T14" fmla="*/ 5 w 17"/>
                <a:gd name="T15" fmla="*/ 0 h 32"/>
                <a:gd name="T16" fmla="*/ 5 w 17"/>
                <a:gd name="T17" fmla="*/ 1 h 32"/>
                <a:gd name="T18" fmla="*/ 6 w 17"/>
                <a:gd name="T19" fmla="*/ 1 h 32"/>
                <a:gd name="T20" fmla="*/ 6 w 17"/>
                <a:gd name="T21" fmla="*/ 1 h 32"/>
                <a:gd name="T22" fmla="*/ 6 w 17"/>
                <a:gd name="T23" fmla="*/ 2 h 32"/>
                <a:gd name="T24" fmla="*/ 6 w 17"/>
                <a:gd name="T25" fmla="*/ 3 h 32"/>
                <a:gd name="T26" fmla="*/ 5 w 17"/>
                <a:gd name="T27" fmla="*/ 3 h 32"/>
                <a:gd name="T28" fmla="*/ 5 w 17"/>
                <a:gd name="T29" fmla="*/ 3 h 32"/>
                <a:gd name="T30" fmla="*/ 4 w 17"/>
                <a:gd name="T31" fmla="*/ 3 h 32"/>
                <a:gd name="T32" fmla="*/ 4 w 17"/>
                <a:gd name="T33" fmla="*/ 4 h 32"/>
                <a:gd name="T34" fmla="*/ 2 w 17"/>
                <a:gd name="T35" fmla="*/ 4 h 32"/>
                <a:gd name="T36" fmla="*/ 1 w 17"/>
                <a:gd name="T37" fmla="*/ 4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3 h 32"/>
                <a:gd name="T44" fmla="*/ 0 w 17"/>
                <a:gd name="T45" fmla="*/ 2 h 32"/>
                <a:gd name="T46" fmla="*/ 0 w 17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7" name="Freeform 975"/>
            <p:cNvSpPr>
              <a:spLocks noChangeAspect="1"/>
            </p:cNvSpPr>
            <p:nvPr/>
          </p:nvSpPr>
          <p:spPr bwMode="auto">
            <a:xfrm>
              <a:off x="4567" y="1712"/>
              <a:ext cx="0" cy="257"/>
            </a:xfrm>
            <a:custGeom>
              <a:avLst/>
              <a:gdLst>
                <a:gd name="T0" fmla="*/ 158 w 531"/>
                <a:gd name="T1" fmla="*/ 35 h 239"/>
                <a:gd name="T2" fmla="*/ 141 w 531"/>
                <a:gd name="T3" fmla="*/ 35 h 239"/>
                <a:gd name="T4" fmla="*/ 126 w 531"/>
                <a:gd name="T5" fmla="*/ 36 h 239"/>
                <a:gd name="T6" fmla="*/ 121 w 531"/>
                <a:gd name="T7" fmla="*/ 36 h 239"/>
                <a:gd name="T8" fmla="*/ 117 w 531"/>
                <a:gd name="T9" fmla="*/ 36 h 239"/>
                <a:gd name="T10" fmla="*/ 114 w 531"/>
                <a:gd name="T11" fmla="*/ 36 h 239"/>
                <a:gd name="T12" fmla="*/ 111 w 531"/>
                <a:gd name="T13" fmla="*/ 36 h 239"/>
                <a:gd name="T14" fmla="*/ 109 w 531"/>
                <a:gd name="T15" fmla="*/ 36 h 239"/>
                <a:gd name="T16" fmla="*/ 108 w 531"/>
                <a:gd name="T17" fmla="*/ 37 h 239"/>
                <a:gd name="T18" fmla="*/ 106 w 531"/>
                <a:gd name="T19" fmla="*/ 37 h 239"/>
                <a:gd name="T20" fmla="*/ 104 w 531"/>
                <a:gd name="T21" fmla="*/ 37 h 239"/>
                <a:gd name="T22" fmla="*/ 102 w 531"/>
                <a:gd name="T23" fmla="*/ 37 h 239"/>
                <a:gd name="T24" fmla="*/ 101 w 531"/>
                <a:gd name="T25" fmla="*/ 37 h 239"/>
                <a:gd name="T26" fmla="*/ 99 w 531"/>
                <a:gd name="T27" fmla="*/ 37 h 239"/>
                <a:gd name="T28" fmla="*/ 98 w 531"/>
                <a:gd name="T29" fmla="*/ 37 h 239"/>
                <a:gd name="T30" fmla="*/ 96 w 531"/>
                <a:gd name="T31" fmla="*/ 37 h 239"/>
                <a:gd name="T32" fmla="*/ 90 w 531"/>
                <a:gd name="T33" fmla="*/ 37 h 239"/>
                <a:gd name="T34" fmla="*/ 72 w 531"/>
                <a:gd name="T35" fmla="*/ 38 h 239"/>
                <a:gd name="T36" fmla="*/ 60 w 531"/>
                <a:gd name="T37" fmla="*/ 38 h 239"/>
                <a:gd name="T38" fmla="*/ 47 w 531"/>
                <a:gd name="T39" fmla="*/ 39 h 239"/>
                <a:gd name="T40" fmla="*/ 42 w 531"/>
                <a:gd name="T41" fmla="*/ 39 h 239"/>
                <a:gd name="T42" fmla="*/ 27 w 531"/>
                <a:gd name="T43" fmla="*/ 38 h 239"/>
                <a:gd name="T44" fmla="*/ 21 w 531"/>
                <a:gd name="T45" fmla="*/ 38 h 239"/>
                <a:gd name="T46" fmla="*/ 3 w 531"/>
                <a:gd name="T47" fmla="*/ 36 h 239"/>
                <a:gd name="T48" fmla="*/ 0 w 531"/>
                <a:gd name="T49" fmla="*/ 1 h 239"/>
                <a:gd name="T50" fmla="*/ 19 w 531"/>
                <a:gd name="T51" fmla="*/ 0 h 239"/>
                <a:gd name="T52" fmla="*/ 43 w 531"/>
                <a:gd name="T53" fmla="*/ 0 h 239"/>
                <a:gd name="T54" fmla="*/ 68 w 531"/>
                <a:gd name="T55" fmla="*/ 2 h 239"/>
                <a:gd name="T56" fmla="*/ 97 w 531"/>
                <a:gd name="T57" fmla="*/ 4 h 239"/>
                <a:gd name="T58" fmla="*/ 129 w 531"/>
                <a:gd name="T59" fmla="*/ 7 h 239"/>
                <a:gd name="T60" fmla="*/ 158 w 531"/>
                <a:gd name="T61" fmla="*/ 10 h 239"/>
                <a:gd name="T62" fmla="*/ 158 w 531"/>
                <a:gd name="T63" fmla="*/ 35 h 2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1"/>
                <a:gd name="T97" fmla="*/ 0 h 239"/>
                <a:gd name="T98" fmla="*/ 531 w 531"/>
                <a:gd name="T99" fmla="*/ 239 h 2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1" h="239">
                  <a:moveTo>
                    <a:pt x="531" y="215"/>
                  </a:moveTo>
                  <a:lnTo>
                    <a:pt x="472" y="215"/>
                  </a:lnTo>
                  <a:lnTo>
                    <a:pt x="421" y="221"/>
                  </a:lnTo>
                  <a:lnTo>
                    <a:pt x="405" y="222"/>
                  </a:lnTo>
                  <a:lnTo>
                    <a:pt x="393" y="223"/>
                  </a:lnTo>
                  <a:lnTo>
                    <a:pt x="383" y="223"/>
                  </a:lnTo>
                  <a:lnTo>
                    <a:pt x="374" y="225"/>
                  </a:lnTo>
                  <a:lnTo>
                    <a:pt x="367" y="225"/>
                  </a:lnTo>
                  <a:lnTo>
                    <a:pt x="363" y="226"/>
                  </a:lnTo>
                  <a:lnTo>
                    <a:pt x="355" y="226"/>
                  </a:lnTo>
                  <a:lnTo>
                    <a:pt x="349" y="228"/>
                  </a:lnTo>
                  <a:lnTo>
                    <a:pt x="343" y="228"/>
                  </a:lnTo>
                  <a:lnTo>
                    <a:pt x="339" y="228"/>
                  </a:lnTo>
                  <a:lnTo>
                    <a:pt x="334" y="228"/>
                  </a:lnTo>
                  <a:lnTo>
                    <a:pt x="328" y="228"/>
                  </a:lnTo>
                  <a:lnTo>
                    <a:pt x="320" y="228"/>
                  </a:lnTo>
                  <a:lnTo>
                    <a:pt x="302" y="228"/>
                  </a:lnTo>
                  <a:lnTo>
                    <a:pt x="242" y="235"/>
                  </a:lnTo>
                  <a:lnTo>
                    <a:pt x="199" y="235"/>
                  </a:lnTo>
                  <a:lnTo>
                    <a:pt x="157" y="239"/>
                  </a:lnTo>
                  <a:lnTo>
                    <a:pt x="139" y="239"/>
                  </a:lnTo>
                  <a:lnTo>
                    <a:pt x="91" y="235"/>
                  </a:lnTo>
                  <a:lnTo>
                    <a:pt x="70" y="235"/>
                  </a:lnTo>
                  <a:lnTo>
                    <a:pt x="9" y="221"/>
                  </a:lnTo>
                  <a:lnTo>
                    <a:pt x="0" y="5"/>
                  </a:lnTo>
                  <a:lnTo>
                    <a:pt x="64" y="0"/>
                  </a:lnTo>
                  <a:lnTo>
                    <a:pt x="142" y="0"/>
                  </a:lnTo>
                  <a:lnTo>
                    <a:pt x="227" y="11"/>
                  </a:lnTo>
                  <a:lnTo>
                    <a:pt x="326" y="22"/>
                  </a:lnTo>
                  <a:lnTo>
                    <a:pt x="432" y="45"/>
                  </a:lnTo>
                  <a:lnTo>
                    <a:pt x="529" y="63"/>
                  </a:lnTo>
                  <a:lnTo>
                    <a:pt x="531" y="21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8" name="Rectangle 976"/>
            <p:cNvSpPr>
              <a:spLocks noChangeAspect="1" noChangeArrowheads="1"/>
            </p:cNvSpPr>
            <p:nvPr/>
          </p:nvSpPr>
          <p:spPr bwMode="auto">
            <a:xfrm>
              <a:off x="4385" y="1696"/>
              <a:ext cx="0" cy="257"/>
            </a:xfrm>
            <a:prstGeom prst="rect">
              <a:avLst/>
            </a:prstGeom>
            <a:solidFill>
              <a:srgbClr val="FF33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39" name="Freeform 977"/>
            <p:cNvSpPr>
              <a:spLocks noChangeAspect="1"/>
            </p:cNvSpPr>
            <p:nvPr/>
          </p:nvSpPr>
          <p:spPr bwMode="auto">
            <a:xfrm>
              <a:off x="5929" y="1612"/>
              <a:ext cx="0" cy="257"/>
            </a:xfrm>
            <a:custGeom>
              <a:avLst/>
              <a:gdLst>
                <a:gd name="T0" fmla="*/ 5 w 246"/>
                <a:gd name="T1" fmla="*/ 23 h 144"/>
                <a:gd name="T2" fmla="*/ 7 w 246"/>
                <a:gd name="T3" fmla="*/ 22 h 144"/>
                <a:gd name="T4" fmla="*/ 10 w 246"/>
                <a:gd name="T5" fmla="*/ 22 h 144"/>
                <a:gd name="T6" fmla="*/ 13 w 246"/>
                <a:gd name="T7" fmla="*/ 22 h 144"/>
                <a:gd name="T8" fmla="*/ 18 w 246"/>
                <a:gd name="T9" fmla="*/ 21 h 144"/>
                <a:gd name="T10" fmla="*/ 23 w 246"/>
                <a:gd name="T11" fmla="*/ 21 h 144"/>
                <a:gd name="T12" fmla="*/ 27 w 246"/>
                <a:gd name="T13" fmla="*/ 21 h 144"/>
                <a:gd name="T14" fmla="*/ 33 w 246"/>
                <a:gd name="T15" fmla="*/ 20 h 144"/>
                <a:gd name="T16" fmla="*/ 39 w 246"/>
                <a:gd name="T17" fmla="*/ 19 h 144"/>
                <a:gd name="T18" fmla="*/ 45 w 246"/>
                <a:gd name="T19" fmla="*/ 19 h 144"/>
                <a:gd name="T20" fmla="*/ 50 w 246"/>
                <a:gd name="T21" fmla="*/ 17 h 144"/>
                <a:gd name="T22" fmla="*/ 54 w 246"/>
                <a:gd name="T23" fmla="*/ 17 h 144"/>
                <a:gd name="T24" fmla="*/ 57 w 246"/>
                <a:gd name="T25" fmla="*/ 17 h 144"/>
                <a:gd name="T26" fmla="*/ 59 w 246"/>
                <a:gd name="T27" fmla="*/ 16 h 144"/>
                <a:gd name="T28" fmla="*/ 63 w 246"/>
                <a:gd name="T29" fmla="*/ 15 h 144"/>
                <a:gd name="T30" fmla="*/ 65 w 246"/>
                <a:gd name="T31" fmla="*/ 15 h 144"/>
                <a:gd name="T32" fmla="*/ 68 w 246"/>
                <a:gd name="T33" fmla="*/ 15 h 144"/>
                <a:gd name="T34" fmla="*/ 71 w 246"/>
                <a:gd name="T35" fmla="*/ 14 h 144"/>
                <a:gd name="T36" fmla="*/ 73 w 246"/>
                <a:gd name="T37" fmla="*/ 13 h 144"/>
                <a:gd name="T38" fmla="*/ 73 w 246"/>
                <a:gd name="T39" fmla="*/ 0 h 144"/>
                <a:gd name="T40" fmla="*/ 70 w 246"/>
                <a:gd name="T41" fmla="*/ 0 h 144"/>
                <a:gd name="T42" fmla="*/ 68 w 246"/>
                <a:gd name="T43" fmla="*/ 1 h 144"/>
                <a:gd name="T44" fmla="*/ 64 w 246"/>
                <a:gd name="T45" fmla="*/ 1 h 144"/>
                <a:gd name="T46" fmla="*/ 59 w 246"/>
                <a:gd name="T47" fmla="*/ 1 h 144"/>
                <a:gd name="T48" fmla="*/ 55 w 246"/>
                <a:gd name="T49" fmla="*/ 1 h 144"/>
                <a:gd name="T50" fmla="*/ 50 w 246"/>
                <a:gd name="T51" fmla="*/ 1 h 144"/>
                <a:gd name="T52" fmla="*/ 46 w 246"/>
                <a:gd name="T53" fmla="*/ 1 h 144"/>
                <a:gd name="T54" fmla="*/ 41 w 246"/>
                <a:gd name="T55" fmla="*/ 1 h 144"/>
                <a:gd name="T56" fmla="*/ 38 w 246"/>
                <a:gd name="T57" fmla="*/ 1 h 144"/>
                <a:gd name="T58" fmla="*/ 34 w 246"/>
                <a:gd name="T59" fmla="*/ 1 h 144"/>
                <a:gd name="T60" fmla="*/ 31 w 246"/>
                <a:gd name="T61" fmla="*/ 1 h 144"/>
                <a:gd name="T62" fmla="*/ 29 w 246"/>
                <a:gd name="T63" fmla="*/ 1 h 144"/>
                <a:gd name="T64" fmla="*/ 24 w 246"/>
                <a:gd name="T65" fmla="*/ 1 h 144"/>
                <a:gd name="T66" fmla="*/ 22 w 246"/>
                <a:gd name="T67" fmla="*/ 1 h 144"/>
                <a:gd name="T68" fmla="*/ 18 w 246"/>
                <a:gd name="T69" fmla="*/ 1 h 144"/>
                <a:gd name="T70" fmla="*/ 14 w 246"/>
                <a:gd name="T71" fmla="*/ 1 h 144"/>
                <a:gd name="T72" fmla="*/ 11 w 246"/>
                <a:gd name="T73" fmla="*/ 1 h 144"/>
                <a:gd name="T74" fmla="*/ 8 w 246"/>
                <a:gd name="T75" fmla="*/ 1 h 144"/>
                <a:gd name="T76" fmla="*/ 5 w 246"/>
                <a:gd name="T77" fmla="*/ 1 h 144"/>
                <a:gd name="T78" fmla="*/ 2 w 246"/>
                <a:gd name="T79" fmla="*/ 1 h 144"/>
                <a:gd name="T80" fmla="*/ 0 w 246"/>
                <a:gd name="T81" fmla="*/ 2 h 144"/>
                <a:gd name="T82" fmla="*/ 0 w 246"/>
                <a:gd name="T83" fmla="*/ 4 h 144"/>
                <a:gd name="T84" fmla="*/ 0 w 246"/>
                <a:gd name="T85" fmla="*/ 6 h 144"/>
                <a:gd name="T86" fmla="*/ 0 w 246"/>
                <a:gd name="T87" fmla="*/ 8 h 144"/>
                <a:gd name="T88" fmla="*/ 1 w 246"/>
                <a:gd name="T89" fmla="*/ 12 h 144"/>
                <a:gd name="T90" fmla="*/ 2 w 246"/>
                <a:gd name="T91" fmla="*/ 14 h 144"/>
                <a:gd name="T92" fmla="*/ 2 w 246"/>
                <a:gd name="T93" fmla="*/ 17 h 144"/>
                <a:gd name="T94" fmla="*/ 3 w 246"/>
                <a:gd name="T95" fmla="*/ 19 h 144"/>
                <a:gd name="T96" fmla="*/ 4 w 246"/>
                <a:gd name="T97" fmla="*/ 21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144"/>
                <a:gd name="T149" fmla="*/ 246 w 246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144">
                  <a:moveTo>
                    <a:pt x="14" y="140"/>
                  </a:moveTo>
                  <a:lnTo>
                    <a:pt x="16" y="140"/>
                  </a:lnTo>
                  <a:lnTo>
                    <a:pt x="16" y="144"/>
                  </a:lnTo>
                  <a:lnTo>
                    <a:pt x="20" y="144"/>
                  </a:lnTo>
                  <a:lnTo>
                    <a:pt x="23" y="144"/>
                  </a:lnTo>
                  <a:lnTo>
                    <a:pt x="23" y="140"/>
                  </a:lnTo>
                  <a:lnTo>
                    <a:pt x="27" y="140"/>
                  </a:lnTo>
                  <a:lnTo>
                    <a:pt x="29" y="140"/>
                  </a:lnTo>
                  <a:lnTo>
                    <a:pt x="33" y="140"/>
                  </a:lnTo>
                  <a:lnTo>
                    <a:pt x="36" y="140"/>
                  </a:lnTo>
                  <a:lnTo>
                    <a:pt x="39" y="140"/>
                  </a:lnTo>
                  <a:lnTo>
                    <a:pt x="43" y="140"/>
                  </a:lnTo>
                  <a:lnTo>
                    <a:pt x="50" y="140"/>
                  </a:lnTo>
                  <a:lnTo>
                    <a:pt x="52" y="136"/>
                  </a:lnTo>
                  <a:lnTo>
                    <a:pt x="58" y="136"/>
                  </a:lnTo>
                  <a:lnTo>
                    <a:pt x="62" y="136"/>
                  </a:lnTo>
                  <a:lnTo>
                    <a:pt x="69" y="136"/>
                  </a:lnTo>
                  <a:lnTo>
                    <a:pt x="75" y="131"/>
                  </a:lnTo>
                  <a:lnTo>
                    <a:pt x="81" y="131"/>
                  </a:lnTo>
                  <a:lnTo>
                    <a:pt x="88" y="131"/>
                  </a:lnTo>
                  <a:lnTo>
                    <a:pt x="91" y="131"/>
                  </a:lnTo>
                  <a:lnTo>
                    <a:pt x="98" y="127"/>
                  </a:lnTo>
                  <a:lnTo>
                    <a:pt x="104" y="127"/>
                  </a:lnTo>
                  <a:lnTo>
                    <a:pt x="111" y="127"/>
                  </a:lnTo>
                  <a:lnTo>
                    <a:pt x="118" y="124"/>
                  </a:lnTo>
                  <a:lnTo>
                    <a:pt x="123" y="124"/>
                  </a:lnTo>
                  <a:lnTo>
                    <a:pt x="129" y="124"/>
                  </a:lnTo>
                  <a:lnTo>
                    <a:pt x="136" y="119"/>
                  </a:lnTo>
                  <a:lnTo>
                    <a:pt x="142" y="119"/>
                  </a:lnTo>
                  <a:lnTo>
                    <a:pt x="149" y="119"/>
                  </a:lnTo>
                  <a:lnTo>
                    <a:pt x="156" y="116"/>
                  </a:lnTo>
                  <a:lnTo>
                    <a:pt x="159" y="116"/>
                  </a:lnTo>
                  <a:lnTo>
                    <a:pt x="166" y="112"/>
                  </a:lnTo>
                  <a:lnTo>
                    <a:pt x="171" y="112"/>
                  </a:lnTo>
                  <a:lnTo>
                    <a:pt x="175" y="112"/>
                  </a:lnTo>
                  <a:lnTo>
                    <a:pt x="178" y="107"/>
                  </a:lnTo>
                  <a:lnTo>
                    <a:pt x="182" y="107"/>
                  </a:lnTo>
                  <a:lnTo>
                    <a:pt x="185" y="107"/>
                  </a:lnTo>
                  <a:lnTo>
                    <a:pt x="188" y="107"/>
                  </a:lnTo>
                  <a:lnTo>
                    <a:pt x="190" y="103"/>
                  </a:lnTo>
                  <a:lnTo>
                    <a:pt x="195" y="103"/>
                  </a:lnTo>
                  <a:lnTo>
                    <a:pt x="197" y="103"/>
                  </a:lnTo>
                  <a:lnTo>
                    <a:pt x="202" y="103"/>
                  </a:lnTo>
                  <a:lnTo>
                    <a:pt x="204" y="99"/>
                  </a:lnTo>
                  <a:lnTo>
                    <a:pt x="207" y="99"/>
                  </a:lnTo>
                  <a:lnTo>
                    <a:pt x="211" y="99"/>
                  </a:lnTo>
                  <a:lnTo>
                    <a:pt x="213" y="95"/>
                  </a:lnTo>
                  <a:lnTo>
                    <a:pt x="217" y="95"/>
                  </a:lnTo>
                  <a:lnTo>
                    <a:pt x="220" y="95"/>
                  </a:lnTo>
                  <a:lnTo>
                    <a:pt x="224" y="95"/>
                  </a:lnTo>
                  <a:lnTo>
                    <a:pt x="226" y="95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90"/>
                  </a:lnTo>
                  <a:lnTo>
                    <a:pt x="236" y="86"/>
                  </a:lnTo>
                  <a:lnTo>
                    <a:pt x="240" y="86"/>
                  </a:lnTo>
                  <a:lnTo>
                    <a:pt x="243" y="86"/>
                  </a:lnTo>
                  <a:lnTo>
                    <a:pt x="246" y="86"/>
                  </a:lnTo>
                  <a:lnTo>
                    <a:pt x="246" y="5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4" y="5"/>
                  </a:lnTo>
                  <a:lnTo>
                    <a:pt x="220" y="5"/>
                  </a:lnTo>
                  <a:lnTo>
                    <a:pt x="213" y="5"/>
                  </a:lnTo>
                  <a:lnTo>
                    <a:pt x="211" y="5"/>
                  </a:lnTo>
                  <a:lnTo>
                    <a:pt x="204" y="5"/>
                  </a:lnTo>
                  <a:lnTo>
                    <a:pt x="202" y="5"/>
                  </a:lnTo>
                  <a:lnTo>
                    <a:pt x="197" y="5"/>
                  </a:lnTo>
                  <a:lnTo>
                    <a:pt x="190" y="5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5" y="5"/>
                  </a:lnTo>
                  <a:lnTo>
                    <a:pt x="171" y="5"/>
                  </a:lnTo>
                  <a:lnTo>
                    <a:pt x="166" y="5"/>
                  </a:lnTo>
                  <a:lnTo>
                    <a:pt x="162" y="5"/>
                  </a:lnTo>
                  <a:lnTo>
                    <a:pt x="156" y="5"/>
                  </a:lnTo>
                  <a:lnTo>
                    <a:pt x="152" y="5"/>
                  </a:lnTo>
                  <a:lnTo>
                    <a:pt x="146" y="5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3" y="5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3" y="5"/>
                  </a:lnTo>
                  <a:lnTo>
                    <a:pt x="111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4" y="5"/>
                  </a:lnTo>
                  <a:lnTo>
                    <a:pt x="91" y="5"/>
                  </a:lnTo>
                  <a:lnTo>
                    <a:pt x="84" y="5"/>
                  </a:lnTo>
                  <a:lnTo>
                    <a:pt x="81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4" y="67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86"/>
                  </a:lnTo>
                  <a:lnTo>
                    <a:pt x="7" y="90"/>
                  </a:lnTo>
                  <a:lnTo>
                    <a:pt x="7" y="99"/>
                  </a:lnTo>
                  <a:lnTo>
                    <a:pt x="7" y="103"/>
                  </a:lnTo>
                  <a:lnTo>
                    <a:pt x="7" y="107"/>
                  </a:lnTo>
                  <a:lnTo>
                    <a:pt x="9" y="116"/>
                  </a:lnTo>
                  <a:lnTo>
                    <a:pt x="9" y="119"/>
                  </a:lnTo>
                  <a:lnTo>
                    <a:pt x="9" y="124"/>
                  </a:lnTo>
                  <a:lnTo>
                    <a:pt x="9" y="127"/>
                  </a:lnTo>
                  <a:lnTo>
                    <a:pt x="14" y="131"/>
                  </a:lnTo>
                  <a:lnTo>
                    <a:pt x="14" y="136"/>
                  </a:lnTo>
                  <a:lnTo>
                    <a:pt x="14" y="14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0" name="Rectangle 978"/>
            <p:cNvSpPr>
              <a:spLocks noChangeAspect="1" noChangeArrowheads="1"/>
            </p:cNvSpPr>
            <p:nvPr/>
          </p:nvSpPr>
          <p:spPr bwMode="auto">
            <a:xfrm>
              <a:off x="3906" y="1684"/>
              <a:ext cx="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1" name="Freeform 979"/>
            <p:cNvSpPr>
              <a:spLocks noChangeAspect="1"/>
            </p:cNvSpPr>
            <p:nvPr/>
          </p:nvSpPr>
          <p:spPr bwMode="auto">
            <a:xfrm>
              <a:off x="4437" y="1543"/>
              <a:ext cx="0" cy="257"/>
            </a:xfrm>
            <a:custGeom>
              <a:avLst/>
              <a:gdLst>
                <a:gd name="T0" fmla="*/ 0 w 89"/>
                <a:gd name="T1" fmla="*/ 1 h 167"/>
                <a:gd name="T2" fmla="*/ 0 w 89"/>
                <a:gd name="T3" fmla="*/ 0 h 167"/>
                <a:gd name="T4" fmla="*/ 2 w 89"/>
                <a:gd name="T5" fmla="*/ 0 h 167"/>
                <a:gd name="T6" fmla="*/ 24 w 89"/>
                <a:gd name="T7" fmla="*/ 0 h 167"/>
                <a:gd name="T8" fmla="*/ 25 w 89"/>
                <a:gd name="T9" fmla="*/ 1 h 167"/>
                <a:gd name="T10" fmla="*/ 26 w 89"/>
                <a:gd name="T11" fmla="*/ 1 h 167"/>
                <a:gd name="T12" fmla="*/ 26 w 89"/>
                <a:gd name="T13" fmla="*/ 3 h 167"/>
                <a:gd name="T14" fmla="*/ 26 w 89"/>
                <a:gd name="T15" fmla="*/ 4 h 167"/>
                <a:gd name="T16" fmla="*/ 26 w 89"/>
                <a:gd name="T17" fmla="*/ 5 h 167"/>
                <a:gd name="T18" fmla="*/ 26 w 89"/>
                <a:gd name="T19" fmla="*/ 7 h 167"/>
                <a:gd name="T20" fmla="*/ 26 w 89"/>
                <a:gd name="T21" fmla="*/ 9 h 167"/>
                <a:gd name="T22" fmla="*/ 26 w 89"/>
                <a:gd name="T23" fmla="*/ 11 h 167"/>
                <a:gd name="T24" fmla="*/ 26 w 89"/>
                <a:gd name="T25" fmla="*/ 13 h 167"/>
                <a:gd name="T26" fmla="*/ 26 w 89"/>
                <a:gd name="T27" fmla="*/ 15 h 167"/>
                <a:gd name="T28" fmla="*/ 26 w 89"/>
                <a:gd name="T29" fmla="*/ 18 h 167"/>
                <a:gd name="T30" fmla="*/ 26 w 89"/>
                <a:gd name="T31" fmla="*/ 20 h 167"/>
                <a:gd name="T32" fmla="*/ 26 w 89"/>
                <a:gd name="T33" fmla="*/ 22 h 167"/>
                <a:gd name="T34" fmla="*/ 26 w 89"/>
                <a:gd name="T35" fmla="*/ 24 h 167"/>
                <a:gd name="T36" fmla="*/ 26 w 89"/>
                <a:gd name="T37" fmla="*/ 25 h 167"/>
                <a:gd name="T38" fmla="*/ 26 w 89"/>
                <a:gd name="T39" fmla="*/ 26 h 167"/>
                <a:gd name="T40" fmla="*/ 25 w 89"/>
                <a:gd name="T41" fmla="*/ 27 h 167"/>
                <a:gd name="T42" fmla="*/ 24 w 89"/>
                <a:gd name="T43" fmla="*/ 28 h 167"/>
                <a:gd name="T44" fmla="*/ 2 w 89"/>
                <a:gd name="T45" fmla="*/ 28 h 167"/>
                <a:gd name="T46" fmla="*/ 0 w 89"/>
                <a:gd name="T47" fmla="*/ 28 h 167"/>
                <a:gd name="T48" fmla="*/ 0 w 89"/>
                <a:gd name="T49" fmla="*/ 26 h 167"/>
                <a:gd name="T50" fmla="*/ 0 w 89"/>
                <a:gd name="T51" fmla="*/ 25 h 167"/>
                <a:gd name="T52" fmla="*/ 0 w 89"/>
                <a:gd name="T53" fmla="*/ 24 h 167"/>
                <a:gd name="T54" fmla="*/ 0 w 89"/>
                <a:gd name="T55" fmla="*/ 22 h 167"/>
                <a:gd name="T56" fmla="*/ 0 w 89"/>
                <a:gd name="T57" fmla="*/ 20 h 167"/>
                <a:gd name="T58" fmla="*/ 0 w 89"/>
                <a:gd name="T59" fmla="*/ 18 h 167"/>
                <a:gd name="T60" fmla="*/ 0 w 89"/>
                <a:gd name="T61" fmla="*/ 16 h 167"/>
                <a:gd name="T62" fmla="*/ 0 w 89"/>
                <a:gd name="T63" fmla="*/ 13 h 167"/>
                <a:gd name="T64" fmla="*/ 0 w 89"/>
                <a:gd name="T65" fmla="*/ 11 h 167"/>
                <a:gd name="T66" fmla="*/ 0 w 89"/>
                <a:gd name="T67" fmla="*/ 9 h 167"/>
                <a:gd name="T68" fmla="*/ 0 w 89"/>
                <a:gd name="T69" fmla="*/ 7 h 167"/>
                <a:gd name="T70" fmla="*/ 0 w 89"/>
                <a:gd name="T71" fmla="*/ 5 h 167"/>
                <a:gd name="T72" fmla="*/ 0 w 89"/>
                <a:gd name="T73" fmla="*/ 4 h 167"/>
                <a:gd name="T74" fmla="*/ 0 w 89"/>
                <a:gd name="T75" fmla="*/ 3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"/>
                <a:gd name="T115" fmla="*/ 0 h 167"/>
                <a:gd name="T116" fmla="*/ 89 w 89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" h="167">
                  <a:moveTo>
                    <a:pt x="0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9" y="19"/>
                  </a:lnTo>
                  <a:lnTo>
                    <a:pt x="89" y="25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89" y="61"/>
                  </a:lnTo>
                  <a:lnTo>
                    <a:pt x="89" y="68"/>
                  </a:lnTo>
                  <a:lnTo>
                    <a:pt x="89" y="73"/>
                  </a:lnTo>
                  <a:lnTo>
                    <a:pt x="89" y="81"/>
                  </a:lnTo>
                  <a:lnTo>
                    <a:pt x="89" y="88"/>
                  </a:lnTo>
                  <a:lnTo>
                    <a:pt x="89" y="94"/>
                  </a:lnTo>
                  <a:lnTo>
                    <a:pt x="89" y="102"/>
                  </a:lnTo>
                  <a:lnTo>
                    <a:pt x="89" y="105"/>
                  </a:lnTo>
                  <a:lnTo>
                    <a:pt x="89" y="113"/>
                  </a:lnTo>
                  <a:lnTo>
                    <a:pt x="89" y="118"/>
                  </a:lnTo>
                  <a:lnTo>
                    <a:pt x="89" y="125"/>
                  </a:lnTo>
                  <a:lnTo>
                    <a:pt x="89" y="130"/>
                  </a:lnTo>
                  <a:lnTo>
                    <a:pt x="89" y="139"/>
                  </a:lnTo>
                  <a:lnTo>
                    <a:pt x="89" y="142"/>
                  </a:lnTo>
                  <a:lnTo>
                    <a:pt x="89" y="146"/>
                  </a:lnTo>
                  <a:lnTo>
                    <a:pt x="89" y="150"/>
                  </a:lnTo>
                  <a:lnTo>
                    <a:pt x="89" y="154"/>
                  </a:lnTo>
                  <a:lnTo>
                    <a:pt x="89" y="158"/>
                  </a:lnTo>
                  <a:lnTo>
                    <a:pt x="85" y="158"/>
                  </a:lnTo>
                  <a:lnTo>
                    <a:pt x="85" y="163"/>
                  </a:lnTo>
                  <a:lnTo>
                    <a:pt x="85" y="167"/>
                  </a:lnTo>
                  <a:lnTo>
                    <a:pt x="82" y="167"/>
                  </a:lnTo>
                  <a:lnTo>
                    <a:pt x="80" y="167"/>
                  </a:lnTo>
                  <a:lnTo>
                    <a:pt x="7" y="167"/>
                  </a:lnTo>
                  <a:lnTo>
                    <a:pt x="4" y="167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2" name="Freeform 980"/>
            <p:cNvSpPr>
              <a:spLocks noChangeAspect="1"/>
            </p:cNvSpPr>
            <p:nvPr/>
          </p:nvSpPr>
          <p:spPr bwMode="auto">
            <a:xfrm>
              <a:off x="4806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0 w 15"/>
                <a:gd name="T5" fmla="*/ 0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0 h 32"/>
                <a:gd name="T18" fmla="*/ 4 w 15"/>
                <a:gd name="T19" fmla="*/ 0 h 32"/>
                <a:gd name="T20" fmla="*/ 4 w 15"/>
                <a:gd name="T21" fmla="*/ 1 h 32"/>
                <a:gd name="T22" fmla="*/ 4 w 15"/>
                <a:gd name="T23" fmla="*/ 1 h 32"/>
                <a:gd name="T24" fmla="*/ 4 w 15"/>
                <a:gd name="T25" fmla="*/ 2 h 32"/>
                <a:gd name="T26" fmla="*/ 4 w 15"/>
                <a:gd name="T27" fmla="*/ 3 h 32"/>
                <a:gd name="T28" fmla="*/ 4 w 15"/>
                <a:gd name="T29" fmla="*/ 3 h 32"/>
                <a:gd name="T30" fmla="*/ 4 w 15"/>
                <a:gd name="T31" fmla="*/ 3 h 32"/>
                <a:gd name="T32" fmla="*/ 4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3" name="Freeform 981"/>
            <p:cNvSpPr>
              <a:spLocks noChangeAspect="1"/>
            </p:cNvSpPr>
            <p:nvPr/>
          </p:nvSpPr>
          <p:spPr bwMode="auto">
            <a:xfrm>
              <a:off x="4831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1 w 16"/>
                <a:gd name="T11" fmla="*/ 0 h 32"/>
                <a:gd name="T12" fmla="*/ 2 w 16"/>
                <a:gd name="T13" fmla="*/ 0 h 32"/>
                <a:gd name="T14" fmla="*/ 3 w 16"/>
                <a:gd name="T15" fmla="*/ 0 h 32"/>
                <a:gd name="T16" fmla="*/ 3 w 16"/>
                <a:gd name="T17" fmla="*/ 0 h 32"/>
                <a:gd name="T18" fmla="*/ 4 w 16"/>
                <a:gd name="T19" fmla="*/ 0 h 32"/>
                <a:gd name="T20" fmla="*/ 4 w 16"/>
                <a:gd name="T21" fmla="*/ 1 h 32"/>
                <a:gd name="T22" fmla="*/ 4 w 16"/>
                <a:gd name="T23" fmla="*/ 1 h 32"/>
                <a:gd name="T24" fmla="*/ 4 w 16"/>
                <a:gd name="T25" fmla="*/ 2 h 32"/>
                <a:gd name="T26" fmla="*/ 4 w 16"/>
                <a:gd name="T27" fmla="*/ 3 h 32"/>
                <a:gd name="T28" fmla="*/ 3 w 16"/>
                <a:gd name="T29" fmla="*/ 3 h 32"/>
                <a:gd name="T30" fmla="*/ 3 w 16"/>
                <a:gd name="T31" fmla="*/ 3 h 32"/>
                <a:gd name="T32" fmla="*/ 3 w 16"/>
                <a:gd name="T33" fmla="*/ 4 h 32"/>
                <a:gd name="T34" fmla="*/ 2 w 16"/>
                <a:gd name="T35" fmla="*/ 4 h 32"/>
                <a:gd name="T36" fmla="*/ 1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4" name="Freeform 982"/>
            <p:cNvSpPr>
              <a:spLocks noChangeAspect="1"/>
            </p:cNvSpPr>
            <p:nvPr/>
          </p:nvSpPr>
          <p:spPr bwMode="auto">
            <a:xfrm>
              <a:off x="4589" y="1673"/>
              <a:ext cx="0" cy="257"/>
            </a:xfrm>
            <a:custGeom>
              <a:avLst/>
              <a:gdLst>
                <a:gd name="T0" fmla="*/ 0 w 13"/>
                <a:gd name="T1" fmla="*/ 1 h 32"/>
                <a:gd name="T2" fmla="*/ 0 w 13"/>
                <a:gd name="T3" fmla="*/ 1 h 32"/>
                <a:gd name="T4" fmla="*/ 0 w 13"/>
                <a:gd name="T5" fmla="*/ 0 h 32"/>
                <a:gd name="T6" fmla="*/ 0 w 13"/>
                <a:gd name="T7" fmla="*/ 0 h 32"/>
                <a:gd name="T8" fmla="*/ 1 w 13"/>
                <a:gd name="T9" fmla="*/ 0 h 32"/>
                <a:gd name="T10" fmla="*/ 4 w 13"/>
                <a:gd name="T11" fmla="*/ 0 h 32"/>
                <a:gd name="T12" fmla="*/ 5 w 13"/>
                <a:gd name="T13" fmla="*/ 0 h 32"/>
                <a:gd name="T14" fmla="*/ 5 w 13"/>
                <a:gd name="T15" fmla="*/ 0 h 32"/>
                <a:gd name="T16" fmla="*/ 5 w 13"/>
                <a:gd name="T17" fmla="*/ 1 h 32"/>
                <a:gd name="T18" fmla="*/ 5 w 13"/>
                <a:gd name="T19" fmla="*/ 1 h 32"/>
                <a:gd name="T20" fmla="*/ 5 w 13"/>
                <a:gd name="T21" fmla="*/ 2 h 32"/>
                <a:gd name="T22" fmla="*/ 5 w 13"/>
                <a:gd name="T23" fmla="*/ 3 h 32"/>
                <a:gd name="T24" fmla="*/ 5 w 13"/>
                <a:gd name="T25" fmla="*/ 3 h 32"/>
                <a:gd name="T26" fmla="*/ 4 w 13"/>
                <a:gd name="T27" fmla="*/ 3 h 32"/>
                <a:gd name="T28" fmla="*/ 4 w 13"/>
                <a:gd name="T29" fmla="*/ 4 h 32"/>
                <a:gd name="T30" fmla="*/ 2 w 13"/>
                <a:gd name="T31" fmla="*/ 4 h 32"/>
                <a:gd name="T32" fmla="*/ 1 w 13"/>
                <a:gd name="T33" fmla="*/ 4 h 32"/>
                <a:gd name="T34" fmla="*/ 1 w 13"/>
                <a:gd name="T35" fmla="*/ 3 h 32"/>
                <a:gd name="T36" fmla="*/ 0 w 13"/>
                <a:gd name="T37" fmla="*/ 3 h 32"/>
                <a:gd name="T38" fmla="*/ 0 w 13"/>
                <a:gd name="T39" fmla="*/ 3 h 32"/>
                <a:gd name="T40" fmla="*/ 0 w 13"/>
                <a:gd name="T41" fmla="*/ 2 h 32"/>
                <a:gd name="T42" fmla="*/ 0 w 13"/>
                <a:gd name="T43" fmla="*/ 1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2"/>
                <a:gd name="T68" fmla="*/ 13 w 13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5" name="Freeform 983"/>
            <p:cNvSpPr>
              <a:spLocks noChangeAspect="1"/>
            </p:cNvSpPr>
            <p:nvPr/>
          </p:nvSpPr>
          <p:spPr bwMode="auto">
            <a:xfrm>
              <a:off x="4613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3 w 17"/>
                <a:gd name="T13" fmla="*/ 0 h 32"/>
                <a:gd name="T14" fmla="*/ 4 w 17"/>
                <a:gd name="T15" fmla="*/ 0 h 32"/>
                <a:gd name="T16" fmla="*/ 4 w 17"/>
                <a:gd name="T17" fmla="*/ 0 h 32"/>
                <a:gd name="T18" fmla="*/ 5 w 17"/>
                <a:gd name="T19" fmla="*/ 0 h 32"/>
                <a:gd name="T20" fmla="*/ 5 w 17"/>
                <a:gd name="T21" fmla="*/ 1 h 32"/>
                <a:gd name="T22" fmla="*/ 5 w 17"/>
                <a:gd name="T23" fmla="*/ 1 h 32"/>
                <a:gd name="T24" fmla="*/ 5 w 17"/>
                <a:gd name="T25" fmla="*/ 2 h 32"/>
                <a:gd name="T26" fmla="*/ 5 w 17"/>
                <a:gd name="T27" fmla="*/ 3 h 32"/>
                <a:gd name="T28" fmla="*/ 5 w 17"/>
                <a:gd name="T29" fmla="*/ 3 h 32"/>
                <a:gd name="T30" fmla="*/ 4 w 17"/>
                <a:gd name="T31" fmla="*/ 3 h 32"/>
                <a:gd name="T32" fmla="*/ 4 w 17"/>
                <a:gd name="T33" fmla="*/ 4 h 32"/>
                <a:gd name="T34" fmla="*/ 3 w 17"/>
                <a:gd name="T35" fmla="*/ 4 h 32"/>
                <a:gd name="T36" fmla="*/ 2 w 17"/>
                <a:gd name="T37" fmla="*/ 4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3 h 32"/>
                <a:gd name="T44" fmla="*/ 0 w 17"/>
                <a:gd name="T45" fmla="*/ 2 h 32"/>
                <a:gd name="T46" fmla="*/ 0 w 17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6" name="Freeform 984"/>
            <p:cNvSpPr>
              <a:spLocks noChangeAspect="1"/>
            </p:cNvSpPr>
            <p:nvPr/>
          </p:nvSpPr>
          <p:spPr bwMode="auto">
            <a:xfrm>
              <a:off x="4638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0 w 16"/>
                <a:gd name="T5" fmla="*/ 0 h 32"/>
                <a:gd name="T6" fmla="*/ 1 w 16"/>
                <a:gd name="T7" fmla="*/ 0 h 32"/>
                <a:gd name="T8" fmla="*/ 1 w 16"/>
                <a:gd name="T9" fmla="*/ 0 h 32"/>
                <a:gd name="T10" fmla="*/ 1 w 16"/>
                <a:gd name="T11" fmla="*/ 0 h 32"/>
                <a:gd name="T12" fmla="*/ 2 w 16"/>
                <a:gd name="T13" fmla="*/ 0 h 32"/>
                <a:gd name="T14" fmla="*/ 3 w 16"/>
                <a:gd name="T15" fmla="*/ 0 h 32"/>
                <a:gd name="T16" fmla="*/ 3 w 16"/>
                <a:gd name="T17" fmla="*/ 0 h 32"/>
                <a:gd name="T18" fmla="*/ 4 w 16"/>
                <a:gd name="T19" fmla="*/ 0 h 32"/>
                <a:gd name="T20" fmla="*/ 4 w 16"/>
                <a:gd name="T21" fmla="*/ 1 h 32"/>
                <a:gd name="T22" fmla="*/ 4 w 16"/>
                <a:gd name="T23" fmla="*/ 1 h 32"/>
                <a:gd name="T24" fmla="*/ 4 w 16"/>
                <a:gd name="T25" fmla="*/ 2 h 32"/>
                <a:gd name="T26" fmla="*/ 4 w 16"/>
                <a:gd name="T27" fmla="*/ 3 h 32"/>
                <a:gd name="T28" fmla="*/ 3 w 16"/>
                <a:gd name="T29" fmla="*/ 3 h 32"/>
                <a:gd name="T30" fmla="*/ 3 w 16"/>
                <a:gd name="T31" fmla="*/ 3 h 32"/>
                <a:gd name="T32" fmla="*/ 2 w 16"/>
                <a:gd name="T33" fmla="*/ 3 h 32"/>
                <a:gd name="T34" fmla="*/ 2 w 16"/>
                <a:gd name="T35" fmla="*/ 4 h 32"/>
                <a:gd name="T36" fmla="*/ 1 w 16"/>
                <a:gd name="T37" fmla="*/ 4 h 32"/>
                <a:gd name="T38" fmla="*/ 1 w 16"/>
                <a:gd name="T39" fmla="*/ 4 h 32"/>
                <a:gd name="T40" fmla="*/ 1 w 16"/>
                <a:gd name="T41" fmla="*/ 3 h 32"/>
                <a:gd name="T42" fmla="*/ 0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7" name="Freeform 985"/>
            <p:cNvSpPr>
              <a:spLocks noChangeAspect="1"/>
            </p:cNvSpPr>
            <p:nvPr/>
          </p:nvSpPr>
          <p:spPr bwMode="auto">
            <a:xfrm>
              <a:off x="4660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1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5 w 15"/>
                <a:gd name="T15" fmla="*/ 0 h 32"/>
                <a:gd name="T16" fmla="*/ 5 w 15"/>
                <a:gd name="T17" fmla="*/ 0 h 32"/>
                <a:gd name="T18" fmla="*/ 5 w 15"/>
                <a:gd name="T19" fmla="*/ 0 h 32"/>
                <a:gd name="T20" fmla="*/ 5 w 15"/>
                <a:gd name="T21" fmla="*/ 1 h 32"/>
                <a:gd name="T22" fmla="*/ 5 w 15"/>
                <a:gd name="T23" fmla="*/ 1 h 32"/>
                <a:gd name="T24" fmla="*/ 5 w 15"/>
                <a:gd name="T25" fmla="*/ 2 h 32"/>
                <a:gd name="T26" fmla="*/ 5 w 15"/>
                <a:gd name="T27" fmla="*/ 3 h 32"/>
                <a:gd name="T28" fmla="*/ 5 w 15"/>
                <a:gd name="T29" fmla="*/ 3 h 32"/>
                <a:gd name="T30" fmla="*/ 5 w 15"/>
                <a:gd name="T31" fmla="*/ 3 h 32"/>
                <a:gd name="T32" fmla="*/ 5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48" name="Freeform 986"/>
            <p:cNvSpPr>
              <a:spLocks noChangeAspect="1"/>
            </p:cNvSpPr>
            <p:nvPr/>
          </p:nvSpPr>
          <p:spPr bwMode="auto">
            <a:xfrm>
              <a:off x="4685" y="1673"/>
              <a:ext cx="0" cy="257"/>
            </a:xfrm>
            <a:custGeom>
              <a:avLst/>
              <a:gdLst>
                <a:gd name="T0" fmla="*/ 0 w 17"/>
                <a:gd name="T1" fmla="*/ 1 h 32"/>
                <a:gd name="T2" fmla="*/ 0 w 17"/>
                <a:gd name="T3" fmla="*/ 1 h 32"/>
                <a:gd name="T4" fmla="*/ 0 w 17"/>
                <a:gd name="T5" fmla="*/ 0 h 32"/>
                <a:gd name="T6" fmla="*/ 1 w 17"/>
                <a:gd name="T7" fmla="*/ 0 h 32"/>
                <a:gd name="T8" fmla="*/ 1 w 17"/>
                <a:gd name="T9" fmla="*/ 0 h 32"/>
                <a:gd name="T10" fmla="*/ 2 w 17"/>
                <a:gd name="T11" fmla="*/ 0 h 32"/>
                <a:gd name="T12" fmla="*/ 3 w 17"/>
                <a:gd name="T13" fmla="*/ 0 h 32"/>
                <a:gd name="T14" fmla="*/ 4 w 17"/>
                <a:gd name="T15" fmla="*/ 0 h 32"/>
                <a:gd name="T16" fmla="*/ 4 w 17"/>
                <a:gd name="T17" fmla="*/ 0 h 32"/>
                <a:gd name="T18" fmla="*/ 5 w 17"/>
                <a:gd name="T19" fmla="*/ 0 h 32"/>
                <a:gd name="T20" fmla="*/ 5 w 17"/>
                <a:gd name="T21" fmla="*/ 1 h 32"/>
                <a:gd name="T22" fmla="*/ 5 w 17"/>
                <a:gd name="T23" fmla="*/ 1 h 32"/>
                <a:gd name="T24" fmla="*/ 5 w 17"/>
                <a:gd name="T25" fmla="*/ 2 h 32"/>
                <a:gd name="T26" fmla="*/ 5 w 17"/>
                <a:gd name="T27" fmla="*/ 3 h 32"/>
                <a:gd name="T28" fmla="*/ 5 w 17"/>
                <a:gd name="T29" fmla="*/ 3 h 32"/>
                <a:gd name="T30" fmla="*/ 4 w 17"/>
                <a:gd name="T31" fmla="*/ 3 h 32"/>
                <a:gd name="T32" fmla="*/ 4 w 17"/>
                <a:gd name="T33" fmla="*/ 4 h 32"/>
                <a:gd name="T34" fmla="*/ 3 w 17"/>
                <a:gd name="T35" fmla="*/ 4 h 32"/>
                <a:gd name="T36" fmla="*/ 2 w 17"/>
                <a:gd name="T37" fmla="*/ 4 h 32"/>
                <a:gd name="T38" fmla="*/ 1 w 17"/>
                <a:gd name="T39" fmla="*/ 3 h 32"/>
                <a:gd name="T40" fmla="*/ 0 w 17"/>
                <a:gd name="T41" fmla="*/ 3 h 32"/>
                <a:gd name="T42" fmla="*/ 0 w 17"/>
                <a:gd name="T43" fmla="*/ 3 h 32"/>
                <a:gd name="T44" fmla="*/ 0 w 17"/>
                <a:gd name="T45" fmla="*/ 2 h 32"/>
                <a:gd name="T46" fmla="*/ 0 w 17"/>
                <a:gd name="T47" fmla="*/ 1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2"/>
                <a:gd name="T74" fmla="*/ 17 w 17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2">
                  <a:moveTo>
                    <a:pt x="0" y="13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32" name="Group 987"/>
            <p:cNvGrpSpPr>
              <a:grpSpLocks noChangeAspect="1"/>
            </p:cNvGrpSpPr>
            <p:nvPr/>
          </p:nvGrpSpPr>
          <p:grpSpPr bwMode="auto">
            <a:xfrm>
              <a:off x="4418" y="1671"/>
              <a:ext cx="169" cy="259"/>
              <a:chOff x="4130" y="885"/>
              <a:chExt cx="155" cy="236"/>
            </a:xfrm>
          </p:grpSpPr>
          <p:sp>
            <p:nvSpPr>
              <p:cNvPr id="330" name="Freeform 988"/>
              <p:cNvSpPr>
                <a:spLocks noChangeAspect="1"/>
              </p:cNvSpPr>
              <p:nvPr/>
            </p:nvSpPr>
            <p:spPr bwMode="auto">
              <a:xfrm>
                <a:off x="4130" y="885"/>
                <a:ext cx="0" cy="233"/>
              </a:xfrm>
              <a:custGeom>
                <a:avLst/>
                <a:gdLst>
                  <a:gd name="T0" fmla="*/ 0 w 20"/>
                  <a:gd name="T1" fmla="*/ 1 h 32"/>
                  <a:gd name="T2" fmla="*/ 0 w 20"/>
                  <a:gd name="T3" fmla="*/ 1 h 32"/>
                  <a:gd name="T4" fmla="*/ 1 w 20"/>
                  <a:gd name="T5" fmla="*/ 1 h 32"/>
                  <a:gd name="T6" fmla="*/ 1 w 20"/>
                  <a:gd name="T7" fmla="*/ 0 h 32"/>
                  <a:gd name="T8" fmla="*/ 1 w 20"/>
                  <a:gd name="T9" fmla="*/ 0 h 32"/>
                  <a:gd name="T10" fmla="*/ 1 w 20"/>
                  <a:gd name="T11" fmla="*/ 0 h 32"/>
                  <a:gd name="T12" fmla="*/ 3 w 20"/>
                  <a:gd name="T13" fmla="*/ 0 h 32"/>
                  <a:gd name="T14" fmla="*/ 3 w 20"/>
                  <a:gd name="T15" fmla="*/ 0 h 32"/>
                  <a:gd name="T16" fmla="*/ 5 w 20"/>
                  <a:gd name="T17" fmla="*/ 0 h 32"/>
                  <a:gd name="T18" fmla="*/ 5 w 20"/>
                  <a:gd name="T19" fmla="*/ 0 h 32"/>
                  <a:gd name="T20" fmla="*/ 5 w 20"/>
                  <a:gd name="T21" fmla="*/ 1 h 32"/>
                  <a:gd name="T22" fmla="*/ 5 w 20"/>
                  <a:gd name="T23" fmla="*/ 1 h 32"/>
                  <a:gd name="T24" fmla="*/ 5 w 20"/>
                  <a:gd name="T25" fmla="*/ 1 h 32"/>
                  <a:gd name="T26" fmla="*/ 5 w 20"/>
                  <a:gd name="T27" fmla="*/ 2 h 32"/>
                  <a:gd name="T28" fmla="*/ 5 w 20"/>
                  <a:gd name="T29" fmla="*/ 2 h 32"/>
                  <a:gd name="T30" fmla="*/ 5 w 20"/>
                  <a:gd name="T31" fmla="*/ 3 h 32"/>
                  <a:gd name="T32" fmla="*/ 3 w 20"/>
                  <a:gd name="T33" fmla="*/ 3 h 32"/>
                  <a:gd name="T34" fmla="*/ 3 w 20"/>
                  <a:gd name="T35" fmla="*/ 3 h 32"/>
                  <a:gd name="T36" fmla="*/ 3 w 20"/>
                  <a:gd name="T37" fmla="*/ 3 h 32"/>
                  <a:gd name="T38" fmla="*/ 1 w 20"/>
                  <a:gd name="T39" fmla="*/ 3 h 32"/>
                  <a:gd name="T40" fmla="*/ 1 w 20"/>
                  <a:gd name="T41" fmla="*/ 3 h 32"/>
                  <a:gd name="T42" fmla="*/ 1 w 20"/>
                  <a:gd name="T43" fmla="*/ 3 h 32"/>
                  <a:gd name="T44" fmla="*/ 1 w 20"/>
                  <a:gd name="T45" fmla="*/ 2 h 32"/>
                  <a:gd name="T46" fmla="*/ 0 w 20"/>
                  <a:gd name="T47" fmla="*/ 2 h 32"/>
                  <a:gd name="T48" fmla="*/ 0 w 20"/>
                  <a:gd name="T49" fmla="*/ 2 h 32"/>
                  <a:gd name="T50" fmla="*/ 0 w 20"/>
                  <a:gd name="T51" fmla="*/ 1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"/>
                  <a:gd name="T79" fmla="*/ 0 h 32"/>
                  <a:gd name="T80" fmla="*/ 20 w 20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" h="32">
                    <a:moveTo>
                      <a:pt x="0" y="13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0" y="13"/>
                    </a:lnTo>
                    <a:lnTo>
                      <a:pt x="20" y="20"/>
                    </a:lnTo>
                    <a:lnTo>
                      <a:pt x="17" y="24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1" name="Freeform 989"/>
              <p:cNvSpPr>
                <a:spLocks noChangeAspect="1"/>
              </p:cNvSpPr>
              <p:nvPr/>
            </p:nvSpPr>
            <p:spPr bwMode="auto">
              <a:xfrm>
                <a:off x="4152" y="886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4 w 16"/>
                  <a:gd name="T19" fmla="*/ 0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4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1 w 16"/>
                  <a:gd name="T41" fmla="*/ 3 h 32"/>
                  <a:gd name="T42" fmla="*/ 0 w 16"/>
                  <a:gd name="T43" fmla="*/ 2 h 32"/>
                  <a:gd name="T44" fmla="*/ 0 w 16"/>
                  <a:gd name="T45" fmla="*/ 2 h 32"/>
                  <a:gd name="T46" fmla="*/ 0 w 16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2"/>
                  <a:gd name="T74" fmla="*/ 16 w 16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2" name="Freeform 990"/>
              <p:cNvSpPr>
                <a:spLocks noChangeAspect="1"/>
              </p:cNvSpPr>
              <p:nvPr/>
            </p:nvSpPr>
            <p:spPr bwMode="auto">
              <a:xfrm>
                <a:off x="4175" y="887"/>
                <a:ext cx="0" cy="234"/>
              </a:xfrm>
              <a:custGeom>
                <a:avLst/>
                <a:gdLst>
                  <a:gd name="T0" fmla="*/ 0 w 15"/>
                  <a:gd name="T1" fmla="*/ 1 h 32"/>
                  <a:gd name="T2" fmla="*/ 0 w 15"/>
                  <a:gd name="T3" fmla="*/ 1 h 32"/>
                  <a:gd name="T4" fmla="*/ 0 w 15"/>
                  <a:gd name="T5" fmla="*/ 0 h 32"/>
                  <a:gd name="T6" fmla="*/ 1 w 15"/>
                  <a:gd name="T7" fmla="*/ 0 h 32"/>
                  <a:gd name="T8" fmla="*/ 2 w 15"/>
                  <a:gd name="T9" fmla="*/ 0 h 32"/>
                  <a:gd name="T10" fmla="*/ 3 w 15"/>
                  <a:gd name="T11" fmla="*/ 0 h 32"/>
                  <a:gd name="T12" fmla="*/ 4 w 15"/>
                  <a:gd name="T13" fmla="*/ 0 h 32"/>
                  <a:gd name="T14" fmla="*/ 4 w 15"/>
                  <a:gd name="T15" fmla="*/ 0 h 32"/>
                  <a:gd name="T16" fmla="*/ 4 w 15"/>
                  <a:gd name="T17" fmla="*/ 0 h 32"/>
                  <a:gd name="T18" fmla="*/ 4 w 15"/>
                  <a:gd name="T19" fmla="*/ 1 h 32"/>
                  <a:gd name="T20" fmla="*/ 4 w 15"/>
                  <a:gd name="T21" fmla="*/ 1 h 32"/>
                  <a:gd name="T22" fmla="*/ 4 w 15"/>
                  <a:gd name="T23" fmla="*/ 2 h 32"/>
                  <a:gd name="T24" fmla="*/ 4 w 15"/>
                  <a:gd name="T25" fmla="*/ 2 h 32"/>
                  <a:gd name="T26" fmla="*/ 4 w 15"/>
                  <a:gd name="T27" fmla="*/ 3 h 32"/>
                  <a:gd name="T28" fmla="*/ 4 w 15"/>
                  <a:gd name="T29" fmla="*/ 3 h 32"/>
                  <a:gd name="T30" fmla="*/ 3 w 15"/>
                  <a:gd name="T31" fmla="*/ 3 h 32"/>
                  <a:gd name="T32" fmla="*/ 2 w 15"/>
                  <a:gd name="T33" fmla="*/ 3 h 32"/>
                  <a:gd name="T34" fmla="*/ 1 w 15"/>
                  <a:gd name="T35" fmla="*/ 3 h 32"/>
                  <a:gd name="T36" fmla="*/ 1 w 15"/>
                  <a:gd name="T37" fmla="*/ 3 h 32"/>
                  <a:gd name="T38" fmla="*/ 0 w 15"/>
                  <a:gd name="T39" fmla="*/ 3 h 32"/>
                  <a:gd name="T40" fmla="*/ 0 w 15"/>
                  <a:gd name="T41" fmla="*/ 2 h 32"/>
                  <a:gd name="T42" fmla="*/ 0 w 15"/>
                  <a:gd name="T43" fmla="*/ 2 h 32"/>
                  <a:gd name="T44" fmla="*/ 0 w 15"/>
                  <a:gd name="T45" fmla="*/ 1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2"/>
                  <a:gd name="T71" fmla="*/ 15 w 15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3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3" name="Freeform 991"/>
              <p:cNvSpPr>
                <a:spLocks noChangeAspect="1"/>
              </p:cNvSpPr>
              <p:nvPr/>
            </p:nvSpPr>
            <p:spPr bwMode="auto">
              <a:xfrm>
                <a:off x="4198" y="887"/>
                <a:ext cx="0" cy="234"/>
              </a:xfrm>
              <a:custGeom>
                <a:avLst/>
                <a:gdLst>
                  <a:gd name="T0" fmla="*/ 0 w 12"/>
                  <a:gd name="T1" fmla="*/ 1 h 32"/>
                  <a:gd name="T2" fmla="*/ 0 w 12"/>
                  <a:gd name="T3" fmla="*/ 1 h 32"/>
                  <a:gd name="T4" fmla="*/ 0 w 12"/>
                  <a:gd name="T5" fmla="*/ 0 h 32"/>
                  <a:gd name="T6" fmla="*/ 0 w 12"/>
                  <a:gd name="T7" fmla="*/ 0 h 32"/>
                  <a:gd name="T8" fmla="*/ 1 w 12"/>
                  <a:gd name="T9" fmla="*/ 0 h 32"/>
                  <a:gd name="T10" fmla="*/ 3 w 12"/>
                  <a:gd name="T11" fmla="*/ 0 h 32"/>
                  <a:gd name="T12" fmla="*/ 3 w 12"/>
                  <a:gd name="T13" fmla="*/ 0 h 32"/>
                  <a:gd name="T14" fmla="*/ 3 w 12"/>
                  <a:gd name="T15" fmla="*/ 1 h 32"/>
                  <a:gd name="T16" fmla="*/ 3 w 12"/>
                  <a:gd name="T17" fmla="*/ 1 h 32"/>
                  <a:gd name="T18" fmla="*/ 3 w 12"/>
                  <a:gd name="T19" fmla="*/ 2 h 32"/>
                  <a:gd name="T20" fmla="*/ 3 w 12"/>
                  <a:gd name="T21" fmla="*/ 2 h 32"/>
                  <a:gd name="T22" fmla="*/ 3 w 12"/>
                  <a:gd name="T23" fmla="*/ 3 h 32"/>
                  <a:gd name="T24" fmla="*/ 3 w 12"/>
                  <a:gd name="T25" fmla="*/ 3 h 32"/>
                  <a:gd name="T26" fmla="*/ 3 w 12"/>
                  <a:gd name="T27" fmla="*/ 3 h 32"/>
                  <a:gd name="T28" fmla="*/ 2 w 12"/>
                  <a:gd name="T29" fmla="*/ 3 h 32"/>
                  <a:gd name="T30" fmla="*/ 1 w 12"/>
                  <a:gd name="T31" fmla="*/ 3 h 32"/>
                  <a:gd name="T32" fmla="*/ 1 w 12"/>
                  <a:gd name="T33" fmla="*/ 3 h 32"/>
                  <a:gd name="T34" fmla="*/ 0 w 12"/>
                  <a:gd name="T35" fmla="*/ 3 h 32"/>
                  <a:gd name="T36" fmla="*/ 0 w 12"/>
                  <a:gd name="T37" fmla="*/ 2 h 32"/>
                  <a:gd name="T38" fmla="*/ 0 w 12"/>
                  <a:gd name="T39" fmla="*/ 2 h 32"/>
                  <a:gd name="T40" fmla="*/ 0 w 12"/>
                  <a:gd name="T41" fmla="*/ 1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32"/>
                  <a:gd name="T65" fmla="*/ 12 w 12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2" y="13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4" name="Freeform 992"/>
              <p:cNvSpPr>
                <a:spLocks noChangeAspect="1"/>
              </p:cNvSpPr>
              <p:nvPr/>
            </p:nvSpPr>
            <p:spPr bwMode="auto">
              <a:xfrm>
                <a:off x="4219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4 w 16"/>
                  <a:gd name="T19" fmla="*/ 0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4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1 w 16"/>
                  <a:gd name="T41" fmla="*/ 3 h 32"/>
                  <a:gd name="T42" fmla="*/ 0 w 16"/>
                  <a:gd name="T43" fmla="*/ 3 h 32"/>
                  <a:gd name="T44" fmla="*/ 0 w 16"/>
                  <a:gd name="T45" fmla="*/ 2 h 32"/>
                  <a:gd name="T46" fmla="*/ 0 w 16"/>
                  <a:gd name="T47" fmla="*/ 2 h 32"/>
                  <a:gd name="T48" fmla="*/ 0 w 16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2"/>
                  <a:gd name="T77" fmla="*/ 16 w 16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5" name="Freeform 993"/>
              <p:cNvSpPr>
                <a:spLocks noChangeAspect="1"/>
              </p:cNvSpPr>
              <p:nvPr/>
            </p:nvSpPr>
            <p:spPr bwMode="auto">
              <a:xfrm>
                <a:off x="4241" y="887"/>
                <a:ext cx="0" cy="234"/>
              </a:xfrm>
              <a:custGeom>
                <a:avLst/>
                <a:gdLst>
                  <a:gd name="T0" fmla="*/ 0 w 15"/>
                  <a:gd name="T1" fmla="*/ 1 h 32"/>
                  <a:gd name="T2" fmla="*/ 0 w 15"/>
                  <a:gd name="T3" fmla="*/ 1 h 32"/>
                  <a:gd name="T4" fmla="*/ 0 w 15"/>
                  <a:gd name="T5" fmla="*/ 0 h 32"/>
                  <a:gd name="T6" fmla="*/ 0 w 15"/>
                  <a:gd name="T7" fmla="*/ 0 h 32"/>
                  <a:gd name="T8" fmla="*/ 1 w 15"/>
                  <a:gd name="T9" fmla="*/ 0 h 32"/>
                  <a:gd name="T10" fmla="*/ 2 w 15"/>
                  <a:gd name="T11" fmla="*/ 0 h 32"/>
                  <a:gd name="T12" fmla="*/ 3 w 15"/>
                  <a:gd name="T13" fmla="*/ 0 h 32"/>
                  <a:gd name="T14" fmla="*/ 3 w 15"/>
                  <a:gd name="T15" fmla="*/ 0 h 32"/>
                  <a:gd name="T16" fmla="*/ 3 w 15"/>
                  <a:gd name="T17" fmla="*/ 0 h 32"/>
                  <a:gd name="T18" fmla="*/ 3 w 15"/>
                  <a:gd name="T19" fmla="*/ 1 h 32"/>
                  <a:gd name="T20" fmla="*/ 4 w 15"/>
                  <a:gd name="T21" fmla="*/ 1 h 32"/>
                  <a:gd name="T22" fmla="*/ 4 w 15"/>
                  <a:gd name="T23" fmla="*/ 1 h 32"/>
                  <a:gd name="T24" fmla="*/ 4 w 15"/>
                  <a:gd name="T25" fmla="*/ 2 h 32"/>
                  <a:gd name="T26" fmla="*/ 4 w 15"/>
                  <a:gd name="T27" fmla="*/ 2 h 32"/>
                  <a:gd name="T28" fmla="*/ 3 w 15"/>
                  <a:gd name="T29" fmla="*/ 2 h 32"/>
                  <a:gd name="T30" fmla="*/ 3 w 15"/>
                  <a:gd name="T31" fmla="*/ 3 h 32"/>
                  <a:gd name="T32" fmla="*/ 3 w 15"/>
                  <a:gd name="T33" fmla="*/ 3 h 32"/>
                  <a:gd name="T34" fmla="*/ 3 w 15"/>
                  <a:gd name="T35" fmla="*/ 3 h 32"/>
                  <a:gd name="T36" fmla="*/ 2 w 15"/>
                  <a:gd name="T37" fmla="*/ 3 h 32"/>
                  <a:gd name="T38" fmla="*/ 1 w 15"/>
                  <a:gd name="T39" fmla="*/ 3 h 32"/>
                  <a:gd name="T40" fmla="*/ 1 w 15"/>
                  <a:gd name="T41" fmla="*/ 3 h 32"/>
                  <a:gd name="T42" fmla="*/ 0 w 15"/>
                  <a:gd name="T43" fmla="*/ 3 h 32"/>
                  <a:gd name="T44" fmla="*/ 0 w 15"/>
                  <a:gd name="T45" fmla="*/ 2 h 32"/>
                  <a:gd name="T46" fmla="*/ 0 w 15"/>
                  <a:gd name="T47" fmla="*/ 2 h 32"/>
                  <a:gd name="T48" fmla="*/ 0 w 15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"/>
                  <a:gd name="T76" fmla="*/ 0 h 32"/>
                  <a:gd name="T77" fmla="*/ 15 w 15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13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2" y="24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6" name="Freeform 994"/>
              <p:cNvSpPr>
                <a:spLocks noChangeAspect="1"/>
              </p:cNvSpPr>
              <p:nvPr/>
            </p:nvSpPr>
            <p:spPr bwMode="auto">
              <a:xfrm>
                <a:off x="4262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4 w 16"/>
                  <a:gd name="T19" fmla="*/ 0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4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1 w 16"/>
                  <a:gd name="T41" fmla="*/ 3 h 32"/>
                  <a:gd name="T42" fmla="*/ 1 w 16"/>
                  <a:gd name="T43" fmla="*/ 2 h 32"/>
                  <a:gd name="T44" fmla="*/ 0 w 16"/>
                  <a:gd name="T45" fmla="*/ 2 h 32"/>
                  <a:gd name="T46" fmla="*/ 0 w 16"/>
                  <a:gd name="T47" fmla="*/ 2 h 32"/>
                  <a:gd name="T48" fmla="*/ 0 w 16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2"/>
                  <a:gd name="T77" fmla="*/ 16 w 16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7" name="Freeform 995"/>
              <p:cNvSpPr>
                <a:spLocks noChangeAspect="1"/>
              </p:cNvSpPr>
              <p:nvPr/>
            </p:nvSpPr>
            <p:spPr bwMode="auto">
              <a:xfrm>
                <a:off x="4285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4 w 16"/>
                  <a:gd name="T19" fmla="*/ 0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4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1 w 16"/>
                  <a:gd name="T41" fmla="*/ 3 h 32"/>
                  <a:gd name="T42" fmla="*/ 0 w 16"/>
                  <a:gd name="T43" fmla="*/ 3 h 32"/>
                  <a:gd name="T44" fmla="*/ 0 w 16"/>
                  <a:gd name="T45" fmla="*/ 2 h 32"/>
                  <a:gd name="T46" fmla="*/ 0 w 16"/>
                  <a:gd name="T47" fmla="*/ 2 h 32"/>
                  <a:gd name="T48" fmla="*/ 0 w 16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2"/>
                  <a:gd name="T77" fmla="*/ 16 w 16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250" name="Freeform 996"/>
            <p:cNvSpPr>
              <a:spLocks noChangeAspect="1"/>
            </p:cNvSpPr>
            <p:nvPr/>
          </p:nvSpPr>
          <p:spPr bwMode="auto">
            <a:xfrm>
              <a:off x="4710" y="1673"/>
              <a:ext cx="0" cy="257"/>
            </a:xfrm>
            <a:custGeom>
              <a:avLst/>
              <a:gdLst>
                <a:gd name="T0" fmla="*/ 0 w 16"/>
                <a:gd name="T1" fmla="*/ 1 h 32"/>
                <a:gd name="T2" fmla="*/ 0 w 16"/>
                <a:gd name="T3" fmla="*/ 1 h 32"/>
                <a:gd name="T4" fmla="*/ 1 w 16"/>
                <a:gd name="T5" fmla="*/ 1 h 32"/>
                <a:gd name="T6" fmla="*/ 1 w 16"/>
                <a:gd name="T7" fmla="*/ 0 h 32"/>
                <a:gd name="T8" fmla="*/ 1 w 16"/>
                <a:gd name="T9" fmla="*/ 0 h 32"/>
                <a:gd name="T10" fmla="*/ 1 w 16"/>
                <a:gd name="T11" fmla="*/ 0 h 32"/>
                <a:gd name="T12" fmla="*/ 2 w 16"/>
                <a:gd name="T13" fmla="*/ 0 h 32"/>
                <a:gd name="T14" fmla="*/ 3 w 16"/>
                <a:gd name="T15" fmla="*/ 0 h 32"/>
                <a:gd name="T16" fmla="*/ 4 w 16"/>
                <a:gd name="T17" fmla="*/ 0 h 32"/>
                <a:gd name="T18" fmla="*/ 4 w 16"/>
                <a:gd name="T19" fmla="*/ 0 h 32"/>
                <a:gd name="T20" fmla="*/ 4 w 16"/>
                <a:gd name="T21" fmla="*/ 1 h 32"/>
                <a:gd name="T22" fmla="*/ 4 w 16"/>
                <a:gd name="T23" fmla="*/ 1 h 32"/>
                <a:gd name="T24" fmla="*/ 4 w 16"/>
                <a:gd name="T25" fmla="*/ 2 h 32"/>
                <a:gd name="T26" fmla="*/ 4 w 16"/>
                <a:gd name="T27" fmla="*/ 3 h 32"/>
                <a:gd name="T28" fmla="*/ 4 w 16"/>
                <a:gd name="T29" fmla="*/ 3 h 32"/>
                <a:gd name="T30" fmla="*/ 3 w 16"/>
                <a:gd name="T31" fmla="*/ 3 h 32"/>
                <a:gd name="T32" fmla="*/ 3 w 16"/>
                <a:gd name="T33" fmla="*/ 4 h 32"/>
                <a:gd name="T34" fmla="*/ 2 w 16"/>
                <a:gd name="T35" fmla="*/ 4 h 32"/>
                <a:gd name="T36" fmla="*/ 1 w 16"/>
                <a:gd name="T37" fmla="*/ 4 h 32"/>
                <a:gd name="T38" fmla="*/ 1 w 16"/>
                <a:gd name="T39" fmla="*/ 3 h 32"/>
                <a:gd name="T40" fmla="*/ 1 w 16"/>
                <a:gd name="T41" fmla="*/ 3 h 32"/>
                <a:gd name="T42" fmla="*/ 1 w 16"/>
                <a:gd name="T43" fmla="*/ 3 h 32"/>
                <a:gd name="T44" fmla="*/ 0 w 16"/>
                <a:gd name="T45" fmla="*/ 3 h 32"/>
                <a:gd name="T46" fmla="*/ 0 w 16"/>
                <a:gd name="T47" fmla="*/ 2 h 32"/>
                <a:gd name="T48" fmla="*/ 0 w 16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32"/>
                <a:gd name="T77" fmla="*/ 16 w 16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51" name="Freeform 997"/>
            <p:cNvSpPr>
              <a:spLocks noChangeAspect="1"/>
            </p:cNvSpPr>
            <p:nvPr/>
          </p:nvSpPr>
          <p:spPr bwMode="auto">
            <a:xfrm>
              <a:off x="4735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1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0 h 32"/>
                <a:gd name="T18" fmla="*/ 4 w 15"/>
                <a:gd name="T19" fmla="*/ 0 h 32"/>
                <a:gd name="T20" fmla="*/ 4 w 15"/>
                <a:gd name="T21" fmla="*/ 1 h 32"/>
                <a:gd name="T22" fmla="*/ 4 w 15"/>
                <a:gd name="T23" fmla="*/ 1 h 32"/>
                <a:gd name="T24" fmla="*/ 4 w 15"/>
                <a:gd name="T25" fmla="*/ 2 h 32"/>
                <a:gd name="T26" fmla="*/ 4 w 15"/>
                <a:gd name="T27" fmla="*/ 3 h 32"/>
                <a:gd name="T28" fmla="*/ 4 w 15"/>
                <a:gd name="T29" fmla="*/ 3 h 32"/>
                <a:gd name="T30" fmla="*/ 4 w 15"/>
                <a:gd name="T31" fmla="*/ 3 h 32"/>
                <a:gd name="T32" fmla="*/ 4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52" name="Freeform 998"/>
            <p:cNvSpPr>
              <a:spLocks noChangeAspect="1"/>
            </p:cNvSpPr>
            <p:nvPr/>
          </p:nvSpPr>
          <p:spPr bwMode="auto">
            <a:xfrm>
              <a:off x="4760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1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4 w 15"/>
                <a:gd name="T15" fmla="*/ 0 h 32"/>
                <a:gd name="T16" fmla="*/ 4 w 15"/>
                <a:gd name="T17" fmla="*/ 0 h 32"/>
                <a:gd name="T18" fmla="*/ 4 w 15"/>
                <a:gd name="T19" fmla="*/ 0 h 32"/>
                <a:gd name="T20" fmla="*/ 4 w 15"/>
                <a:gd name="T21" fmla="*/ 1 h 32"/>
                <a:gd name="T22" fmla="*/ 4 w 15"/>
                <a:gd name="T23" fmla="*/ 1 h 32"/>
                <a:gd name="T24" fmla="*/ 4 w 15"/>
                <a:gd name="T25" fmla="*/ 2 h 32"/>
                <a:gd name="T26" fmla="*/ 4 w 15"/>
                <a:gd name="T27" fmla="*/ 3 h 32"/>
                <a:gd name="T28" fmla="*/ 4 w 15"/>
                <a:gd name="T29" fmla="*/ 3 h 32"/>
                <a:gd name="T30" fmla="*/ 4 w 15"/>
                <a:gd name="T31" fmla="*/ 3 h 32"/>
                <a:gd name="T32" fmla="*/ 4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53" name="Freeform 999"/>
            <p:cNvSpPr>
              <a:spLocks noChangeAspect="1"/>
            </p:cNvSpPr>
            <p:nvPr/>
          </p:nvSpPr>
          <p:spPr bwMode="auto">
            <a:xfrm>
              <a:off x="4780" y="1673"/>
              <a:ext cx="0" cy="257"/>
            </a:xfrm>
            <a:custGeom>
              <a:avLst/>
              <a:gdLst>
                <a:gd name="T0" fmla="*/ 0 w 15"/>
                <a:gd name="T1" fmla="*/ 1 h 32"/>
                <a:gd name="T2" fmla="*/ 0 w 15"/>
                <a:gd name="T3" fmla="*/ 1 h 32"/>
                <a:gd name="T4" fmla="*/ 1 w 15"/>
                <a:gd name="T5" fmla="*/ 1 h 32"/>
                <a:gd name="T6" fmla="*/ 1 w 15"/>
                <a:gd name="T7" fmla="*/ 0 h 32"/>
                <a:gd name="T8" fmla="*/ 1 w 15"/>
                <a:gd name="T9" fmla="*/ 0 h 32"/>
                <a:gd name="T10" fmla="*/ 2 w 15"/>
                <a:gd name="T11" fmla="*/ 0 h 32"/>
                <a:gd name="T12" fmla="*/ 3 w 15"/>
                <a:gd name="T13" fmla="*/ 0 h 32"/>
                <a:gd name="T14" fmla="*/ 5 w 15"/>
                <a:gd name="T15" fmla="*/ 0 h 32"/>
                <a:gd name="T16" fmla="*/ 5 w 15"/>
                <a:gd name="T17" fmla="*/ 0 h 32"/>
                <a:gd name="T18" fmla="*/ 5 w 15"/>
                <a:gd name="T19" fmla="*/ 0 h 32"/>
                <a:gd name="T20" fmla="*/ 5 w 15"/>
                <a:gd name="T21" fmla="*/ 1 h 32"/>
                <a:gd name="T22" fmla="*/ 5 w 15"/>
                <a:gd name="T23" fmla="*/ 1 h 32"/>
                <a:gd name="T24" fmla="*/ 5 w 15"/>
                <a:gd name="T25" fmla="*/ 2 h 32"/>
                <a:gd name="T26" fmla="*/ 5 w 15"/>
                <a:gd name="T27" fmla="*/ 3 h 32"/>
                <a:gd name="T28" fmla="*/ 5 w 15"/>
                <a:gd name="T29" fmla="*/ 3 h 32"/>
                <a:gd name="T30" fmla="*/ 5 w 15"/>
                <a:gd name="T31" fmla="*/ 3 h 32"/>
                <a:gd name="T32" fmla="*/ 5 w 15"/>
                <a:gd name="T33" fmla="*/ 4 h 32"/>
                <a:gd name="T34" fmla="*/ 3 w 15"/>
                <a:gd name="T35" fmla="*/ 4 h 32"/>
                <a:gd name="T36" fmla="*/ 2 w 15"/>
                <a:gd name="T37" fmla="*/ 4 h 32"/>
                <a:gd name="T38" fmla="*/ 2 w 15"/>
                <a:gd name="T39" fmla="*/ 3 h 32"/>
                <a:gd name="T40" fmla="*/ 1 w 15"/>
                <a:gd name="T41" fmla="*/ 3 h 32"/>
                <a:gd name="T42" fmla="*/ 1 w 15"/>
                <a:gd name="T43" fmla="*/ 3 h 32"/>
                <a:gd name="T44" fmla="*/ 0 w 15"/>
                <a:gd name="T45" fmla="*/ 3 h 32"/>
                <a:gd name="T46" fmla="*/ 0 w 15"/>
                <a:gd name="T47" fmla="*/ 2 h 32"/>
                <a:gd name="T48" fmla="*/ 0 w 15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2"/>
                <a:gd name="T77" fmla="*/ 15 w 1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2">
                  <a:moveTo>
                    <a:pt x="0" y="13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54" name="Rectangle 1000"/>
            <p:cNvSpPr>
              <a:spLocks noChangeAspect="1" noChangeArrowheads="1"/>
            </p:cNvSpPr>
            <p:nvPr/>
          </p:nvSpPr>
          <p:spPr bwMode="auto">
            <a:xfrm>
              <a:off x="4572" y="1513"/>
              <a:ext cx="0" cy="257"/>
            </a:xfrm>
            <a:prstGeom prst="rect">
              <a:avLst/>
            </a:prstGeom>
            <a:solidFill>
              <a:srgbClr val="FFCC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55" name="Rectangle 1001"/>
            <p:cNvSpPr>
              <a:spLocks noChangeAspect="1" noChangeArrowheads="1"/>
            </p:cNvSpPr>
            <p:nvPr/>
          </p:nvSpPr>
          <p:spPr bwMode="auto">
            <a:xfrm>
              <a:off x="4970" y="1513"/>
              <a:ext cx="0" cy="257"/>
            </a:xfrm>
            <a:prstGeom prst="rect">
              <a:avLst/>
            </a:prstGeom>
            <a:solidFill>
              <a:srgbClr val="00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56" name="Freeform 1002"/>
            <p:cNvSpPr>
              <a:spLocks noChangeAspect="1"/>
            </p:cNvSpPr>
            <p:nvPr/>
          </p:nvSpPr>
          <p:spPr bwMode="auto">
            <a:xfrm>
              <a:off x="5161" y="1543"/>
              <a:ext cx="0" cy="257"/>
            </a:xfrm>
            <a:custGeom>
              <a:avLst/>
              <a:gdLst>
                <a:gd name="T0" fmla="*/ 0 w 84"/>
                <a:gd name="T1" fmla="*/ 1 h 167"/>
                <a:gd name="T2" fmla="*/ 0 w 84"/>
                <a:gd name="T3" fmla="*/ 0 h 167"/>
                <a:gd name="T4" fmla="*/ 2 w 84"/>
                <a:gd name="T5" fmla="*/ 0 h 167"/>
                <a:gd name="T6" fmla="*/ 24 w 84"/>
                <a:gd name="T7" fmla="*/ 0 h 167"/>
                <a:gd name="T8" fmla="*/ 25 w 84"/>
                <a:gd name="T9" fmla="*/ 1 h 167"/>
                <a:gd name="T10" fmla="*/ 25 w 84"/>
                <a:gd name="T11" fmla="*/ 3 h 167"/>
                <a:gd name="T12" fmla="*/ 25 w 84"/>
                <a:gd name="T13" fmla="*/ 4 h 167"/>
                <a:gd name="T14" fmla="*/ 25 w 84"/>
                <a:gd name="T15" fmla="*/ 5 h 167"/>
                <a:gd name="T16" fmla="*/ 25 w 84"/>
                <a:gd name="T17" fmla="*/ 7 h 167"/>
                <a:gd name="T18" fmla="*/ 25 w 84"/>
                <a:gd name="T19" fmla="*/ 9 h 167"/>
                <a:gd name="T20" fmla="*/ 25 w 84"/>
                <a:gd name="T21" fmla="*/ 11 h 167"/>
                <a:gd name="T22" fmla="*/ 25 w 84"/>
                <a:gd name="T23" fmla="*/ 13 h 167"/>
                <a:gd name="T24" fmla="*/ 25 w 84"/>
                <a:gd name="T25" fmla="*/ 15 h 167"/>
                <a:gd name="T26" fmla="*/ 25 w 84"/>
                <a:gd name="T27" fmla="*/ 18 h 167"/>
                <a:gd name="T28" fmla="*/ 25 w 84"/>
                <a:gd name="T29" fmla="*/ 20 h 167"/>
                <a:gd name="T30" fmla="*/ 25 w 84"/>
                <a:gd name="T31" fmla="*/ 22 h 167"/>
                <a:gd name="T32" fmla="*/ 25 w 84"/>
                <a:gd name="T33" fmla="*/ 24 h 167"/>
                <a:gd name="T34" fmla="*/ 25 w 84"/>
                <a:gd name="T35" fmla="*/ 25 h 167"/>
                <a:gd name="T36" fmla="*/ 25 w 84"/>
                <a:gd name="T37" fmla="*/ 26 h 167"/>
                <a:gd name="T38" fmla="*/ 25 w 84"/>
                <a:gd name="T39" fmla="*/ 28 h 167"/>
                <a:gd name="T40" fmla="*/ 24 w 84"/>
                <a:gd name="T41" fmla="*/ 28 h 167"/>
                <a:gd name="T42" fmla="*/ 1 w 84"/>
                <a:gd name="T43" fmla="*/ 28 h 167"/>
                <a:gd name="T44" fmla="*/ 0 w 84"/>
                <a:gd name="T45" fmla="*/ 27 h 167"/>
                <a:gd name="T46" fmla="*/ 0 w 84"/>
                <a:gd name="T47" fmla="*/ 26 h 167"/>
                <a:gd name="T48" fmla="*/ 0 w 84"/>
                <a:gd name="T49" fmla="*/ 24 h 167"/>
                <a:gd name="T50" fmla="*/ 0 w 84"/>
                <a:gd name="T51" fmla="*/ 23 h 167"/>
                <a:gd name="T52" fmla="*/ 0 w 84"/>
                <a:gd name="T53" fmla="*/ 21 h 167"/>
                <a:gd name="T54" fmla="*/ 0 w 84"/>
                <a:gd name="T55" fmla="*/ 19 h 167"/>
                <a:gd name="T56" fmla="*/ 0 w 84"/>
                <a:gd name="T57" fmla="*/ 17 h 167"/>
                <a:gd name="T58" fmla="*/ 0 w 84"/>
                <a:gd name="T59" fmla="*/ 15 h 167"/>
                <a:gd name="T60" fmla="*/ 0 w 84"/>
                <a:gd name="T61" fmla="*/ 13 h 167"/>
                <a:gd name="T62" fmla="*/ 0 w 84"/>
                <a:gd name="T63" fmla="*/ 10 h 167"/>
                <a:gd name="T64" fmla="*/ 0 w 84"/>
                <a:gd name="T65" fmla="*/ 8 h 167"/>
                <a:gd name="T66" fmla="*/ 0 w 84"/>
                <a:gd name="T67" fmla="*/ 6 h 167"/>
                <a:gd name="T68" fmla="*/ 0 w 84"/>
                <a:gd name="T69" fmla="*/ 4 h 167"/>
                <a:gd name="T70" fmla="*/ 0 w 84"/>
                <a:gd name="T71" fmla="*/ 3 h 167"/>
                <a:gd name="T72" fmla="*/ 0 w 84"/>
                <a:gd name="T73" fmla="*/ 2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"/>
                <a:gd name="T112" fmla="*/ 0 h 167"/>
                <a:gd name="T113" fmla="*/ 84 w 84"/>
                <a:gd name="T114" fmla="*/ 167 h 1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" h="167">
                  <a:moveTo>
                    <a:pt x="0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84" y="11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4" y="25"/>
                  </a:lnTo>
                  <a:lnTo>
                    <a:pt x="84" y="28"/>
                  </a:lnTo>
                  <a:lnTo>
                    <a:pt x="84" y="33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4" y="49"/>
                  </a:lnTo>
                  <a:lnTo>
                    <a:pt x="84" y="53"/>
                  </a:lnTo>
                  <a:lnTo>
                    <a:pt x="84" y="61"/>
                  </a:lnTo>
                  <a:lnTo>
                    <a:pt x="84" y="68"/>
                  </a:lnTo>
                  <a:lnTo>
                    <a:pt x="84" y="73"/>
                  </a:lnTo>
                  <a:lnTo>
                    <a:pt x="84" y="81"/>
                  </a:lnTo>
                  <a:lnTo>
                    <a:pt x="84" y="88"/>
                  </a:lnTo>
                  <a:lnTo>
                    <a:pt x="84" y="94"/>
                  </a:lnTo>
                  <a:lnTo>
                    <a:pt x="84" y="102"/>
                  </a:lnTo>
                  <a:lnTo>
                    <a:pt x="84" y="105"/>
                  </a:lnTo>
                  <a:lnTo>
                    <a:pt x="84" y="113"/>
                  </a:lnTo>
                  <a:lnTo>
                    <a:pt x="84" y="118"/>
                  </a:lnTo>
                  <a:lnTo>
                    <a:pt x="84" y="125"/>
                  </a:lnTo>
                  <a:lnTo>
                    <a:pt x="84" y="130"/>
                  </a:lnTo>
                  <a:lnTo>
                    <a:pt x="84" y="139"/>
                  </a:lnTo>
                  <a:lnTo>
                    <a:pt x="84" y="142"/>
                  </a:lnTo>
                  <a:lnTo>
                    <a:pt x="84" y="146"/>
                  </a:lnTo>
                  <a:lnTo>
                    <a:pt x="84" y="150"/>
                  </a:lnTo>
                  <a:lnTo>
                    <a:pt x="84" y="154"/>
                  </a:lnTo>
                  <a:lnTo>
                    <a:pt x="84" y="158"/>
                  </a:lnTo>
                  <a:lnTo>
                    <a:pt x="84" y="163"/>
                  </a:lnTo>
                  <a:lnTo>
                    <a:pt x="84" y="167"/>
                  </a:lnTo>
                  <a:lnTo>
                    <a:pt x="81" y="167"/>
                  </a:lnTo>
                  <a:lnTo>
                    <a:pt x="78" y="167"/>
                  </a:lnTo>
                  <a:lnTo>
                    <a:pt x="7" y="167"/>
                  </a:lnTo>
                  <a:lnTo>
                    <a:pt x="4" y="167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noFill/>
            <a:ln w="1588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104" name="Group 1003"/>
            <p:cNvGrpSpPr>
              <a:grpSpLocks noChangeAspect="1"/>
            </p:cNvGrpSpPr>
            <p:nvPr/>
          </p:nvGrpSpPr>
          <p:grpSpPr bwMode="auto">
            <a:xfrm>
              <a:off x="4511" y="1569"/>
              <a:ext cx="601" cy="260"/>
              <a:chOff x="4240" y="798"/>
              <a:chExt cx="551" cy="220"/>
            </a:xfrm>
          </p:grpSpPr>
          <p:sp>
            <p:nvSpPr>
              <p:cNvPr id="304" name="Freeform 1004"/>
              <p:cNvSpPr>
                <a:spLocks noChangeAspect="1"/>
              </p:cNvSpPr>
              <p:nvPr/>
            </p:nvSpPr>
            <p:spPr bwMode="auto">
              <a:xfrm>
                <a:off x="4240" y="798"/>
                <a:ext cx="0" cy="217"/>
              </a:xfrm>
              <a:custGeom>
                <a:avLst/>
                <a:gdLst>
                  <a:gd name="T0" fmla="*/ 0 w 21"/>
                  <a:gd name="T1" fmla="*/ 3 h 31"/>
                  <a:gd name="T2" fmla="*/ 0 w 21"/>
                  <a:gd name="T3" fmla="*/ 4 h 31"/>
                  <a:gd name="T4" fmla="*/ 1 w 21"/>
                  <a:gd name="T5" fmla="*/ 4 h 31"/>
                  <a:gd name="T6" fmla="*/ 1 w 21"/>
                  <a:gd name="T7" fmla="*/ 4 h 31"/>
                  <a:gd name="T8" fmla="*/ 1 w 21"/>
                  <a:gd name="T9" fmla="*/ 4 h 31"/>
                  <a:gd name="T10" fmla="*/ 2 w 21"/>
                  <a:gd name="T11" fmla="*/ 4 h 31"/>
                  <a:gd name="T12" fmla="*/ 3 w 21"/>
                  <a:gd name="T13" fmla="*/ 4 h 31"/>
                  <a:gd name="T14" fmla="*/ 4 w 21"/>
                  <a:gd name="T15" fmla="*/ 4 h 31"/>
                  <a:gd name="T16" fmla="*/ 4 w 21"/>
                  <a:gd name="T17" fmla="*/ 4 h 31"/>
                  <a:gd name="T18" fmla="*/ 5 w 21"/>
                  <a:gd name="T19" fmla="*/ 4 h 31"/>
                  <a:gd name="T20" fmla="*/ 5 w 21"/>
                  <a:gd name="T21" fmla="*/ 3 h 31"/>
                  <a:gd name="T22" fmla="*/ 5 w 21"/>
                  <a:gd name="T23" fmla="*/ 1 h 31"/>
                  <a:gd name="T24" fmla="*/ 5 w 21"/>
                  <a:gd name="T25" fmla="*/ 1 h 31"/>
                  <a:gd name="T26" fmla="*/ 5 w 21"/>
                  <a:gd name="T27" fmla="*/ 0 h 31"/>
                  <a:gd name="T28" fmla="*/ 4 w 21"/>
                  <a:gd name="T29" fmla="*/ 0 h 31"/>
                  <a:gd name="T30" fmla="*/ 4 w 21"/>
                  <a:gd name="T31" fmla="*/ 0 h 31"/>
                  <a:gd name="T32" fmla="*/ 3 w 21"/>
                  <a:gd name="T33" fmla="*/ 0 h 31"/>
                  <a:gd name="T34" fmla="*/ 2 w 21"/>
                  <a:gd name="T35" fmla="*/ 0 h 31"/>
                  <a:gd name="T36" fmla="*/ 1 w 21"/>
                  <a:gd name="T37" fmla="*/ 0 h 31"/>
                  <a:gd name="T38" fmla="*/ 1 w 21"/>
                  <a:gd name="T39" fmla="*/ 0 h 31"/>
                  <a:gd name="T40" fmla="*/ 1 w 21"/>
                  <a:gd name="T41" fmla="*/ 0 h 31"/>
                  <a:gd name="T42" fmla="*/ 0 w 21"/>
                  <a:gd name="T43" fmla="*/ 0 h 31"/>
                  <a:gd name="T44" fmla="*/ 0 w 21"/>
                  <a:gd name="T45" fmla="*/ 1 h 31"/>
                  <a:gd name="T46" fmla="*/ 0 w 21"/>
                  <a:gd name="T47" fmla="*/ 1 h 31"/>
                  <a:gd name="T48" fmla="*/ 0 w 21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31"/>
                  <a:gd name="T77" fmla="*/ 21 w 21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31">
                    <a:moveTo>
                      <a:pt x="0" y="23"/>
                    </a:moveTo>
                    <a:lnTo>
                      <a:pt x="0" y="27"/>
                    </a:lnTo>
                    <a:lnTo>
                      <a:pt x="4" y="27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11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21" y="27"/>
                    </a:lnTo>
                    <a:lnTo>
                      <a:pt x="21" y="2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5" name="Freeform 1005"/>
              <p:cNvSpPr>
                <a:spLocks noChangeAspect="1"/>
              </p:cNvSpPr>
              <p:nvPr/>
            </p:nvSpPr>
            <p:spPr bwMode="auto">
              <a:xfrm>
                <a:off x="4262" y="800"/>
                <a:ext cx="0" cy="218"/>
              </a:xfrm>
              <a:custGeom>
                <a:avLst/>
                <a:gdLst>
                  <a:gd name="T0" fmla="*/ 0 w 20"/>
                  <a:gd name="T1" fmla="*/ 3 h 31"/>
                  <a:gd name="T2" fmla="*/ 0 w 20"/>
                  <a:gd name="T3" fmla="*/ 4 h 31"/>
                  <a:gd name="T4" fmla="*/ 1 w 20"/>
                  <a:gd name="T5" fmla="*/ 4 h 31"/>
                  <a:gd name="T6" fmla="*/ 1 w 20"/>
                  <a:gd name="T7" fmla="*/ 4 h 31"/>
                  <a:gd name="T8" fmla="*/ 1 w 20"/>
                  <a:gd name="T9" fmla="*/ 4 h 31"/>
                  <a:gd name="T10" fmla="*/ 3 w 20"/>
                  <a:gd name="T11" fmla="*/ 4 h 31"/>
                  <a:gd name="T12" fmla="*/ 3 w 20"/>
                  <a:gd name="T13" fmla="*/ 4 h 31"/>
                  <a:gd name="T14" fmla="*/ 5 w 20"/>
                  <a:gd name="T15" fmla="*/ 4 h 31"/>
                  <a:gd name="T16" fmla="*/ 5 w 20"/>
                  <a:gd name="T17" fmla="*/ 4 h 31"/>
                  <a:gd name="T18" fmla="*/ 5 w 20"/>
                  <a:gd name="T19" fmla="*/ 4 h 31"/>
                  <a:gd name="T20" fmla="*/ 5 w 20"/>
                  <a:gd name="T21" fmla="*/ 3 h 31"/>
                  <a:gd name="T22" fmla="*/ 5 w 20"/>
                  <a:gd name="T23" fmla="*/ 1 h 31"/>
                  <a:gd name="T24" fmla="*/ 5 w 20"/>
                  <a:gd name="T25" fmla="*/ 1 h 31"/>
                  <a:gd name="T26" fmla="*/ 5 w 20"/>
                  <a:gd name="T27" fmla="*/ 0 h 31"/>
                  <a:gd name="T28" fmla="*/ 5 w 20"/>
                  <a:gd name="T29" fmla="*/ 0 h 31"/>
                  <a:gd name="T30" fmla="*/ 3 w 20"/>
                  <a:gd name="T31" fmla="*/ 0 h 31"/>
                  <a:gd name="T32" fmla="*/ 3 w 20"/>
                  <a:gd name="T33" fmla="*/ 0 h 31"/>
                  <a:gd name="T34" fmla="*/ 1 w 20"/>
                  <a:gd name="T35" fmla="*/ 0 h 31"/>
                  <a:gd name="T36" fmla="*/ 1 w 20"/>
                  <a:gd name="T37" fmla="*/ 0 h 31"/>
                  <a:gd name="T38" fmla="*/ 1 w 20"/>
                  <a:gd name="T39" fmla="*/ 0 h 31"/>
                  <a:gd name="T40" fmla="*/ 0 w 20"/>
                  <a:gd name="T41" fmla="*/ 0 h 31"/>
                  <a:gd name="T42" fmla="*/ 0 w 20"/>
                  <a:gd name="T43" fmla="*/ 1 h 31"/>
                  <a:gd name="T44" fmla="*/ 0 w 20"/>
                  <a:gd name="T45" fmla="*/ 1 h 31"/>
                  <a:gd name="T46" fmla="*/ 0 w 20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31"/>
                  <a:gd name="T74" fmla="*/ 20 w 20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31">
                    <a:moveTo>
                      <a:pt x="0" y="23"/>
                    </a:moveTo>
                    <a:lnTo>
                      <a:pt x="0" y="27"/>
                    </a:lnTo>
                    <a:lnTo>
                      <a:pt x="4" y="27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0" y="23"/>
                    </a:lnTo>
                    <a:lnTo>
                      <a:pt x="20" y="11"/>
                    </a:lnTo>
                    <a:lnTo>
                      <a:pt x="20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6" name="Freeform 1006"/>
              <p:cNvSpPr>
                <a:spLocks noChangeAspect="1"/>
              </p:cNvSpPr>
              <p:nvPr/>
            </p:nvSpPr>
            <p:spPr bwMode="auto">
              <a:xfrm>
                <a:off x="4285" y="798"/>
                <a:ext cx="0" cy="217"/>
              </a:xfrm>
              <a:custGeom>
                <a:avLst/>
                <a:gdLst>
                  <a:gd name="T0" fmla="*/ 0 w 16"/>
                  <a:gd name="T1" fmla="*/ 3 h 31"/>
                  <a:gd name="T2" fmla="*/ 0 w 16"/>
                  <a:gd name="T3" fmla="*/ 4 h 31"/>
                  <a:gd name="T4" fmla="*/ 0 w 16"/>
                  <a:gd name="T5" fmla="*/ 4 h 31"/>
                  <a:gd name="T6" fmla="*/ 1 w 16"/>
                  <a:gd name="T7" fmla="*/ 4 h 31"/>
                  <a:gd name="T8" fmla="*/ 1 w 16"/>
                  <a:gd name="T9" fmla="*/ 4 h 31"/>
                  <a:gd name="T10" fmla="*/ 2 w 16"/>
                  <a:gd name="T11" fmla="*/ 4 h 31"/>
                  <a:gd name="T12" fmla="*/ 3 w 16"/>
                  <a:gd name="T13" fmla="*/ 4 h 31"/>
                  <a:gd name="T14" fmla="*/ 4 w 16"/>
                  <a:gd name="T15" fmla="*/ 4 h 31"/>
                  <a:gd name="T16" fmla="*/ 4 w 16"/>
                  <a:gd name="T17" fmla="*/ 4 h 31"/>
                  <a:gd name="T18" fmla="*/ 4 w 16"/>
                  <a:gd name="T19" fmla="*/ 3 h 31"/>
                  <a:gd name="T20" fmla="*/ 4 w 16"/>
                  <a:gd name="T21" fmla="*/ 1 h 31"/>
                  <a:gd name="T22" fmla="*/ 4 w 16"/>
                  <a:gd name="T23" fmla="*/ 1 h 31"/>
                  <a:gd name="T24" fmla="*/ 4 w 16"/>
                  <a:gd name="T25" fmla="*/ 0 h 31"/>
                  <a:gd name="T26" fmla="*/ 3 w 16"/>
                  <a:gd name="T27" fmla="*/ 0 h 31"/>
                  <a:gd name="T28" fmla="*/ 3 w 16"/>
                  <a:gd name="T29" fmla="*/ 0 h 31"/>
                  <a:gd name="T30" fmla="*/ 2 w 16"/>
                  <a:gd name="T31" fmla="*/ 0 h 31"/>
                  <a:gd name="T32" fmla="*/ 1 w 16"/>
                  <a:gd name="T33" fmla="*/ 0 h 31"/>
                  <a:gd name="T34" fmla="*/ 1 w 16"/>
                  <a:gd name="T35" fmla="*/ 0 h 31"/>
                  <a:gd name="T36" fmla="*/ 1 w 16"/>
                  <a:gd name="T37" fmla="*/ 0 h 31"/>
                  <a:gd name="T38" fmla="*/ 0 w 16"/>
                  <a:gd name="T39" fmla="*/ 0 h 31"/>
                  <a:gd name="T40" fmla="*/ 0 w 16"/>
                  <a:gd name="T41" fmla="*/ 1 h 31"/>
                  <a:gd name="T42" fmla="*/ 0 w 16"/>
                  <a:gd name="T43" fmla="*/ 1 h 31"/>
                  <a:gd name="T44" fmla="*/ 0 w 16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31"/>
                  <a:gd name="T71" fmla="*/ 16 w 16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7" name="Freeform 1007"/>
              <p:cNvSpPr>
                <a:spLocks noChangeAspect="1"/>
              </p:cNvSpPr>
              <p:nvPr/>
            </p:nvSpPr>
            <p:spPr bwMode="auto">
              <a:xfrm>
                <a:off x="4306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1 w 19"/>
                  <a:gd name="T5" fmla="*/ 4 h 31"/>
                  <a:gd name="T6" fmla="*/ 1 w 19"/>
                  <a:gd name="T7" fmla="*/ 4 h 31"/>
                  <a:gd name="T8" fmla="*/ 2 w 19"/>
                  <a:gd name="T9" fmla="*/ 4 h 31"/>
                  <a:gd name="T10" fmla="*/ 2 w 19"/>
                  <a:gd name="T11" fmla="*/ 4 h 31"/>
                  <a:gd name="T12" fmla="*/ 3 w 19"/>
                  <a:gd name="T13" fmla="*/ 4 h 31"/>
                  <a:gd name="T14" fmla="*/ 4 w 19"/>
                  <a:gd name="T15" fmla="*/ 4 h 31"/>
                  <a:gd name="T16" fmla="*/ 4 w 19"/>
                  <a:gd name="T17" fmla="*/ 4 h 31"/>
                  <a:gd name="T18" fmla="*/ 5 w 19"/>
                  <a:gd name="T19" fmla="*/ 4 h 31"/>
                  <a:gd name="T20" fmla="*/ 5 w 19"/>
                  <a:gd name="T21" fmla="*/ 3 h 31"/>
                  <a:gd name="T22" fmla="*/ 5 w 19"/>
                  <a:gd name="T23" fmla="*/ 1 h 31"/>
                  <a:gd name="T24" fmla="*/ 5 w 19"/>
                  <a:gd name="T25" fmla="*/ 1 h 31"/>
                  <a:gd name="T26" fmla="*/ 5 w 19"/>
                  <a:gd name="T27" fmla="*/ 0 h 31"/>
                  <a:gd name="T28" fmla="*/ 4 w 19"/>
                  <a:gd name="T29" fmla="*/ 0 h 31"/>
                  <a:gd name="T30" fmla="*/ 4 w 19"/>
                  <a:gd name="T31" fmla="*/ 0 h 31"/>
                  <a:gd name="T32" fmla="*/ 3 w 19"/>
                  <a:gd name="T33" fmla="*/ 0 h 31"/>
                  <a:gd name="T34" fmla="*/ 2 w 19"/>
                  <a:gd name="T35" fmla="*/ 0 h 31"/>
                  <a:gd name="T36" fmla="*/ 1 w 19"/>
                  <a:gd name="T37" fmla="*/ 0 h 31"/>
                  <a:gd name="T38" fmla="*/ 1 w 19"/>
                  <a:gd name="T39" fmla="*/ 0 h 31"/>
                  <a:gd name="T40" fmla="*/ 0 w 19"/>
                  <a:gd name="T41" fmla="*/ 1 h 31"/>
                  <a:gd name="T42" fmla="*/ 0 w 19"/>
                  <a:gd name="T43" fmla="*/ 1 h 31"/>
                  <a:gd name="T44" fmla="*/ 0 w 19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31"/>
                  <a:gd name="T71" fmla="*/ 19 w 19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8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8" name="Freeform 1008"/>
              <p:cNvSpPr>
                <a:spLocks noChangeAspect="1"/>
              </p:cNvSpPr>
              <p:nvPr/>
            </p:nvSpPr>
            <p:spPr bwMode="auto">
              <a:xfrm>
                <a:off x="4329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1 w 19"/>
                  <a:gd name="T5" fmla="*/ 4 h 31"/>
                  <a:gd name="T6" fmla="*/ 1 w 19"/>
                  <a:gd name="T7" fmla="*/ 4 h 31"/>
                  <a:gd name="T8" fmla="*/ 2 w 19"/>
                  <a:gd name="T9" fmla="*/ 4 h 31"/>
                  <a:gd name="T10" fmla="*/ 3 w 19"/>
                  <a:gd name="T11" fmla="*/ 4 h 31"/>
                  <a:gd name="T12" fmla="*/ 4 w 19"/>
                  <a:gd name="T13" fmla="*/ 4 h 31"/>
                  <a:gd name="T14" fmla="*/ 4 w 19"/>
                  <a:gd name="T15" fmla="*/ 4 h 31"/>
                  <a:gd name="T16" fmla="*/ 4 w 19"/>
                  <a:gd name="T17" fmla="*/ 3 h 31"/>
                  <a:gd name="T18" fmla="*/ 4 w 19"/>
                  <a:gd name="T19" fmla="*/ 3 h 31"/>
                  <a:gd name="T20" fmla="*/ 4 w 19"/>
                  <a:gd name="T21" fmla="*/ 1 h 31"/>
                  <a:gd name="T22" fmla="*/ 4 w 19"/>
                  <a:gd name="T23" fmla="*/ 1 h 31"/>
                  <a:gd name="T24" fmla="*/ 4 w 19"/>
                  <a:gd name="T25" fmla="*/ 1 h 31"/>
                  <a:gd name="T26" fmla="*/ 4 w 19"/>
                  <a:gd name="T27" fmla="*/ 0 h 31"/>
                  <a:gd name="T28" fmla="*/ 3 w 19"/>
                  <a:gd name="T29" fmla="*/ 0 h 31"/>
                  <a:gd name="T30" fmla="*/ 2 w 19"/>
                  <a:gd name="T31" fmla="*/ 0 h 31"/>
                  <a:gd name="T32" fmla="*/ 1 w 19"/>
                  <a:gd name="T33" fmla="*/ 0 h 31"/>
                  <a:gd name="T34" fmla="*/ 1 w 19"/>
                  <a:gd name="T35" fmla="*/ 0 h 31"/>
                  <a:gd name="T36" fmla="*/ 1 w 19"/>
                  <a:gd name="T37" fmla="*/ 0 h 31"/>
                  <a:gd name="T38" fmla="*/ 0 w 19"/>
                  <a:gd name="T39" fmla="*/ 0 h 31"/>
                  <a:gd name="T40" fmla="*/ 0 w 19"/>
                  <a:gd name="T41" fmla="*/ 1 h 31"/>
                  <a:gd name="T42" fmla="*/ 0 w 19"/>
                  <a:gd name="T43" fmla="*/ 1 h 31"/>
                  <a:gd name="T44" fmla="*/ 0 w 19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31"/>
                  <a:gd name="T71" fmla="*/ 19 w 19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9" name="Freeform 1009"/>
              <p:cNvSpPr>
                <a:spLocks noChangeAspect="1"/>
              </p:cNvSpPr>
              <p:nvPr/>
            </p:nvSpPr>
            <p:spPr bwMode="auto">
              <a:xfrm>
                <a:off x="4350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0 w 19"/>
                  <a:gd name="T5" fmla="*/ 4 h 31"/>
                  <a:gd name="T6" fmla="*/ 0 w 19"/>
                  <a:gd name="T7" fmla="*/ 4 h 31"/>
                  <a:gd name="T8" fmla="*/ 1 w 19"/>
                  <a:gd name="T9" fmla="*/ 4 h 31"/>
                  <a:gd name="T10" fmla="*/ 2 w 19"/>
                  <a:gd name="T11" fmla="*/ 4 h 31"/>
                  <a:gd name="T12" fmla="*/ 3 w 19"/>
                  <a:gd name="T13" fmla="*/ 4 h 31"/>
                  <a:gd name="T14" fmla="*/ 3 w 19"/>
                  <a:gd name="T15" fmla="*/ 4 h 31"/>
                  <a:gd name="T16" fmla="*/ 4 w 19"/>
                  <a:gd name="T17" fmla="*/ 4 h 31"/>
                  <a:gd name="T18" fmla="*/ 4 w 19"/>
                  <a:gd name="T19" fmla="*/ 3 h 31"/>
                  <a:gd name="T20" fmla="*/ 4 w 19"/>
                  <a:gd name="T21" fmla="*/ 1 h 31"/>
                  <a:gd name="T22" fmla="*/ 4 w 19"/>
                  <a:gd name="T23" fmla="*/ 1 h 31"/>
                  <a:gd name="T24" fmla="*/ 4 w 19"/>
                  <a:gd name="T25" fmla="*/ 0 h 31"/>
                  <a:gd name="T26" fmla="*/ 3 w 19"/>
                  <a:gd name="T27" fmla="*/ 0 h 31"/>
                  <a:gd name="T28" fmla="*/ 3 w 19"/>
                  <a:gd name="T29" fmla="*/ 0 h 31"/>
                  <a:gd name="T30" fmla="*/ 3 w 19"/>
                  <a:gd name="T31" fmla="*/ 0 h 31"/>
                  <a:gd name="T32" fmla="*/ 2 w 19"/>
                  <a:gd name="T33" fmla="*/ 0 h 31"/>
                  <a:gd name="T34" fmla="*/ 1 w 19"/>
                  <a:gd name="T35" fmla="*/ 0 h 31"/>
                  <a:gd name="T36" fmla="*/ 0 w 19"/>
                  <a:gd name="T37" fmla="*/ 0 h 31"/>
                  <a:gd name="T38" fmla="*/ 0 w 19"/>
                  <a:gd name="T39" fmla="*/ 1 h 31"/>
                  <a:gd name="T40" fmla="*/ 0 w 19"/>
                  <a:gd name="T41" fmla="*/ 1 h 31"/>
                  <a:gd name="T42" fmla="*/ 0 w 19"/>
                  <a:gd name="T43" fmla="*/ 1 h 31"/>
                  <a:gd name="T44" fmla="*/ 0 w 19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31"/>
                  <a:gd name="T71" fmla="*/ 19 w 19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0" name="Freeform 1010"/>
              <p:cNvSpPr>
                <a:spLocks noChangeAspect="1"/>
              </p:cNvSpPr>
              <p:nvPr/>
            </p:nvSpPr>
            <p:spPr bwMode="auto">
              <a:xfrm>
                <a:off x="4372" y="798"/>
                <a:ext cx="0" cy="217"/>
              </a:xfrm>
              <a:custGeom>
                <a:avLst/>
                <a:gdLst>
                  <a:gd name="T0" fmla="*/ 0 w 20"/>
                  <a:gd name="T1" fmla="*/ 3 h 31"/>
                  <a:gd name="T2" fmla="*/ 0 w 20"/>
                  <a:gd name="T3" fmla="*/ 4 h 31"/>
                  <a:gd name="T4" fmla="*/ 1 w 20"/>
                  <a:gd name="T5" fmla="*/ 4 h 31"/>
                  <a:gd name="T6" fmla="*/ 1 w 20"/>
                  <a:gd name="T7" fmla="*/ 4 h 31"/>
                  <a:gd name="T8" fmla="*/ 1 w 20"/>
                  <a:gd name="T9" fmla="*/ 4 h 31"/>
                  <a:gd name="T10" fmla="*/ 3 w 20"/>
                  <a:gd name="T11" fmla="*/ 4 h 31"/>
                  <a:gd name="T12" fmla="*/ 3 w 20"/>
                  <a:gd name="T13" fmla="*/ 4 h 31"/>
                  <a:gd name="T14" fmla="*/ 4 w 20"/>
                  <a:gd name="T15" fmla="*/ 4 h 31"/>
                  <a:gd name="T16" fmla="*/ 4 w 20"/>
                  <a:gd name="T17" fmla="*/ 4 h 31"/>
                  <a:gd name="T18" fmla="*/ 5 w 20"/>
                  <a:gd name="T19" fmla="*/ 4 h 31"/>
                  <a:gd name="T20" fmla="*/ 5 w 20"/>
                  <a:gd name="T21" fmla="*/ 3 h 31"/>
                  <a:gd name="T22" fmla="*/ 5 w 20"/>
                  <a:gd name="T23" fmla="*/ 1 h 31"/>
                  <a:gd name="T24" fmla="*/ 5 w 20"/>
                  <a:gd name="T25" fmla="*/ 1 h 31"/>
                  <a:gd name="T26" fmla="*/ 5 w 20"/>
                  <a:gd name="T27" fmla="*/ 0 h 31"/>
                  <a:gd name="T28" fmla="*/ 4 w 20"/>
                  <a:gd name="T29" fmla="*/ 0 h 31"/>
                  <a:gd name="T30" fmla="*/ 4 w 20"/>
                  <a:gd name="T31" fmla="*/ 0 h 31"/>
                  <a:gd name="T32" fmla="*/ 3 w 20"/>
                  <a:gd name="T33" fmla="*/ 0 h 31"/>
                  <a:gd name="T34" fmla="*/ 3 w 20"/>
                  <a:gd name="T35" fmla="*/ 0 h 31"/>
                  <a:gd name="T36" fmla="*/ 1 w 20"/>
                  <a:gd name="T37" fmla="*/ 0 h 31"/>
                  <a:gd name="T38" fmla="*/ 1 w 20"/>
                  <a:gd name="T39" fmla="*/ 0 h 31"/>
                  <a:gd name="T40" fmla="*/ 1 w 20"/>
                  <a:gd name="T41" fmla="*/ 0 h 31"/>
                  <a:gd name="T42" fmla="*/ 0 w 20"/>
                  <a:gd name="T43" fmla="*/ 0 h 31"/>
                  <a:gd name="T44" fmla="*/ 0 w 20"/>
                  <a:gd name="T45" fmla="*/ 1 h 31"/>
                  <a:gd name="T46" fmla="*/ 0 w 20"/>
                  <a:gd name="T47" fmla="*/ 1 h 31"/>
                  <a:gd name="T48" fmla="*/ 0 w 20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31"/>
                  <a:gd name="T77" fmla="*/ 20 w 2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31">
                    <a:moveTo>
                      <a:pt x="0" y="23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20" y="27"/>
                    </a:lnTo>
                    <a:lnTo>
                      <a:pt x="20" y="23"/>
                    </a:lnTo>
                    <a:lnTo>
                      <a:pt x="20" y="11"/>
                    </a:lnTo>
                    <a:lnTo>
                      <a:pt x="20" y="7"/>
                    </a:lnTo>
                    <a:lnTo>
                      <a:pt x="20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1" name="Freeform 1011"/>
              <p:cNvSpPr>
                <a:spLocks noChangeAspect="1"/>
              </p:cNvSpPr>
              <p:nvPr/>
            </p:nvSpPr>
            <p:spPr bwMode="auto">
              <a:xfrm>
                <a:off x="4395" y="798"/>
                <a:ext cx="0" cy="217"/>
              </a:xfrm>
              <a:custGeom>
                <a:avLst/>
                <a:gdLst>
                  <a:gd name="T0" fmla="*/ 0 w 16"/>
                  <a:gd name="T1" fmla="*/ 3 h 31"/>
                  <a:gd name="T2" fmla="*/ 0 w 16"/>
                  <a:gd name="T3" fmla="*/ 4 h 31"/>
                  <a:gd name="T4" fmla="*/ 0 w 16"/>
                  <a:gd name="T5" fmla="*/ 4 h 31"/>
                  <a:gd name="T6" fmla="*/ 1 w 16"/>
                  <a:gd name="T7" fmla="*/ 4 h 31"/>
                  <a:gd name="T8" fmla="*/ 1 w 16"/>
                  <a:gd name="T9" fmla="*/ 4 h 31"/>
                  <a:gd name="T10" fmla="*/ 2 w 16"/>
                  <a:gd name="T11" fmla="*/ 4 h 31"/>
                  <a:gd name="T12" fmla="*/ 3 w 16"/>
                  <a:gd name="T13" fmla="*/ 4 h 31"/>
                  <a:gd name="T14" fmla="*/ 4 w 16"/>
                  <a:gd name="T15" fmla="*/ 4 h 31"/>
                  <a:gd name="T16" fmla="*/ 4 w 16"/>
                  <a:gd name="T17" fmla="*/ 4 h 31"/>
                  <a:gd name="T18" fmla="*/ 4 w 16"/>
                  <a:gd name="T19" fmla="*/ 3 h 31"/>
                  <a:gd name="T20" fmla="*/ 4 w 16"/>
                  <a:gd name="T21" fmla="*/ 1 h 31"/>
                  <a:gd name="T22" fmla="*/ 4 w 16"/>
                  <a:gd name="T23" fmla="*/ 1 h 31"/>
                  <a:gd name="T24" fmla="*/ 4 w 16"/>
                  <a:gd name="T25" fmla="*/ 0 h 31"/>
                  <a:gd name="T26" fmla="*/ 3 w 16"/>
                  <a:gd name="T27" fmla="*/ 0 h 31"/>
                  <a:gd name="T28" fmla="*/ 3 w 16"/>
                  <a:gd name="T29" fmla="*/ 0 h 31"/>
                  <a:gd name="T30" fmla="*/ 2 w 16"/>
                  <a:gd name="T31" fmla="*/ 0 h 31"/>
                  <a:gd name="T32" fmla="*/ 1 w 16"/>
                  <a:gd name="T33" fmla="*/ 0 h 31"/>
                  <a:gd name="T34" fmla="*/ 1 w 16"/>
                  <a:gd name="T35" fmla="*/ 0 h 31"/>
                  <a:gd name="T36" fmla="*/ 1 w 16"/>
                  <a:gd name="T37" fmla="*/ 0 h 31"/>
                  <a:gd name="T38" fmla="*/ 0 w 16"/>
                  <a:gd name="T39" fmla="*/ 0 h 31"/>
                  <a:gd name="T40" fmla="*/ 0 w 16"/>
                  <a:gd name="T41" fmla="*/ 1 h 31"/>
                  <a:gd name="T42" fmla="*/ 0 w 16"/>
                  <a:gd name="T43" fmla="*/ 1 h 31"/>
                  <a:gd name="T44" fmla="*/ 0 w 16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31"/>
                  <a:gd name="T71" fmla="*/ 16 w 16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2" name="Freeform 1012"/>
              <p:cNvSpPr>
                <a:spLocks noChangeAspect="1"/>
              </p:cNvSpPr>
              <p:nvPr/>
            </p:nvSpPr>
            <p:spPr bwMode="auto">
              <a:xfrm>
                <a:off x="4416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3 h 31"/>
                  <a:gd name="T4" fmla="*/ 0 w 19"/>
                  <a:gd name="T5" fmla="*/ 4 h 31"/>
                  <a:gd name="T6" fmla="*/ 0 w 19"/>
                  <a:gd name="T7" fmla="*/ 4 h 31"/>
                  <a:gd name="T8" fmla="*/ 1 w 19"/>
                  <a:gd name="T9" fmla="*/ 4 h 31"/>
                  <a:gd name="T10" fmla="*/ 2 w 19"/>
                  <a:gd name="T11" fmla="*/ 4 h 31"/>
                  <a:gd name="T12" fmla="*/ 3 w 19"/>
                  <a:gd name="T13" fmla="*/ 4 h 31"/>
                  <a:gd name="T14" fmla="*/ 3 w 19"/>
                  <a:gd name="T15" fmla="*/ 4 h 31"/>
                  <a:gd name="T16" fmla="*/ 4 w 19"/>
                  <a:gd name="T17" fmla="*/ 4 h 31"/>
                  <a:gd name="T18" fmla="*/ 4 w 19"/>
                  <a:gd name="T19" fmla="*/ 3 h 31"/>
                  <a:gd name="T20" fmla="*/ 4 w 19"/>
                  <a:gd name="T21" fmla="*/ 1 h 31"/>
                  <a:gd name="T22" fmla="*/ 4 w 19"/>
                  <a:gd name="T23" fmla="*/ 1 h 31"/>
                  <a:gd name="T24" fmla="*/ 4 w 19"/>
                  <a:gd name="T25" fmla="*/ 0 h 31"/>
                  <a:gd name="T26" fmla="*/ 3 w 19"/>
                  <a:gd name="T27" fmla="*/ 0 h 31"/>
                  <a:gd name="T28" fmla="*/ 3 w 19"/>
                  <a:gd name="T29" fmla="*/ 0 h 31"/>
                  <a:gd name="T30" fmla="*/ 3 w 19"/>
                  <a:gd name="T31" fmla="*/ 0 h 31"/>
                  <a:gd name="T32" fmla="*/ 2 w 19"/>
                  <a:gd name="T33" fmla="*/ 0 h 31"/>
                  <a:gd name="T34" fmla="*/ 1 w 19"/>
                  <a:gd name="T35" fmla="*/ 0 h 31"/>
                  <a:gd name="T36" fmla="*/ 0 w 19"/>
                  <a:gd name="T37" fmla="*/ 0 h 31"/>
                  <a:gd name="T38" fmla="*/ 0 w 19"/>
                  <a:gd name="T39" fmla="*/ 0 h 31"/>
                  <a:gd name="T40" fmla="*/ 0 w 19"/>
                  <a:gd name="T41" fmla="*/ 1 h 31"/>
                  <a:gd name="T42" fmla="*/ 0 w 19"/>
                  <a:gd name="T43" fmla="*/ 1 h 31"/>
                  <a:gd name="T44" fmla="*/ 0 w 19"/>
                  <a:gd name="T45" fmla="*/ 1 h 31"/>
                  <a:gd name="T46" fmla="*/ 0 w 19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1"/>
                  <a:gd name="T74" fmla="*/ 19 w 19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1">
                    <a:moveTo>
                      <a:pt x="0" y="23"/>
                    </a:moveTo>
                    <a:lnTo>
                      <a:pt x="3" y="23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3" name="Freeform 1013"/>
              <p:cNvSpPr>
                <a:spLocks noChangeAspect="1"/>
              </p:cNvSpPr>
              <p:nvPr/>
            </p:nvSpPr>
            <p:spPr bwMode="auto">
              <a:xfrm>
                <a:off x="4439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0 w 19"/>
                  <a:gd name="T5" fmla="*/ 4 h 31"/>
                  <a:gd name="T6" fmla="*/ 0 w 19"/>
                  <a:gd name="T7" fmla="*/ 4 h 31"/>
                  <a:gd name="T8" fmla="*/ 1 w 19"/>
                  <a:gd name="T9" fmla="*/ 4 h 31"/>
                  <a:gd name="T10" fmla="*/ 2 w 19"/>
                  <a:gd name="T11" fmla="*/ 4 h 31"/>
                  <a:gd name="T12" fmla="*/ 3 w 19"/>
                  <a:gd name="T13" fmla="*/ 4 h 31"/>
                  <a:gd name="T14" fmla="*/ 3 w 19"/>
                  <a:gd name="T15" fmla="*/ 4 h 31"/>
                  <a:gd name="T16" fmla="*/ 3 w 19"/>
                  <a:gd name="T17" fmla="*/ 4 h 31"/>
                  <a:gd name="T18" fmla="*/ 4 w 19"/>
                  <a:gd name="T19" fmla="*/ 4 h 31"/>
                  <a:gd name="T20" fmla="*/ 4 w 19"/>
                  <a:gd name="T21" fmla="*/ 3 h 31"/>
                  <a:gd name="T22" fmla="*/ 4 w 19"/>
                  <a:gd name="T23" fmla="*/ 1 h 31"/>
                  <a:gd name="T24" fmla="*/ 4 w 19"/>
                  <a:gd name="T25" fmla="*/ 1 h 31"/>
                  <a:gd name="T26" fmla="*/ 3 w 19"/>
                  <a:gd name="T27" fmla="*/ 1 h 31"/>
                  <a:gd name="T28" fmla="*/ 3 w 19"/>
                  <a:gd name="T29" fmla="*/ 0 h 31"/>
                  <a:gd name="T30" fmla="*/ 3 w 19"/>
                  <a:gd name="T31" fmla="*/ 0 h 31"/>
                  <a:gd name="T32" fmla="*/ 1 w 19"/>
                  <a:gd name="T33" fmla="*/ 0 h 31"/>
                  <a:gd name="T34" fmla="*/ 0 w 19"/>
                  <a:gd name="T35" fmla="*/ 0 h 31"/>
                  <a:gd name="T36" fmla="*/ 0 w 19"/>
                  <a:gd name="T37" fmla="*/ 0 h 31"/>
                  <a:gd name="T38" fmla="*/ 0 w 19"/>
                  <a:gd name="T39" fmla="*/ 0 h 31"/>
                  <a:gd name="T40" fmla="*/ 0 w 19"/>
                  <a:gd name="T41" fmla="*/ 1 h 31"/>
                  <a:gd name="T42" fmla="*/ 0 w 19"/>
                  <a:gd name="T43" fmla="*/ 1 h 31"/>
                  <a:gd name="T44" fmla="*/ 0 w 19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31"/>
                  <a:gd name="T71" fmla="*/ 19 w 19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4" name="Freeform 1014"/>
              <p:cNvSpPr>
                <a:spLocks noChangeAspect="1"/>
              </p:cNvSpPr>
              <p:nvPr/>
            </p:nvSpPr>
            <p:spPr bwMode="auto">
              <a:xfrm>
                <a:off x="4459" y="798"/>
                <a:ext cx="0" cy="217"/>
              </a:xfrm>
              <a:custGeom>
                <a:avLst/>
                <a:gdLst>
                  <a:gd name="T0" fmla="*/ 0 w 20"/>
                  <a:gd name="T1" fmla="*/ 3 h 31"/>
                  <a:gd name="T2" fmla="*/ 1 w 20"/>
                  <a:gd name="T3" fmla="*/ 3 h 31"/>
                  <a:gd name="T4" fmla="*/ 1 w 20"/>
                  <a:gd name="T5" fmla="*/ 4 h 31"/>
                  <a:gd name="T6" fmla="*/ 1 w 20"/>
                  <a:gd name="T7" fmla="*/ 4 h 31"/>
                  <a:gd name="T8" fmla="*/ 2 w 20"/>
                  <a:gd name="T9" fmla="*/ 4 h 31"/>
                  <a:gd name="T10" fmla="*/ 3 w 20"/>
                  <a:gd name="T11" fmla="*/ 4 h 31"/>
                  <a:gd name="T12" fmla="*/ 4 w 20"/>
                  <a:gd name="T13" fmla="*/ 4 h 31"/>
                  <a:gd name="T14" fmla="*/ 5 w 20"/>
                  <a:gd name="T15" fmla="*/ 4 h 31"/>
                  <a:gd name="T16" fmla="*/ 6 w 20"/>
                  <a:gd name="T17" fmla="*/ 4 h 31"/>
                  <a:gd name="T18" fmla="*/ 6 w 20"/>
                  <a:gd name="T19" fmla="*/ 4 h 31"/>
                  <a:gd name="T20" fmla="*/ 6 w 20"/>
                  <a:gd name="T21" fmla="*/ 3 h 31"/>
                  <a:gd name="T22" fmla="*/ 6 w 20"/>
                  <a:gd name="T23" fmla="*/ 1 h 31"/>
                  <a:gd name="T24" fmla="*/ 6 w 20"/>
                  <a:gd name="T25" fmla="*/ 1 h 31"/>
                  <a:gd name="T26" fmla="*/ 6 w 20"/>
                  <a:gd name="T27" fmla="*/ 0 h 31"/>
                  <a:gd name="T28" fmla="*/ 5 w 20"/>
                  <a:gd name="T29" fmla="*/ 0 h 31"/>
                  <a:gd name="T30" fmla="*/ 5 w 20"/>
                  <a:gd name="T31" fmla="*/ 0 h 31"/>
                  <a:gd name="T32" fmla="*/ 4 w 20"/>
                  <a:gd name="T33" fmla="*/ 0 h 31"/>
                  <a:gd name="T34" fmla="*/ 3 w 20"/>
                  <a:gd name="T35" fmla="*/ 0 h 31"/>
                  <a:gd name="T36" fmla="*/ 2 w 20"/>
                  <a:gd name="T37" fmla="*/ 0 h 31"/>
                  <a:gd name="T38" fmla="*/ 2 w 20"/>
                  <a:gd name="T39" fmla="*/ 0 h 31"/>
                  <a:gd name="T40" fmla="*/ 1 w 20"/>
                  <a:gd name="T41" fmla="*/ 0 h 31"/>
                  <a:gd name="T42" fmla="*/ 1 w 20"/>
                  <a:gd name="T43" fmla="*/ 1 h 31"/>
                  <a:gd name="T44" fmla="*/ 0 w 20"/>
                  <a:gd name="T45" fmla="*/ 1 h 31"/>
                  <a:gd name="T46" fmla="*/ 0 w 20"/>
                  <a:gd name="T47" fmla="*/ 1 h 31"/>
                  <a:gd name="T48" fmla="*/ 0 w 20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31"/>
                  <a:gd name="T77" fmla="*/ 20 w 2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31">
                    <a:moveTo>
                      <a:pt x="0" y="23"/>
                    </a:moveTo>
                    <a:lnTo>
                      <a:pt x="3" y="23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0" y="27"/>
                    </a:lnTo>
                    <a:lnTo>
                      <a:pt x="20" y="23"/>
                    </a:lnTo>
                    <a:lnTo>
                      <a:pt x="20" y="11"/>
                    </a:lnTo>
                    <a:lnTo>
                      <a:pt x="20" y="7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5" name="Freeform 1015"/>
              <p:cNvSpPr>
                <a:spLocks noChangeAspect="1"/>
              </p:cNvSpPr>
              <p:nvPr/>
            </p:nvSpPr>
            <p:spPr bwMode="auto">
              <a:xfrm>
                <a:off x="4482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1 w 19"/>
                  <a:gd name="T5" fmla="*/ 4 h 31"/>
                  <a:gd name="T6" fmla="*/ 1 w 19"/>
                  <a:gd name="T7" fmla="*/ 4 h 31"/>
                  <a:gd name="T8" fmla="*/ 2 w 19"/>
                  <a:gd name="T9" fmla="*/ 4 h 31"/>
                  <a:gd name="T10" fmla="*/ 3 w 19"/>
                  <a:gd name="T11" fmla="*/ 4 h 31"/>
                  <a:gd name="T12" fmla="*/ 3 w 19"/>
                  <a:gd name="T13" fmla="*/ 4 h 31"/>
                  <a:gd name="T14" fmla="*/ 4 w 19"/>
                  <a:gd name="T15" fmla="*/ 4 h 31"/>
                  <a:gd name="T16" fmla="*/ 4 w 19"/>
                  <a:gd name="T17" fmla="*/ 4 h 31"/>
                  <a:gd name="T18" fmla="*/ 5 w 19"/>
                  <a:gd name="T19" fmla="*/ 4 h 31"/>
                  <a:gd name="T20" fmla="*/ 5 w 19"/>
                  <a:gd name="T21" fmla="*/ 3 h 31"/>
                  <a:gd name="T22" fmla="*/ 5 w 19"/>
                  <a:gd name="T23" fmla="*/ 1 h 31"/>
                  <a:gd name="T24" fmla="*/ 5 w 19"/>
                  <a:gd name="T25" fmla="*/ 1 h 31"/>
                  <a:gd name="T26" fmla="*/ 5 w 19"/>
                  <a:gd name="T27" fmla="*/ 0 h 31"/>
                  <a:gd name="T28" fmla="*/ 4 w 19"/>
                  <a:gd name="T29" fmla="*/ 0 h 31"/>
                  <a:gd name="T30" fmla="*/ 4 w 19"/>
                  <a:gd name="T31" fmla="*/ 0 h 31"/>
                  <a:gd name="T32" fmla="*/ 3 w 19"/>
                  <a:gd name="T33" fmla="*/ 0 h 31"/>
                  <a:gd name="T34" fmla="*/ 2 w 19"/>
                  <a:gd name="T35" fmla="*/ 0 h 31"/>
                  <a:gd name="T36" fmla="*/ 1 w 19"/>
                  <a:gd name="T37" fmla="*/ 0 h 31"/>
                  <a:gd name="T38" fmla="*/ 1 w 19"/>
                  <a:gd name="T39" fmla="*/ 0 h 31"/>
                  <a:gd name="T40" fmla="*/ 0 w 19"/>
                  <a:gd name="T41" fmla="*/ 0 h 31"/>
                  <a:gd name="T42" fmla="*/ 0 w 19"/>
                  <a:gd name="T43" fmla="*/ 1 h 31"/>
                  <a:gd name="T44" fmla="*/ 0 w 19"/>
                  <a:gd name="T45" fmla="*/ 1 h 31"/>
                  <a:gd name="T46" fmla="*/ 0 w 19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1"/>
                  <a:gd name="T74" fmla="*/ 19 w 19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6" name="Freeform 1016"/>
              <p:cNvSpPr>
                <a:spLocks noChangeAspect="1"/>
              </p:cNvSpPr>
              <p:nvPr/>
            </p:nvSpPr>
            <p:spPr bwMode="auto">
              <a:xfrm>
                <a:off x="4505" y="799"/>
                <a:ext cx="0" cy="217"/>
              </a:xfrm>
              <a:custGeom>
                <a:avLst/>
                <a:gdLst>
                  <a:gd name="T0" fmla="*/ 0 w 15"/>
                  <a:gd name="T1" fmla="*/ 1 h 28"/>
                  <a:gd name="T2" fmla="*/ 0 w 15"/>
                  <a:gd name="T3" fmla="*/ 0 h 28"/>
                  <a:gd name="T4" fmla="*/ 1 w 15"/>
                  <a:gd name="T5" fmla="*/ 0 h 28"/>
                  <a:gd name="T6" fmla="*/ 1 w 15"/>
                  <a:gd name="T7" fmla="*/ 0 h 28"/>
                  <a:gd name="T8" fmla="*/ 2 w 15"/>
                  <a:gd name="T9" fmla="*/ 0 h 28"/>
                  <a:gd name="T10" fmla="*/ 3 w 15"/>
                  <a:gd name="T11" fmla="*/ 0 h 28"/>
                  <a:gd name="T12" fmla="*/ 4 w 15"/>
                  <a:gd name="T13" fmla="*/ 0 h 28"/>
                  <a:gd name="T14" fmla="*/ 4 w 15"/>
                  <a:gd name="T15" fmla="*/ 0 h 28"/>
                  <a:gd name="T16" fmla="*/ 4 w 15"/>
                  <a:gd name="T17" fmla="*/ 0 h 28"/>
                  <a:gd name="T18" fmla="*/ 4 w 15"/>
                  <a:gd name="T19" fmla="*/ 1 h 28"/>
                  <a:gd name="T20" fmla="*/ 4 w 15"/>
                  <a:gd name="T21" fmla="*/ 3 h 28"/>
                  <a:gd name="T22" fmla="*/ 4 w 15"/>
                  <a:gd name="T23" fmla="*/ 3 h 28"/>
                  <a:gd name="T24" fmla="*/ 4 w 15"/>
                  <a:gd name="T25" fmla="*/ 3 h 28"/>
                  <a:gd name="T26" fmla="*/ 4 w 15"/>
                  <a:gd name="T27" fmla="*/ 4 h 28"/>
                  <a:gd name="T28" fmla="*/ 3 w 15"/>
                  <a:gd name="T29" fmla="*/ 4 h 28"/>
                  <a:gd name="T30" fmla="*/ 2 w 15"/>
                  <a:gd name="T31" fmla="*/ 4 h 28"/>
                  <a:gd name="T32" fmla="*/ 1 w 15"/>
                  <a:gd name="T33" fmla="*/ 4 h 28"/>
                  <a:gd name="T34" fmla="*/ 1 w 15"/>
                  <a:gd name="T35" fmla="*/ 3 h 28"/>
                  <a:gd name="T36" fmla="*/ 0 w 15"/>
                  <a:gd name="T37" fmla="*/ 3 h 28"/>
                  <a:gd name="T38" fmla="*/ 0 w 15"/>
                  <a:gd name="T39" fmla="*/ 3 h 28"/>
                  <a:gd name="T40" fmla="*/ 0 w 15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28"/>
                  <a:gd name="T65" fmla="*/ 15 w 15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28">
                    <a:moveTo>
                      <a:pt x="0" y="8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6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7" name="Freeform 1017"/>
              <p:cNvSpPr>
                <a:spLocks noChangeAspect="1"/>
              </p:cNvSpPr>
              <p:nvPr/>
            </p:nvSpPr>
            <p:spPr bwMode="auto">
              <a:xfrm>
                <a:off x="4528" y="798"/>
                <a:ext cx="0" cy="217"/>
              </a:xfrm>
              <a:custGeom>
                <a:avLst/>
                <a:gdLst>
                  <a:gd name="T0" fmla="*/ 0 w 16"/>
                  <a:gd name="T1" fmla="*/ 3 h 31"/>
                  <a:gd name="T2" fmla="*/ 0 w 16"/>
                  <a:gd name="T3" fmla="*/ 4 h 31"/>
                  <a:gd name="T4" fmla="*/ 0 w 16"/>
                  <a:gd name="T5" fmla="*/ 4 h 31"/>
                  <a:gd name="T6" fmla="*/ 1 w 16"/>
                  <a:gd name="T7" fmla="*/ 4 h 31"/>
                  <a:gd name="T8" fmla="*/ 1 w 16"/>
                  <a:gd name="T9" fmla="*/ 4 h 31"/>
                  <a:gd name="T10" fmla="*/ 2 w 16"/>
                  <a:gd name="T11" fmla="*/ 4 h 31"/>
                  <a:gd name="T12" fmla="*/ 3 w 16"/>
                  <a:gd name="T13" fmla="*/ 4 h 31"/>
                  <a:gd name="T14" fmla="*/ 4 w 16"/>
                  <a:gd name="T15" fmla="*/ 4 h 31"/>
                  <a:gd name="T16" fmla="*/ 4 w 16"/>
                  <a:gd name="T17" fmla="*/ 4 h 31"/>
                  <a:gd name="T18" fmla="*/ 4 w 16"/>
                  <a:gd name="T19" fmla="*/ 3 h 31"/>
                  <a:gd name="T20" fmla="*/ 4 w 16"/>
                  <a:gd name="T21" fmla="*/ 1 h 31"/>
                  <a:gd name="T22" fmla="*/ 4 w 16"/>
                  <a:gd name="T23" fmla="*/ 1 h 31"/>
                  <a:gd name="T24" fmla="*/ 4 w 16"/>
                  <a:gd name="T25" fmla="*/ 0 h 31"/>
                  <a:gd name="T26" fmla="*/ 3 w 16"/>
                  <a:gd name="T27" fmla="*/ 0 h 31"/>
                  <a:gd name="T28" fmla="*/ 3 w 16"/>
                  <a:gd name="T29" fmla="*/ 0 h 31"/>
                  <a:gd name="T30" fmla="*/ 2 w 16"/>
                  <a:gd name="T31" fmla="*/ 0 h 31"/>
                  <a:gd name="T32" fmla="*/ 1 w 16"/>
                  <a:gd name="T33" fmla="*/ 0 h 31"/>
                  <a:gd name="T34" fmla="*/ 1 w 16"/>
                  <a:gd name="T35" fmla="*/ 0 h 31"/>
                  <a:gd name="T36" fmla="*/ 0 w 16"/>
                  <a:gd name="T37" fmla="*/ 0 h 31"/>
                  <a:gd name="T38" fmla="*/ 0 w 16"/>
                  <a:gd name="T39" fmla="*/ 1 h 31"/>
                  <a:gd name="T40" fmla="*/ 0 w 16"/>
                  <a:gd name="T41" fmla="*/ 1 h 31"/>
                  <a:gd name="T42" fmla="*/ 0 w 16"/>
                  <a:gd name="T43" fmla="*/ 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31"/>
                  <a:gd name="T68" fmla="*/ 16 w 16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8" name="Freeform 1018"/>
              <p:cNvSpPr>
                <a:spLocks noChangeAspect="1"/>
              </p:cNvSpPr>
              <p:nvPr/>
            </p:nvSpPr>
            <p:spPr bwMode="auto">
              <a:xfrm>
                <a:off x="4549" y="798"/>
                <a:ext cx="0" cy="217"/>
              </a:xfrm>
              <a:custGeom>
                <a:avLst/>
                <a:gdLst>
                  <a:gd name="T0" fmla="*/ 0 w 18"/>
                  <a:gd name="T1" fmla="*/ 3 h 31"/>
                  <a:gd name="T2" fmla="*/ 0 w 18"/>
                  <a:gd name="T3" fmla="*/ 4 h 31"/>
                  <a:gd name="T4" fmla="*/ 1 w 18"/>
                  <a:gd name="T5" fmla="*/ 4 h 31"/>
                  <a:gd name="T6" fmla="*/ 1 w 18"/>
                  <a:gd name="T7" fmla="*/ 4 h 31"/>
                  <a:gd name="T8" fmla="*/ 1 w 18"/>
                  <a:gd name="T9" fmla="*/ 4 h 31"/>
                  <a:gd name="T10" fmla="*/ 2 w 18"/>
                  <a:gd name="T11" fmla="*/ 4 h 31"/>
                  <a:gd name="T12" fmla="*/ 2 w 18"/>
                  <a:gd name="T13" fmla="*/ 4 h 31"/>
                  <a:gd name="T14" fmla="*/ 4 w 18"/>
                  <a:gd name="T15" fmla="*/ 4 h 31"/>
                  <a:gd name="T16" fmla="*/ 4 w 18"/>
                  <a:gd name="T17" fmla="*/ 4 h 31"/>
                  <a:gd name="T18" fmla="*/ 5 w 18"/>
                  <a:gd name="T19" fmla="*/ 4 h 31"/>
                  <a:gd name="T20" fmla="*/ 5 w 18"/>
                  <a:gd name="T21" fmla="*/ 3 h 31"/>
                  <a:gd name="T22" fmla="*/ 5 w 18"/>
                  <a:gd name="T23" fmla="*/ 1 h 31"/>
                  <a:gd name="T24" fmla="*/ 5 w 18"/>
                  <a:gd name="T25" fmla="*/ 1 h 31"/>
                  <a:gd name="T26" fmla="*/ 5 w 18"/>
                  <a:gd name="T27" fmla="*/ 0 h 31"/>
                  <a:gd name="T28" fmla="*/ 4 w 18"/>
                  <a:gd name="T29" fmla="*/ 0 h 31"/>
                  <a:gd name="T30" fmla="*/ 4 w 18"/>
                  <a:gd name="T31" fmla="*/ 0 h 31"/>
                  <a:gd name="T32" fmla="*/ 2 w 18"/>
                  <a:gd name="T33" fmla="*/ 0 h 31"/>
                  <a:gd name="T34" fmla="*/ 1 w 18"/>
                  <a:gd name="T35" fmla="*/ 0 h 31"/>
                  <a:gd name="T36" fmla="*/ 1 w 18"/>
                  <a:gd name="T37" fmla="*/ 0 h 31"/>
                  <a:gd name="T38" fmla="*/ 1 w 18"/>
                  <a:gd name="T39" fmla="*/ 0 h 31"/>
                  <a:gd name="T40" fmla="*/ 0 w 18"/>
                  <a:gd name="T41" fmla="*/ 0 h 31"/>
                  <a:gd name="T42" fmla="*/ 0 w 18"/>
                  <a:gd name="T43" fmla="*/ 1 h 31"/>
                  <a:gd name="T44" fmla="*/ 0 w 18"/>
                  <a:gd name="T45" fmla="*/ 1 h 31"/>
                  <a:gd name="T46" fmla="*/ 0 w 18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"/>
                  <a:gd name="T73" fmla="*/ 0 h 31"/>
                  <a:gd name="T74" fmla="*/ 18 w 18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" h="31">
                    <a:moveTo>
                      <a:pt x="0" y="23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11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9" name="Freeform 1019"/>
              <p:cNvSpPr>
                <a:spLocks noChangeAspect="1"/>
              </p:cNvSpPr>
              <p:nvPr/>
            </p:nvSpPr>
            <p:spPr bwMode="auto">
              <a:xfrm>
                <a:off x="4571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0 w 19"/>
                  <a:gd name="T5" fmla="*/ 4 h 31"/>
                  <a:gd name="T6" fmla="*/ 1 w 19"/>
                  <a:gd name="T7" fmla="*/ 4 h 31"/>
                  <a:gd name="T8" fmla="*/ 2 w 19"/>
                  <a:gd name="T9" fmla="*/ 4 h 31"/>
                  <a:gd name="T10" fmla="*/ 3 w 19"/>
                  <a:gd name="T11" fmla="*/ 4 h 31"/>
                  <a:gd name="T12" fmla="*/ 3 w 19"/>
                  <a:gd name="T13" fmla="*/ 4 h 31"/>
                  <a:gd name="T14" fmla="*/ 4 w 19"/>
                  <a:gd name="T15" fmla="*/ 4 h 31"/>
                  <a:gd name="T16" fmla="*/ 4 w 19"/>
                  <a:gd name="T17" fmla="*/ 4 h 31"/>
                  <a:gd name="T18" fmla="*/ 4 w 19"/>
                  <a:gd name="T19" fmla="*/ 3 h 31"/>
                  <a:gd name="T20" fmla="*/ 5 w 19"/>
                  <a:gd name="T21" fmla="*/ 3 h 31"/>
                  <a:gd name="T22" fmla="*/ 5 w 19"/>
                  <a:gd name="T23" fmla="*/ 1 h 31"/>
                  <a:gd name="T24" fmla="*/ 5 w 19"/>
                  <a:gd name="T25" fmla="*/ 1 h 31"/>
                  <a:gd name="T26" fmla="*/ 4 w 19"/>
                  <a:gd name="T27" fmla="*/ 1 h 31"/>
                  <a:gd name="T28" fmla="*/ 4 w 19"/>
                  <a:gd name="T29" fmla="*/ 0 h 31"/>
                  <a:gd name="T30" fmla="*/ 3 w 19"/>
                  <a:gd name="T31" fmla="*/ 0 h 31"/>
                  <a:gd name="T32" fmla="*/ 3 w 19"/>
                  <a:gd name="T33" fmla="*/ 0 h 31"/>
                  <a:gd name="T34" fmla="*/ 3 w 19"/>
                  <a:gd name="T35" fmla="*/ 0 h 31"/>
                  <a:gd name="T36" fmla="*/ 2 w 19"/>
                  <a:gd name="T37" fmla="*/ 0 h 31"/>
                  <a:gd name="T38" fmla="*/ 1 w 19"/>
                  <a:gd name="T39" fmla="*/ 0 h 31"/>
                  <a:gd name="T40" fmla="*/ 1 w 19"/>
                  <a:gd name="T41" fmla="*/ 0 h 31"/>
                  <a:gd name="T42" fmla="*/ 0 w 19"/>
                  <a:gd name="T43" fmla="*/ 0 h 31"/>
                  <a:gd name="T44" fmla="*/ 0 w 19"/>
                  <a:gd name="T45" fmla="*/ 1 h 31"/>
                  <a:gd name="T46" fmla="*/ 0 w 19"/>
                  <a:gd name="T47" fmla="*/ 1 h 31"/>
                  <a:gd name="T48" fmla="*/ 0 w 19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1"/>
                  <a:gd name="T77" fmla="*/ 19 w 19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0" name="Freeform 1020"/>
              <p:cNvSpPr>
                <a:spLocks noChangeAspect="1"/>
              </p:cNvSpPr>
              <p:nvPr/>
            </p:nvSpPr>
            <p:spPr bwMode="auto">
              <a:xfrm>
                <a:off x="4592" y="798"/>
                <a:ext cx="0" cy="217"/>
              </a:xfrm>
              <a:custGeom>
                <a:avLst/>
                <a:gdLst>
                  <a:gd name="T0" fmla="*/ 0 w 20"/>
                  <a:gd name="T1" fmla="*/ 3 h 31"/>
                  <a:gd name="T2" fmla="*/ 0 w 20"/>
                  <a:gd name="T3" fmla="*/ 4 h 31"/>
                  <a:gd name="T4" fmla="*/ 1 w 20"/>
                  <a:gd name="T5" fmla="*/ 4 h 31"/>
                  <a:gd name="T6" fmla="*/ 1 w 20"/>
                  <a:gd name="T7" fmla="*/ 4 h 31"/>
                  <a:gd name="T8" fmla="*/ 1 w 20"/>
                  <a:gd name="T9" fmla="*/ 4 h 31"/>
                  <a:gd name="T10" fmla="*/ 3 w 20"/>
                  <a:gd name="T11" fmla="*/ 4 h 31"/>
                  <a:gd name="T12" fmla="*/ 3 w 20"/>
                  <a:gd name="T13" fmla="*/ 4 h 31"/>
                  <a:gd name="T14" fmla="*/ 5 w 20"/>
                  <a:gd name="T15" fmla="*/ 4 h 31"/>
                  <a:gd name="T16" fmla="*/ 5 w 20"/>
                  <a:gd name="T17" fmla="*/ 4 h 31"/>
                  <a:gd name="T18" fmla="*/ 5 w 20"/>
                  <a:gd name="T19" fmla="*/ 4 h 31"/>
                  <a:gd name="T20" fmla="*/ 5 w 20"/>
                  <a:gd name="T21" fmla="*/ 3 h 31"/>
                  <a:gd name="T22" fmla="*/ 5 w 20"/>
                  <a:gd name="T23" fmla="*/ 1 h 31"/>
                  <a:gd name="T24" fmla="*/ 5 w 20"/>
                  <a:gd name="T25" fmla="*/ 1 h 31"/>
                  <a:gd name="T26" fmla="*/ 5 w 20"/>
                  <a:gd name="T27" fmla="*/ 0 h 31"/>
                  <a:gd name="T28" fmla="*/ 5 w 20"/>
                  <a:gd name="T29" fmla="*/ 0 h 31"/>
                  <a:gd name="T30" fmla="*/ 5 w 20"/>
                  <a:gd name="T31" fmla="*/ 0 h 31"/>
                  <a:gd name="T32" fmla="*/ 3 w 20"/>
                  <a:gd name="T33" fmla="*/ 0 h 31"/>
                  <a:gd name="T34" fmla="*/ 3 w 20"/>
                  <a:gd name="T35" fmla="*/ 0 h 31"/>
                  <a:gd name="T36" fmla="*/ 1 w 20"/>
                  <a:gd name="T37" fmla="*/ 0 h 31"/>
                  <a:gd name="T38" fmla="*/ 1 w 20"/>
                  <a:gd name="T39" fmla="*/ 0 h 31"/>
                  <a:gd name="T40" fmla="*/ 1 w 20"/>
                  <a:gd name="T41" fmla="*/ 1 h 31"/>
                  <a:gd name="T42" fmla="*/ 0 w 20"/>
                  <a:gd name="T43" fmla="*/ 1 h 31"/>
                  <a:gd name="T44" fmla="*/ 0 w 20"/>
                  <a:gd name="T45" fmla="*/ 1 h 31"/>
                  <a:gd name="T46" fmla="*/ 0 w 20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31"/>
                  <a:gd name="T74" fmla="*/ 20 w 20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31">
                    <a:moveTo>
                      <a:pt x="0" y="23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7" y="31"/>
                    </a:lnTo>
                    <a:lnTo>
                      <a:pt x="20" y="31"/>
                    </a:lnTo>
                    <a:lnTo>
                      <a:pt x="20" y="27"/>
                    </a:lnTo>
                    <a:lnTo>
                      <a:pt x="20" y="23"/>
                    </a:lnTo>
                    <a:lnTo>
                      <a:pt x="20" y="11"/>
                    </a:lnTo>
                    <a:lnTo>
                      <a:pt x="20" y="7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1" name="Freeform 1021"/>
              <p:cNvSpPr>
                <a:spLocks noChangeAspect="1"/>
              </p:cNvSpPr>
              <p:nvPr/>
            </p:nvSpPr>
            <p:spPr bwMode="auto">
              <a:xfrm>
                <a:off x="4615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0 w 19"/>
                  <a:gd name="T5" fmla="*/ 4 h 31"/>
                  <a:gd name="T6" fmla="*/ 0 w 19"/>
                  <a:gd name="T7" fmla="*/ 4 h 31"/>
                  <a:gd name="T8" fmla="*/ 1 w 19"/>
                  <a:gd name="T9" fmla="*/ 4 h 31"/>
                  <a:gd name="T10" fmla="*/ 2 w 19"/>
                  <a:gd name="T11" fmla="*/ 4 h 31"/>
                  <a:gd name="T12" fmla="*/ 3 w 19"/>
                  <a:gd name="T13" fmla="*/ 4 h 31"/>
                  <a:gd name="T14" fmla="*/ 4 w 19"/>
                  <a:gd name="T15" fmla="*/ 4 h 31"/>
                  <a:gd name="T16" fmla="*/ 4 w 19"/>
                  <a:gd name="T17" fmla="*/ 4 h 31"/>
                  <a:gd name="T18" fmla="*/ 4 w 19"/>
                  <a:gd name="T19" fmla="*/ 4 h 31"/>
                  <a:gd name="T20" fmla="*/ 4 w 19"/>
                  <a:gd name="T21" fmla="*/ 3 h 31"/>
                  <a:gd name="T22" fmla="*/ 4 w 19"/>
                  <a:gd name="T23" fmla="*/ 1 h 31"/>
                  <a:gd name="T24" fmla="*/ 4 w 19"/>
                  <a:gd name="T25" fmla="*/ 1 h 31"/>
                  <a:gd name="T26" fmla="*/ 4 w 19"/>
                  <a:gd name="T27" fmla="*/ 0 h 31"/>
                  <a:gd name="T28" fmla="*/ 4 w 19"/>
                  <a:gd name="T29" fmla="*/ 0 h 31"/>
                  <a:gd name="T30" fmla="*/ 4 w 19"/>
                  <a:gd name="T31" fmla="*/ 0 h 31"/>
                  <a:gd name="T32" fmla="*/ 3 w 19"/>
                  <a:gd name="T33" fmla="*/ 0 h 31"/>
                  <a:gd name="T34" fmla="*/ 2 w 19"/>
                  <a:gd name="T35" fmla="*/ 0 h 31"/>
                  <a:gd name="T36" fmla="*/ 1 w 19"/>
                  <a:gd name="T37" fmla="*/ 0 h 31"/>
                  <a:gd name="T38" fmla="*/ 0 w 19"/>
                  <a:gd name="T39" fmla="*/ 0 h 31"/>
                  <a:gd name="T40" fmla="*/ 0 w 19"/>
                  <a:gd name="T41" fmla="*/ 0 h 31"/>
                  <a:gd name="T42" fmla="*/ 0 w 19"/>
                  <a:gd name="T43" fmla="*/ 0 h 31"/>
                  <a:gd name="T44" fmla="*/ 0 w 19"/>
                  <a:gd name="T45" fmla="*/ 1 h 31"/>
                  <a:gd name="T46" fmla="*/ 0 w 19"/>
                  <a:gd name="T47" fmla="*/ 1 h 31"/>
                  <a:gd name="T48" fmla="*/ 0 w 19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1"/>
                  <a:gd name="T77" fmla="*/ 19 w 19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2" name="Freeform 1022"/>
              <p:cNvSpPr>
                <a:spLocks noChangeAspect="1"/>
              </p:cNvSpPr>
              <p:nvPr/>
            </p:nvSpPr>
            <p:spPr bwMode="auto">
              <a:xfrm>
                <a:off x="4637" y="798"/>
                <a:ext cx="0" cy="217"/>
              </a:xfrm>
              <a:custGeom>
                <a:avLst/>
                <a:gdLst>
                  <a:gd name="T0" fmla="*/ 0 w 15"/>
                  <a:gd name="T1" fmla="*/ 3 h 31"/>
                  <a:gd name="T2" fmla="*/ 0 w 15"/>
                  <a:gd name="T3" fmla="*/ 4 h 31"/>
                  <a:gd name="T4" fmla="*/ 0 w 15"/>
                  <a:gd name="T5" fmla="*/ 4 h 31"/>
                  <a:gd name="T6" fmla="*/ 1 w 15"/>
                  <a:gd name="T7" fmla="*/ 4 h 31"/>
                  <a:gd name="T8" fmla="*/ 2 w 15"/>
                  <a:gd name="T9" fmla="*/ 4 h 31"/>
                  <a:gd name="T10" fmla="*/ 3 w 15"/>
                  <a:gd name="T11" fmla="*/ 4 h 31"/>
                  <a:gd name="T12" fmla="*/ 4 w 15"/>
                  <a:gd name="T13" fmla="*/ 4 h 31"/>
                  <a:gd name="T14" fmla="*/ 4 w 15"/>
                  <a:gd name="T15" fmla="*/ 4 h 31"/>
                  <a:gd name="T16" fmla="*/ 4 w 15"/>
                  <a:gd name="T17" fmla="*/ 4 h 31"/>
                  <a:gd name="T18" fmla="*/ 4 w 15"/>
                  <a:gd name="T19" fmla="*/ 3 h 31"/>
                  <a:gd name="T20" fmla="*/ 4 w 15"/>
                  <a:gd name="T21" fmla="*/ 1 h 31"/>
                  <a:gd name="T22" fmla="*/ 4 w 15"/>
                  <a:gd name="T23" fmla="*/ 1 h 31"/>
                  <a:gd name="T24" fmla="*/ 4 w 15"/>
                  <a:gd name="T25" fmla="*/ 0 h 31"/>
                  <a:gd name="T26" fmla="*/ 4 w 15"/>
                  <a:gd name="T27" fmla="*/ 0 h 31"/>
                  <a:gd name="T28" fmla="*/ 4 w 15"/>
                  <a:gd name="T29" fmla="*/ 0 h 31"/>
                  <a:gd name="T30" fmla="*/ 3 w 15"/>
                  <a:gd name="T31" fmla="*/ 0 h 31"/>
                  <a:gd name="T32" fmla="*/ 2 w 15"/>
                  <a:gd name="T33" fmla="*/ 0 h 31"/>
                  <a:gd name="T34" fmla="*/ 1 w 15"/>
                  <a:gd name="T35" fmla="*/ 0 h 31"/>
                  <a:gd name="T36" fmla="*/ 1 w 15"/>
                  <a:gd name="T37" fmla="*/ 0 h 31"/>
                  <a:gd name="T38" fmla="*/ 0 w 15"/>
                  <a:gd name="T39" fmla="*/ 0 h 31"/>
                  <a:gd name="T40" fmla="*/ 0 w 15"/>
                  <a:gd name="T41" fmla="*/ 1 h 31"/>
                  <a:gd name="T42" fmla="*/ 0 w 15"/>
                  <a:gd name="T43" fmla="*/ 1 h 31"/>
                  <a:gd name="T44" fmla="*/ 0 w 15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1"/>
                  <a:gd name="T71" fmla="*/ 15 w 15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11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3" name="Freeform 1023"/>
              <p:cNvSpPr>
                <a:spLocks noChangeAspect="1"/>
              </p:cNvSpPr>
              <p:nvPr/>
            </p:nvSpPr>
            <p:spPr bwMode="auto">
              <a:xfrm>
                <a:off x="4659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0 w 19"/>
                  <a:gd name="T5" fmla="*/ 4 h 31"/>
                  <a:gd name="T6" fmla="*/ 0 w 19"/>
                  <a:gd name="T7" fmla="*/ 4 h 31"/>
                  <a:gd name="T8" fmla="*/ 1 w 19"/>
                  <a:gd name="T9" fmla="*/ 4 h 31"/>
                  <a:gd name="T10" fmla="*/ 2 w 19"/>
                  <a:gd name="T11" fmla="*/ 4 h 31"/>
                  <a:gd name="T12" fmla="*/ 3 w 19"/>
                  <a:gd name="T13" fmla="*/ 4 h 31"/>
                  <a:gd name="T14" fmla="*/ 4 w 19"/>
                  <a:gd name="T15" fmla="*/ 4 h 31"/>
                  <a:gd name="T16" fmla="*/ 4 w 19"/>
                  <a:gd name="T17" fmla="*/ 4 h 31"/>
                  <a:gd name="T18" fmla="*/ 4 w 19"/>
                  <a:gd name="T19" fmla="*/ 4 h 31"/>
                  <a:gd name="T20" fmla="*/ 4 w 19"/>
                  <a:gd name="T21" fmla="*/ 3 h 31"/>
                  <a:gd name="T22" fmla="*/ 4 w 19"/>
                  <a:gd name="T23" fmla="*/ 1 h 31"/>
                  <a:gd name="T24" fmla="*/ 4 w 19"/>
                  <a:gd name="T25" fmla="*/ 1 h 31"/>
                  <a:gd name="T26" fmla="*/ 4 w 19"/>
                  <a:gd name="T27" fmla="*/ 0 h 31"/>
                  <a:gd name="T28" fmla="*/ 4 w 19"/>
                  <a:gd name="T29" fmla="*/ 0 h 31"/>
                  <a:gd name="T30" fmla="*/ 4 w 19"/>
                  <a:gd name="T31" fmla="*/ 0 h 31"/>
                  <a:gd name="T32" fmla="*/ 3 w 19"/>
                  <a:gd name="T33" fmla="*/ 0 h 31"/>
                  <a:gd name="T34" fmla="*/ 2 w 19"/>
                  <a:gd name="T35" fmla="*/ 0 h 31"/>
                  <a:gd name="T36" fmla="*/ 1 w 19"/>
                  <a:gd name="T37" fmla="*/ 0 h 31"/>
                  <a:gd name="T38" fmla="*/ 0 w 19"/>
                  <a:gd name="T39" fmla="*/ 0 h 31"/>
                  <a:gd name="T40" fmla="*/ 0 w 19"/>
                  <a:gd name="T41" fmla="*/ 0 h 31"/>
                  <a:gd name="T42" fmla="*/ 0 w 19"/>
                  <a:gd name="T43" fmla="*/ 0 h 31"/>
                  <a:gd name="T44" fmla="*/ 0 w 19"/>
                  <a:gd name="T45" fmla="*/ 1 h 31"/>
                  <a:gd name="T46" fmla="*/ 0 w 19"/>
                  <a:gd name="T47" fmla="*/ 1 h 31"/>
                  <a:gd name="T48" fmla="*/ 0 w 19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31"/>
                  <a:gd name="T77" fmla="*/ 19 w 19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4" name="Freeform 1024"/>
              <p:cNvSpPr>
                <a:spLocks noChangeAspect="1"/>
              </p:cNvSpPr>
              <p:nvPr/>
            </p:nvSpPr>
            <p:spPr bwMode="auto">
              <a:xfrm>
                <a:off x="4681" y="798"/>
                <a:ext cx="0" cy="217"/>
              </a:xfrm>
              <a:custGeom>
                <a:avLst/>
                <a:gdLst>
                  <a:gd name="T0" fmla="*/ 0 w 18"/>
                  <a:gd name="T1" fmla="*/ 3 h 31"/>
                  <a:gd name="T2" fmla="*/ 0 w 18"/>
                  <a:gd name="T3" fmla="*/ 4 h 31"/>
                  <a:gd name="T4" fmla="*/ 1 w 18"/>
                  <a:gd name="T5" fmla="*/ 4 h 31"/>
                  <a:gd name="T6" fmla="*/ 1 w 18"/>
                  <a:gd name="T7" fmla="*/ 4 h 31"/>
                  <a:gd name="T8" fmla="*/ 1 w 18"/>
                  <a:gd name="T9" fmla="*/ 4 h 31"/>
                  <a:gd name="T10" fmla="*/ 2 w 18"/>
                  <a:gd name="T11" fmla="*/ 4 h 31"/>
                  <a:gd name="T12" fmla="*/ 2 w 18"/>
                  <a:gd name="T13" fmla="*/ 4 h 31"/>
                  <a:gd name="T14" fmla="*/ 4 w 18"/>
                  <a:gd name="T15" fmla="*/ 4 h 31"/>
                  <a:gd name="T16" fmla="*/ 4 w 18"/>
                  <a:gd name="T17" fmla="*/ 4 h 31"/>
                  <a:gd name="T18" fmla="*/ 5 w 18"/>
                  <a:gd name="T19" fmla="*/ 4 h 31"/>
                  <a:gd name="T20" fmla="*/ 5 w 18"/>
                  <a:gd name="T21" fmla="*/ 3 h 31"/>
                  <a:gd name="T22" fmla="*/ 5 w 18"/>
                  <a:gd name="T23" fmla="*/ 1 h 31"/>
                  <a:gd name="T24" fmla="*/ 5 w 18"/>
                  <a:gd name="T25" fmla="*/ 1 h 31"/>
                  <a:gd name="T26" fmla="*/ 4 w 18"/>
                  <a:gd name="T27" fmla="*/ 1 h 31"/>
                  <a:gd name="T28" fmla="*/ 4 w 18"/>
                  <a:gd name="T29" fmla="*/ 0 h 31"/>
                  <a:gd name="T30" fmla="*/ 2 w 18"/>
                  <a:gd name="T31" fmla="*/ 0 h 31"/>
                  <a:gd name="T32" fmla="*/ 2 w 18"/>
                  <a:gd name="T33" fmla="*/ 0 h 31"/>
                  <a:gd name="T34" fmla="*/ 1 w 18"/>
                  <a:gd name="T35" fmla="*/ 0 h 31"/>
                  <a:gd name="T36" fmla="*/ 1 w 18"/>
                  <a:gd name="T37" fmla="*/ 0 h 31"/>
                  <a:gd name="T38" fmla="*/ 1 w 18"/>
                  <a:gd name="T39" fmla="*/ 0 h 31"/>
                  <a:gd name="T40" fmla="*/ 0 w 18"/>
                  <a:gd name="T41" fmla="*/ 0 h 31"/>
                  <a:gd name="T42" fmla="*/ 0 w 18"/>
                  <a:gd name="T43" fmla="*/ 1 h 31"/>
                  <a:gd name="T44" fmla="*/ 0 w 18"/>
                  <a:gd name="T45" fmla="*/ 1 h 31"/>
                  <a:gd name="T46" fmla="*/ 0 w 18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"/>
                  <a:gd name="T73" fmla="*/ 0 h 31"/>
                  <a:gd name="T74" fmla="*/ 18 w 18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" h="31">
                    <a:moveTo>
                      <a:pt x="0" y="23"/>
                    </a:moveTo>
                    <a:lnTo>
                      <a:pt x="0" y="27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11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5" name="Freeform 1025"/>
              <p:cNvSpPr>
                <a:spLocks noChangeAspect="1"/>
              </p:cNvSpPr>
              <p:nvPr/>
            </p:nvSpPr>
            <p:spPr bwMode="auto">
              <a:xfrm>
                <a:off x="4702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1 w 19"/>
                  <a:gd name="T3" fmla="*/ 3 h 31"/>
                  <a:gd name="T4" fmla="*/ 1 w 19"/>
                  <a:gd name="T5" fmla="*/ 4 h 31"/>
                  <a:gd name="T6" fmla="*/ 1 w 19"/>
                  <a:gd name="T7" fmla="*/ 4 h 31"/>
                  <a:gd name="T8" fmla="*/ 2 w 19"/>
                  <a:gd name="T9" fmla="*/ 4 h 31"/>
                  <a:gd name="T10" fmla="*/ 3 w 19"/>
                  <a:gd name="T11" fmla="*/ 4 h 31"/>
                  <a:gd name="T12" fmla="*/ 4 w 19"/>
                  <a:gd name="T13" fmla="*/ 4 h 31"/>
                  <a:gd name="T14" fmla="*/ 4 w 19"/>
                  <a:gd name="T15" fmla="*/ 4 h 31"/>
                  <a:gd name="T16" fmla="*/ 5 w 19"/>
                  <a:gd name="T17" fmla="*/ 4 h 31"/>
                  <a:gd name="T18" fmla="*/ 5 w 19"/>
                  <a:gd name="T19" fmla="*/ 4 h 31"/>
                  <a:gd name="T20" fmla="*/ 5 w 19"/>
                  <a:gd name="T21" fmla="*/ 3 h 31"/>
                  <a:gd name="T22" fmla="*/ 5 w 19"/>
                  <a:gd name="T23" fmla="*/ 1 h 31"/>
                  <a:gd name="T24" fmla="*/ 5 w 19"/>
                  <a:gd name="T25" fmla="*/ 1 h 31"/>
                  <a:gd name="T26" fmla="*/ 5 w 19"/>
                  <a:gd name="T27" fmla="*/ 0 h 31"/>
                  <a:gd name="T28" fmla="*/ 4 w 19"/>
                  <a:gd name="T29" fmla="*/ 0 h 31"/>
                  <a:gd name="T30" fmla="*/ 4 w 19"/>
                  <a:gd name="T31" fmla="*/ 0 h 31"/>
                  <a:gd name="T32" fmla="*/ 4 w 19"/>
                  <a:gd name="T33" fmla="*/ 0 h 31"/>
                  <a:gd name="T34" fmla="*/ 3 w 19"/>
                  <a:gd name="T35" fmla="*/ 0 h 31"/>
                  <a:gd name="T36" fmla="*/ 2 w 19"/>
                  <a:gd name="T37" fmla="*/ 0 h 31"/>
                  <a:gd name="T38" fmla="*/ 2 w 19"/>
                  <a:gd name="T39" fmla="*/ 0 h 31"/>
                  <a:gd name="T40" fmla="*/ 1 w 19"/>
                  <a:gd name="T41" fmla="*/ 0 h 31"/>
                  <a:gd name="T42" fmla="*/ 1 w 19"/>
                  <a:gd name="T43" fmla="*/ 1 h 31"/>
                  <a:gd name="T44" fmla="*/ 0 w 19"/>
                  <a:gd name="T45" fmla="*/ 1 h 31"/>
                  <a:gd name="T46" fmla="*/ 0 w 19"/>
                  <a:gd name="T47" fmla="*/ 3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1"/>
                  <a:gd name="T74" fmla="*/ 19 w 19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1">
                    <a:moveTo>
                      <a:pt x="0" y="23"/>
                    </a:moveTo>
                    <a:lnTo>
                      <a:pt x="3" y="23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19" y="27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6" name="Freeform 1026"/>
              <p:cNvSpPr>
                <a:spLocks noChangeAspect="1"/>
              </p:cNvSpPr>
              <p:nvPr/>
            </p:nvSpPr>
            <p:spPr bwMode="auto">
              <a:xfrm>
                <a:off x="4726" y="799"/>
                <a:ext cx="0" cy="217"/>
              </a:xfrm>
              <a:custGeom>
                <a:avLst/>
                <a:gdLst>
                  <a:gd name="T0" fmla="*/ 0 w 14"/>
                  <a:gd name="T1" fmla="*/ 1 h 28"/>
                  <a:gd name="T2" fmla="*/ 0 w 14"/>
                  <a:gd name="T3" fmla="*/ 0 h 28"/>
                  <a:gd name="T4" fmla="*/ 0 w 14"/>
                  <a:gd name="T5" fmla="*/ 0 h 28"/>
                  <a:gd name="T6" fmla="*/ 1 w 14"/>
                  <a:gd name="T7" fmla="*/ 0 h 28"/>
                  <a:gd name="T8" fmla="*/ 3 w 14"/>
                  <a:gd name="T9" fmla="*/ 0 h 28"/>
                  <a:gd name="T10" fmla="*/ 4 w 14"/>
                  <a:gd name="T11" fmla="*/ 0 h 28"/>
                  <a:gd name="T12" fmla="*/ 4 w 14"/>
                  <a:gd name="T13" fmla="*/ 0 h 28"/>
                  <a:gd name="T14" fmla="*/ 4 w 14"/>
                  <a:gd name="T15" fmla="*/ 1 h 28"/>
                  <a:gd name="T16" fmla="*/ 4 w 14"/>
                  <a:gd name="T17" fmla="*/ 3 h 28"/>
                  <a:gd name="T18" fmla="*/ 4 w 14"/>
                  <a:gd name="T19" fmla="*/ 3 h 28"/>
                  <a:gd name="T20" fmla="*/ 4 w 14"/>
                  <a:gd name="T21" fmla="*/ 4 h 28"/>
                  <a:gd name="T22" fmla="*/ 3 w 14"/>
                  <a:gd name="T23" fmla="*/ 4 h 28"/>
                  <a:gd name="T24" fmla="*/ 2 w 14"/>
                  <a:gd name="T25" fmla="*/ 4 h 28"/>
                  <a:gd name="T26" fmla="*/ 1 w 14"/>
                  <a:gd name="T27" fmla="*/ 4 h 28"/>
                  <a:gd name="T28" fmla="*/ 0 w 14"/>
                  <a:gd name="T29" fmla="*/ 4 h 28"/>
                  <a:gd name="T30" fmla="*/ 0 w 14"/>
                  <a:gd name="T31" fmla="*/ 3 h 28"/>
                  <a:gd name="T32" fmla="*/ 0 w 14"/>
                  <a:gd name="T33" fmla="*/ 3 h 28"/>
                  <a:gd name="T34" fmla="*/ 0 w 14"/>
                  <a:gd name="T35" fmla="*/ 1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28"/>
                  <a:gd name="T56" fmla="*/ 14 w 14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8"/>
                    </a:lnTo>
                    <a:lnTo>
                      <a:pt x="14" y="20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7" name="Freeform 1027"/>
              <p:cNvSpPr>
                <a:spLocks noChangeAspect="1"/>
              </p:cNvSpPr>
              <p:nvPr/>
            </p:nvSpPr>
            <p:spPr bwMode="auto">
              <a:xfrm>
                <a:off x="4747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1 w 19"/>
                  <a:gd name="T5" fmla="*/ 4 h 31"/>
                  <a:gd name="T6" fmla="*/ 2 w 19"/>
                  <a:gd name="T7" fmla="*/ 4 h 31"/>
                  <a:gd name="T8" fmla="*/ 3 w 19"/>
                  <a:gd name="T9" fmla="*/ 4 h 31"/>
                  <a:gd name="T10" fmla="*/ 3 w 19"/>
                  <a:gd name="T11" fmla="*/ 4 h 31"/>
                  <a:gd name="T12" fmla="*/ 4 w 19"/>
                  <a:gd name="T13" fmla="*/ 4 h 31"/>
                  <a:gd name="T14" fmla="*/ 4 w 19"/>
                  <a:gd name="T15" fmla="*/ 4 h 31"/>
                  <a:gd name="T16" fmla="*/ 4 w 19"/>
                  <a:gd name="T17" fmla="*/ 3 h 31"/>
                  <a:gd name="T18" fmla="*/ 5 w 19"/>
                  <a:gd name="T19" fmla="*/ 3 h 31"/>
                  <a:gd name="T20" fmla="*/ 5 w 19"/>
                  <a:gd name="T21" fmla="*/ 1 h 31"/>
                  <a:gd name="T22" fmla="*/ 4 w 19"/>
                  <a:gd name="T23" fmla="*/ 1 h 31"/>
                  <a:gd name="T24" fmla="*/ 4 w 19"/>
                  <a:gd name="T25" fmla="*/ 0 h 31"/>
                  <a:gd name="T26" fmla="*/ 3 w 19"/>
                  <a:gd name="T27" fmla="*/ 0 h 31"/>
                  <a:gd name="T28" fmla="*/ 3 w 19"/>
                  <a:gd name="T29" fmla="*/ 0 h 31"/>
                  <a:gd name="T30" fmla="*/ 2 w 19"/>
                  <a:gd name="T31" fmla="*/ 0 h 31"/>
                  <a:gd name="T32" fmla="*/ 1 w 19"/>
                  <a:gd name="T33" fmla="*/ 0 h 31"/>
                  <a:gd name="T34" fmla="*/ 1 w 19"/>
                  <a:gd name="T35" fmla="*/ 0 h 31"/>
                  <a:gd name="T36" fmla="*/ 0 w 19"/>
                  <a:gd name="T37" fmla="*/ 0 h 31"/>
                  <a:gd name="T38" fmla="*/ 0 w 19"/>
                  <a:gd name="T39" fmla="*/ 1 h 31"/>
                  <a:gd name="T40" fmla="*/ 0 w 19"/>
                  <a:gd name="T41" fmla="*/ 1 h 31"/>
                  <a:gd name="T42" fmla="*/ 0 w 19"/>
                  <a:gd name="T43" fmla="*/ 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31"/>
                  <a:gd name="T68" fmla="*/ 19 w 19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2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8" name="Freeform 1028"/>
              <p:cNvSpPr>
                <a:spLocks noChangeAspect="1"/>
              </p:cNvSpPr>
              <p:nvPr/>
            </p:nvSpPr>
            <p:spPr bwMode="auto">
              <a:xfrm>
                <a:off x="4770" y="798"/>
                <a:ext cx="0" cy="217"/>
              </a:xfrm>
              <a:custGeom>
                <a:avLst/>
                <a:gdLst>
                  <a:gd name="T0" fmla="*/ 0 w 16"/>
                  <a:gd name="T1" fmla="*/ 3 h 31"/>
                  <a:gd name="T2" fmla="*/ 0 w 16"/>
                  <a:gd name="T3" fmla="*/ 4 h 31"/>
                  <a:gd name="T4" fmla="*/ 0 w 16"/>
                  <a:gd name="T5" fmla="*/ 4 h 31"/>
                  <a:gd name="T6" fmla="*/ 1 w 16"/>
                  <a:gd name="T7" fmla="*/ 4 h 31"/>
                  <a:gd name="T8" fmla="*/ 1 w 16"/>
                  <a:gd name="T9" fmla="*/ 4 h 31"/>
                  <a:gd name="T10" fmla="*/ 2 w 16"/>
                  <a:gd name="T11" fmla="*/ 4 h 31"/>
                  <a:gd name="T12" fmla="*/ 3 w 16"/>
                  <a:gd name="T13" fmla="*/ 4 h 31"/>
                  <a:gd name="T14" fmla="*/ 4 w 16"/>
                  <a:gd name="T15" fmla="*/ 4 h 31"/>
                  <a:gd name="T16" fmla="*/ 4 w 16"/>
                  <a:gd name="T17" fmla="*/ 4 h 31"/>
                  <a:gd name="T18" fmla="*/ 4 w 16"/>
                  <a:gd name="T19" fmla="*/ 3 h 31"/>
                  <a:gd name="T20" fmla="*/ 4 w 16"/>
                  <a:gd name="T21" fmla="*/ 1 h 31"/>
                  <a:gd name="T22" fmla="*/ 4 w 16"/>
                  <a:gd name="T23" fmla="*/ 1 h 31"/>
                  <a:gd name="T24" fmla="*/ 4 w 16"/>
                  <a:gd name="T25" fmla="*/ 0 h 31"/>
                  <a:gd name="T26" fmla="*/ 3 w 16"/>
                  <a:gd name="T27" fmla="*/ 0 h 31"/>
                  <a:gd name="T28" fmla="*/ 3 w 16"/>
                  <a:gd name="T29" fmla="*/ 0 h 31"/>
                  <a:gd name="T30" fmla="*/ 2 w 16"/>
                  <a:gd name="T31" fmla="*/ 0 h 31"/>
                  <a:gd name="T32" fmla="*/ 1 w 16"/>
                  <a:gd name="T33" fmla="*/ 0 h 31"/>
                  <a:gd name="T34" fmla="*/ 1 w 16"/>
                  <a:gd name="T35" fmla="*/ 0 h 31"/>
                  <a:gd name="T36" fmla="*/ 0 w 16"/>
                  <a:gd name="T37" fmla="*/ 0 h 31"/>
                  <a:gd name="T38" fmla="*/ 0 w 16"/>
                  <a:gd name="T39" fmla="*/ 1 h 31"/>
                  <a:gd name="T40" fmla="*/ 0 w 16"/>
                  <a:gd name="T41" fmla="*/ 1 h 31"/>
                  <a:gd name="T42" fmla="*/ 0 w 16"/>
                  <a:gd name="T43" fmla="*/ 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31"/>
                  <a:gd name="T68" fmla="*/ 16 w 16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31">
                    <a:moveTo>
                      <a:pt x="0" y="23"/>
                    </a:moveTo>
                    <a:lnTo>
                      <a:pt x="0" y="27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6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9" name="Freeform 1029"/>
              <p:cNvSpPr>
                <a:spLocks noChangeAspect="1"/>
              </p:cNvSpPr>
              <p:nvPr/>
            </p:nvSpPr>
            <p:spPr bwMode="auto">
              <a:xfrm>
                <a:off x="4791" y="798"/>
                <a:ext cx="0" cy="217"/>
              </a:xfrm>
              <a:custGeom>
                <a:avLst/>
                <a:gdLst>
                  <a:gd name="T0" fmla="*/ 0 w 19"/>
                  <a:gd name="T1" fmla="*/ 3 h 31"/>
                  <a:gd name="T2" fmla="*/ 0 w 19"/>
                  <a:gd name="T3" fmla="*/ 4 h 31"/>
                  <a:gd name="T4" fmla="*/ 1 w 19"/>
                  <a:gd name="T5" fmla="*/ 4 h 31"/>
                  <a:gd name="T6" fmla="*/ 2 w 19"/>
                  <a:gd name="T7" fmla="*/ 4 h 31"/>
                  <a:gd name="T8" fmla="*/ 3 w 19"/>
                  <a:gd name="T9" fmla="*/ 4 h 31"/>
                  <a:gd name="T10" fmla="*/ 3 w 19"/>
                  <a:gd name="T11" fmla="*/ 4 h 31"/>
                  <a:gd name="T12" fmla="*/ 4 w 19"/>
                  <a:gd name="T13" fmla="*/ 4 h 31"/>
                  <a:gd name="T14" fmla="*/ 4 w 19"/>
                  <a:gd name="T15" fmla="*/ 4 h 31"/>
                  <a:gd name="T16" fmla="*/ 4 w 19"/>
                  <a:gd name="T17" fmla="*/ 3 h 31"/>
                  <a:gd name="T18" fmla="*/ 5 w 19"/>
                  <a:gd name="T19" fmla="*/ 3 h 31"/>
                  <a:gd name="T20" fmla="*/ 5 w 19"/>
                  <a:gd name="T21" fmla="*/ 1 h 31"/>
                  <a:gd name="T22" fmla="*/ 4 w 19"/>
                  <a:gd name="T23" fmla="*/ 1 h 31"/>
                  <a:gd name="T24" fmla="*/ 4 w 19"/>
                  <a:gd name="T25" fmla="*/ 0 h 31"/>
                  <a:gd name="T26" fmla="*/ 3 w 19"/>
                  <a:gd name="T27" fmla="*/ 0 h 31"/>
                  <a:gd name="T28" fmla="*/ 3 w 19"/>
                  <a:gd name="T29" fmla="*/ 0 h 31"/>
                  <a:gd name="T30" fmla="*/ 3 w 19"/>
                  <a:gd name="T31" fmla="*/ 0 h 31"/>
                  <a:gd name="T32" fmla="*/ 2 w 19"/>
                  <a:gd name="T33" fmla="*/ 0 h 31"/>
                  <a:gd name="T34" fmla="*/ 1 w 19"/>
                  <a:gd name="T35" fmla="*/ 0 h 31"/>
                  <a:gd name="T36" fmla="*/ 1 w 19"/>
                  <a:gd name="T37" fmla="*/ 0 h 31"/>
                  <a:gd name="T38" fmla="*/ 0 w 19"/>
                  <a:gd name="T39" fmla="*/ 0 h 31"/>
                  <a:gd name="T40" fmla="*/ 0 w 19"/>
                  <a:gd name="T41" fmla="*/ 1 h 31"/>
                  <a:gd name="T42" fmla="*/ 0 w 19"/>
                  <a:gd name="T43" fmla="*/ 1 h 31"/>
                  <a:gd name="T44" fmla="*/ 0 w 19"/>
                  <a:gd name="T45" fmla="*/ 3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31"/>
                  <a:gd name="T71" fmla="*/ 19 w 19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31">
                    <a:moveTo>
                      <a:pt x="0" y="23"/>
                    </a:moveTo>
                    <a:lnTo>
                      <a:pt x="0" y="27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49" name="Group 1030"/>
            <p:cNvGrpSpPr>
              <a:grpSpLocks noChangeAspect="1"/>
            </p:cNvGrpSpPr>
            <p:nvPr/>
          </p:nvGrpSpPr>
          <p:grpSpPr bwMode="auto">
            <a:xfrm>
              <a:off x="5379" y="1569"/>
              <a:ext cx="75" cy="258"/>
              <a:chOff x="4903" y="798"/>
              <a:chExt cx="66" cy="215"/>
            </a:xfrm>
          </p:grpSpPr>
          <p:sp>
            <p:nvSpPr>
              <p:cNvPr id="300" name="Freeform 1031"/>
              <p:cNvSpPr>
                <a:spLocks noChangeAspect="1"/>
              </p:cNvSpPr>
              <p:nvPr/>
            </p:nvSpPr>
            <p:spPr bwMode="auto">
              <a:xfrm>
                <a:off x="4903" y="799"/>
                <a:ext cx="0" cy="214"/>
              </a:xfrm>
              <a:custGeom>
                <a:avLst/>
                <a:gdLst>
                  <a:gd name="T0" fmla="*/ 0 w 16"/>
                  <a:gd name="T1" fmla="*/ 1 h 28"/>
                  <a:gd name="T2" fmla="*/ 0 w 16"/>
                  <a:gd name="T3" fmla="*/ 0 h 28"/>
                  <a:gd name="T4" fmla="*/ 0 w 16"/>
                  <a:gd name="T5" fmla="*/ 0 h 28"/>
                  <a:gd name="T6" fmla="*/ 1 w 16"/>
                  <a:gd name="T7" fmla="*/ 0 h 28"/>
                  <a:gd name="T8" fmla="*/ 1 w 16"/>
                  <a:gd name="T9" fmla="*/ 0 h 28"/>
                  <a:gd name="T10" fmla="*/ 2 w 16"/>
                  <a:gd name="T11" fmla="*/ 0 h 28"/>
                  <a:gd name="T12" fmla="*/ 3 w 16"/>
                  <a:gd name="T13" fmla="*/ 0 h 28"/>
                  <a:gd name="T14" fmla="*/ 4 w 16"/>
                  <a:gd name="T15" fmla="*/ 0 h 28"/>
                  <a:gd name="T16" fmla="*/ 4 w 16"/>
                  <a:gd name="T17" fmla="*/ 0 h 28"/>
                  <a:gd name="T18" fmla="*/ 4 w 16"/>
                  <a:gd name="T19" fmla="*/ 1 h 28"/>
                  <a:gd name="T20" fmla="*/ 4 w 16"/>
                  <a:gd name="T21" fmla="*/ 3 h 28"/>
                  <a:gd name="T22" fmla="*/ 4 w 16"/>
                  <a:gd name="T23" fmla="*/ 3 h 28"/>
                  <a:gd name="T24" fmla="*/ 3 w 16"/>
                  <a:gd name="T25" fmla="*/ 3 h 28"/>
                  <a:gd name="T26" fmla="*/ 3 w 16"/>
                  <a:gd name="T27" fmla="*/ 4 h 28"/>
                  <a:gd name="T28" fmla="*/ 2 w 16"/>
                  <a:gd name="T29" fmla="*/ 4 h 28"/>
                  <a:gd name="T30" fmla="*/ 1 w 16"/>
                  <a:gd name="T31" fmla="*/ 4 h 28"/>
                  <a:gd name="T32" fmla="*/ 1 w 16"/>
                  <a:gd name="T33" fmla="*/ 4 h 28"/>
                  <a:gd name="T34" fmla="*/ 1 w 16"/>
                  <a:gd name="T35" fmla="*/ 3 h 28"/>
                  <a:gd name="T36" fmla="*/ 0 w 16"/>
                  <a:gd name="T37" fmla="*/ 3 h 28"/>
                  <a:gd name="T38" fmla="*/ 0 w 16"/>
                  <a:gd name="T39" fmla="*/ 3 h 28"/>
                  <a:gd name="T40" fmla="*/ 0 w 16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28"/>
                  <a:gd name="T65" fmla="*/ 16 w 1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6" y="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1" name="Freeform 1032"/>
              <p:cNvSpPr>
                <a:spLocks noChangeAspect="1"/>
              </p:cNvSpPr>
              <p:nvPr/>
            </p:nvSpPr>
            <p:spPr bwMode="auto">
              <a:xfrm>
                <a:off x="4925" y="798"/>
                <a:ext cx="0" cy="214"/>
              </a:xfrm>
              <a:custGeom>
                <a:avLst/>
                <a:gdLst>
                  <a:gd name="T0" fmla="*/ 0 w 13"/>
                  <a:gd name="T1" fmla="*/ 1 h 28"/>
                  <a:gd name="T2" fmla="*/ 0 w 13"/>
                  <a:gd name="T3" fmla="*/ 0 h 28"/>
                  <a:gd name="T4" fmla="*/ 0 w 13"/>
                  <a:gd name="T5" fmla="*/ 0 h 28"/>
                  <a:gd name="T6" fmla="*/ 1 w 13"/>
                  <a:gd name="T7" fmla="*/ 0 h 28"/>
                  <a:gd name="T8" fmla="*/ 3 w 13"/>
                  <a:gd name="T9" fmla="*/ 0 h 28"/>
                  <a:gd name="T10" fmla="*/ 4 w 13"/>
                  <a:gd name="T11" fmla="*/ 0 h 28"/>
                  <a:gd name="T12" fmla="*/ 4 w 13"/>
                  <a:gd name="T13" fmla="*/ 0 h 28"/>
                  <a:gd name="T14" fmla="*/ 4 w 13"/>
                  <a:gd name="T15" fmla="*/ 1 h 28"/>
                  <a:gd name="T16" fmla="*/ 4 w 13"/>
                  <a:gd name="T17" fmla="*/ 3 h 28"/>
                  <a:gd name="T18" fmla="*/ 4 w 13"/>
                  <a:gd name="T19" fmla="*/ 3 h 28"/>
                  <a:gd name="T20" fmla="*/ 4 w 13"/>
                  <a:gd name="T21" fmla="*/ 4 h 28"/>
                  <a:gd name="T22" fmla="*/ 3 w 13"/>
                  <a:gd name="T23" fmla="*/ 4 h 28"/>
                  <a:gd name="T24" fmla="*/ 2 w 13"/>
                  <a:gd name="T25" fmla="*/ 4 h 28"/>
                  <a:gd name="T26" fmla="*/ 1 w 13"/>
                  <a:gd name="T27" fmla="*/ 4 h 28"/>
                  <a:gd name="T28" fmla="*/ 0 w 13"/>
                  <a:gd name="T29" fmla="*/ 4 h 28"/>
                  <a:gd name="T30" fmla="*/ 0 w 13"/>
                  <a:gd name="T31" fmla="*/ 3 h 28"/>
                  <a:gd name="T32" fmla="*/ 0 w 13"/>
                  <a:gd name="T33" fmla="*/ 3 h 28"/>
                  <a:gd name="T34" fmla="*/ 0 w 13"/>
                  <a:gd name="T35" fmla="*/ 1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8"/>
                  <a:gd name="T56" fmla="*/ 13 w 13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2" name="Freeform 1033"/>
              <p:cNvSpPr>
                <a:spLocks noChangeAspect="1"/>
              </p:cNvSpPr>
              <p:nvPr/>
            </p:nvSpPr>
            <p:spPr bwMode="auto">
              <a:xfrm>
                <a:off x="4946" y="799"/>
                <a:ext cx="0" cy="214"/>
              </a:xfrm>
              <a:custGeom>
                <a:avLst/>
                <a:gdLst>
                  <a:gd name="T0" fmla="*/ 0 w 18"/>
                  <a:gd name="T1" fmla="*/ 1 h 28"/>
                  <a:gd name="T2" fmla="*/ 0 w 18"/>
                  <a:gd name="T3" fmla="*/ 0 h 28"/>
                  <a:gd name="T4" fmla="*/ 0 w 18"/>
                  <a:gd name="T5" fmla="*/ 0 h 28"/>
                  <a:gd name="T6" fmla="*/ 1 w 18"/>
                  <a:gd name="T7" fmla="*/ 0 h 28"/>
                  <a:gd name="T8" fmla="*/ 1 w 18"/>
                  <a:gd name="T9" fmla="*/ 0 h 28"/>
                  <a:gd name="T10" fmla="*/ 2 w 18"/>
                  <a:gd name="T11" fmla="*/ 0 h 28"/>
                  <a:gd name="T12" fmla="*/ 3 w 18"/>
                  <a:gd name="T13" fmla="*/ 0 h 28"/>
                  <a:gd name="T14" fmla="*/ 5 w 18"/>
                  <a:gd name="T15" fmla="*/ 0 h 28"/>
                  <a:gd name="T16" fmla="*/ 5 w 18"/>
                  <a:gd name="T17" fmla="*/ 0 h 28"/>
                  <a:gd name="T18" fmla="*/ 5 w 18"/>
                  <a:gd name="T19" fmla="*/ 1 h 28"/>
                  <a:gd name="T20" fmla="*/ 5 w 18"/>
                  <a:gd name="T21" fmla="*/ 3 h 28"/>
                  <a:gd name="T22" fmla="*/ 5 w 18"/>
                  <a:gd name="T23" fmla="*/ 3 h 28"/>
                  <a:gd name="T24" fmla="*/ 3 w 18"/>
                  <a:gd name="T25" fmla="*/ 4 h 28"/>
                  <a:gd name="T26" fmla="*/ 2 w 18"/>
                  <a:gd name="T27" fmla="*/ 4 h 28"/>
                  <a:gd name="T28" fmla="*/ 1 w 18"/>
                  <a:gd name="T29" fmla="*/ 4 h 28"/>
                  <a:gd name="T30" fmla="*/ 1 w 18"/>
                  <a:gd name="T31" fmla="*/ 4 h 28"/>
                  <a:gd name="T32" fmla="*/ 1 w 18"/>
                  <a:gd name="T33" fmla="*/ 3 h 28"/>
                  <a:gd name="T34" fmla="*/ 0 w 18"/>
                  <a:gd name="T35" fmla="*/ 3 h 28"/>
                  <a:gd name="T36" fmla="*/ 0 w 18"/>
                  <a:gd name="T37" fmla="*/ 3 h 28"/>
                  <a:gd name="T38" fmla="*/ 0 w 18"/>
                  <a:gd name="T39" fmla="*/ 1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28"/>
                  <a:gd name="T62" fmla="*/ 18 w 18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8" y="8"/>
                    </a:lnTo>
                    <a:lnTo>
                      <a:pt x="18" y="20"/>
                    </a:lnTo>
                    <a:lnTo>
                      <a:pt x="18" y="24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03" name="Freeform 1034"/>
              <p:cNvSpPr>
                <a:spLocks noChangeAspect="1"/>
              </p:cNvSpPr>
              <p:nvPr/>
            </p:nvSpPr>
            <p:spPr bwMode="auto">
              <a:xfrm>
                <a:off x="4969" y="799"/>
                <a:ext cx="0" cy="214"/>
              </a:xfrm>
              <a:custGeom>
                <a:avLst/>
                <a:gdLst>
                  <a:gd name="T0" fmla="*/ 0 w 17"/>
                  <a:gd name="T1" fmla="*/ 1 h 28"/>
                  <a:gd name="T2" fmla="*/ 0 w 17"/>
                  <a:gd name="T3" fmla="*/ 0 h 28"/>
                  <a:gd name="T4" fmla="*/ 0 w 17"/>
                  <a:gd name="T5" fmla="*/ 0 h 28"/>
                  <a:gd name="T6" fmla="*/ 0 w 17"/>
                  <a:gd name="T7" fmla="*/ 0 h 28"/>
                  <a:gd name="T8" fmla="*/ 1 w 17"/>
                  <a:gd name="T9" fmla="*/ 0 h 28"/>
                  <a:gd name="T10" fmla="*/ 2 w 17"/>
                  <a:gd name="T11" fmla="*/ 0 h 28"/>
                  <a:gd name="T12" fmla="*/ 3 w 17"/>
                  <a:gd name="T13" fmla="*/ 0 h 28"/>
                  <a:gd name="T14" fmla="*/ 4 w 17"/>
                  <a:gd name="T15" fmla="*/ 0 h 28"/>
                  <a:gd name="T16" fmla="*/ 4 w 17"/>
                  <a:gd name="T17" fmla="*/ 0 h 28"/>
                  <a:gd name="T18" fmla="*/ 4 w 17"/>
                  <a:gd name="T19" fmla="*/ 1 h 28"/>
                  <a:gd name="T20" fmla="*/ 4 w 17"/>
                  <a:gd name="T21" fmla="*/ 3 h 28"/>
                  <a:gd name="T22" fmla="*/ 4 w 17"/>
                  <a:gd name="T23" fmla="*/ 3 h 28"/>
                  <a:gd name="T24" fmla="*/ 3 w 17"/>
                  <a:gd name="T25" fmla="*/ 3 h 28"/>
                  <a:gd name="T26" fmla="*/ 3 w 17"/>
                  <a:gd name="T27" fmla="*/ 4 h 28"/>
                  <a:gd name="T28" fmla="*/ 2 w 17"/>
                  <a:gd name="T29" fmla="*/ 4 h 28"/>
                  <a:gd name="T30" fmla="*/ 1 w 17"/>
                  <a:gd name="T31" fmla="*/ 4 h 28"/>
                  <a:gd name="T32" fmla="*/ 0 w 17"/>
                  <a:gd name="T33" fmla="*/ 4 h 28"/>
                  <a:gd name="T34" fmla="*/ 0 w 17"/>
                  <a:gd name="T35" fmla="*/ 3 h 28"/>
                  <a:gd name="T36" fmla="*/ 0 w 17"/>
                  <a:gd name="T37" fmla="*/ 3 h 28"/>
                  <a:gd name="T38" fmla="*/ 0 w 17"/>
                  <a:gd name="T39" fmla="*/ 3 h 28"/>
                  <a:gd name="T40" fmla="*/ 0 w 17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8"/>
                  <a:gd name="T65" fmla="*/ 17 w 17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8">
                    <a:moveTo>
                      <a:pt x="0" y="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8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7" y="28"/>
                    </a:lnTo>
                    <a:lnTo>
                      <a:pt x="3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57" name="Group 1035"/>
            <p:cNvGrpSpPr>
              <a:grpSpLocks noChangeAspect="1"/>
            </p:cNvGrpSpPr>
            <p:nvPr/>
          </p:nvGrpSpPr>
          <p:grpSpPr bwMode="auto">
            <a:xfrm>
              <a:off x="5103" y="1671"/>
              <a:ext cx="351" cy="259"/>
              <a:chOff x="4615" y="885"/>
              <a:chExt cx="309" cy="236"/>
            </a:xfrm>
          </p:grpSpPr>
          <p:sp>
            <p:nvSpPr>
              <p:cNvPr id="285" name="Freeform 1036"/>
              <p:cNvSpPr>
                <a:spLocks noChangeAspect="1"/>
              </p:cNvSpPr>
              <p:nvPr/>
            </p:nvSpPr>
            <p:spPr bwMode="auto">
              <a:xfrm>
                <a:off x="4615" y="885"/>
                <a:ext cx="0" cy="233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1 w 16"/>
                  <a:gd name="T5" fmla="*/ 1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4 w 16"/>
                  <a:gd name="T17" fmla="*/ 0 h 32"/>
                  <a:gd name="T18" fmla="*/ 4 w 16"/>
                  <a:gd name="T19" fmla="*/ 0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4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1 w 16"/>
                  <a:gd name="T41" fmla="*/ 3 h 32"/>
                  <a:gd name="T42" fmla="*/ 1 w 16"/>
                  <a:gd name="T43" fmla="*/ 2 h 32"/>
                  <a:gd name="T44" fmla="*/ 0 w 16"/>
                  <a:gd name="T45" fmla="*/ 2 h 32"/>
                  <a:gd name="T46" fmla="*/ 0 w 16"/>
                  <a:gd name="T47" fmla="*/ 2 h 32"/>
                  <a:gd name="T48" fmla="*/ 0 w 16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2"/>
                  <a:gd name="T77" fmla="*/ 16 w 16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6" name="Freeform 1037"/>
              <p:cNvSpPr>
                <a:spLocks noChangeAspect="1"/>
              </p:cNvSpPr>
              <p:nvPr/>
            </p:nvSpPr>
            <p:spPr bwMode="auto">
              <a:xfrm>
                <a:off x="4638" y="886"/>
                <a:ext cx="0" cy="234"/>
              </a:xfrm>
              <a:custGeom>
                <a:avLst/>
                <a:gdLst>
                  <a:gd name="T0" fmla="*/ 0 w 15"/>
                  <a:gd name="T1" fmla="*/ 1 h 32"/>
                  <a:gd name="T2" fmla="*/ 0 w 15"/>
                  <a:gd name="T3" fmla="*/ 1 h 32"/>
                  <a:gd name="T4" fmla="*/ 0 w 15"/>
                  <a:gd name="T5" fmla="*/ 0 h 32"/>
                  <a:gd name="T6" fmla="*/ 1 w 15"/>
                  <a:gd name="T7" fmla="*/ 0 h 32"/>
                  <a:gd name="T8" fmla="*/ 1 w 15"/>
                  <a:gd name="T9" fmla="*/ 0 h 32"/>
                  <a:gd name="T10" fmla="*/ 2 w 15"/>
                  <a:gd name="T11" fmla="*/ 0 h 32"/>
                  <a:gd name="T12" fmla="*/ 3 w 15"/>
                  <a:gd name="T13" fmla="*/ 0 h 32"/>
                  <a:gd name="T14" fmla="*/ 4 w 15"/>
                  <a:gd name="T15" fmla="*/ 0 h 32"/>
                  <a:gd name="T16" fmla="*/ 4 w 15"/>
                  <a:gd name="T17" fmla="*/ 0 h 32"/>
                  <a:gd name="T18" fmla="*/ 4 w 15"/>
                  <a:gd name="T19" fmla="*/ 0 h 32"/>
                  <a:gd name="T20" fmla="*/ 4 w 15"/>
                  <a:gd name="T21" fmla="*/ 1 h 32"/>
                  <a:gd name="T22" fmla="*/ 4 w 15"/>
                  <a:gd name="T23" fmla="*/ 1 h 32"/>
                  <a:gd name="T24" fmla="*/ 4 w 15"/>
                  <a:gd name="T25" fmla="*/ 2 h 32"/>
                  <a:gd name="T26" fmla="*/ 4 w 15"/>
                  <a:gd name="T27" fmla="*/ 2 h 32"/>
                  <a:gd name="T28" fmla="*/ 4 w 15"/>
                  <a:gd name="T29" fmla="*/ 3 h 32"/>
                  <a:gd name="T30" fmla="*/ 4 w 15"/>
                  <a:gd name="T31" fmla="*/ 3 h 32"/>
                  <a:gd name="T32" fmla="*/ 4 w 15"/>
                  <a:gd name="T33" fmla="*/ 3 h 32"/>
                  <a:gd name="T34" fmla="*/ 3 w 15"/>
                  <a:gd name="T35" fmla="*/ 3 h 32"/>
                  <a:gd name="T36" fmla="*/ 2 w 15"/>
                  <a:gd name="T37" fmla="*/ 3 h 32"/>
                  <a:gd name="T38" fmla="*/ 1 w 15"/>
                  <a:gd name="T39" fmla="*/ 3 h 32"/>
                  <a:gd name="T40" fmla="*/ 0 w 15"/>
                  <a:gd name="T41" fmla="*/ 2 h 32"/>
                  <a:gd name="T42" fmla="*/ 0 w 15"/>
                  <a:gd name="T43" fmla="*/ 2 h 32"/>
                  <a:gd name="T44" fmla="*/ 0 w 15"/>
                  <a:gd name="T45" fmla="*/ 1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2"/>
                  <a:gd name="T71" fmla="*/ 15 w 15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3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7" name="Freeform 1038"/>
              <p:cNvSpPr>
                <a:spLocks noChangeAspect="1"/>
              </p:cNvSpPr>
              <p:nvPr/>
            </p:nvSpPr>
            <p:spPr bwMode="auto">
              <a:xfrm>
                <a:off x="4660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3 w 16"/>
                  <a:gd name="T19" fmla="*/ 1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3 w 16"/>
                  <a:gd name="T29" fmla="*/ 2 h 32"/>
                  <a:gd name="T30" fmla="*/ 3 w 16"/>
                  <a:gd name="T31" fmla="*/ 3 h 32"/>
                  <a:gd name="T32" fmla="*/ 2 w 16"/>
                  <a:gd name="T33" fmla="*/ 3 h 32"/>
                  <a:gd name="T34" fmla="*/ 1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0 w 16"/>
                  <a:gd name="T41" fmla="*/ 3 h 32"/>
                  <a:gd name="T42" fmla="*/ 0 w 16"/>
                  <a:gd name="T43" fmla="*/ 2 h 32"/>
                  <a:gd name="T44" fmla="*/ 0 w 16"/>
                  <a:gd name="T45" fmla="*/ 2 h 32"/>
                  <a:gd name="T46" fmla="*/ 0 w 16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2"/>
                  <a:gd name="T74" fmla="*/ 16 w 16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8" name="Freeform 1039"/>
              <p:cNvSpPr>
                <a:spLocks noChangeAspect="1"/>
              </p:cNvSpPr>
              <p:nvPr/>
            </p:nvSpPr>
            <p:spPr bwMode="auto">
              <a:xfrm>
                <a:off x="4683" y="887"/>
                <a:ext cx="0" cy="234"/>
              </a:xfrm>
              <a:custGeom>
                <a:avLst/>
                <a:gdLst>
                  <a:gd name="T0" fmla="*/ 0 w 13"/>
                  <a:gd name="T1" fmla="*/ 1 h 32"/>
                  <a:gd name="T2" fmla="*/ 0 w 13"/>
                  <a:gd name="T3" fmla="*/ 1 h 32"/>
                  <a:gd name="T4" fmla="*/ 0 w 13"/>
                  <a:gd name="T5" fmla="*/ 0 h 32"/>
                  <a:gd name="T6" fmla="*/ 0 w 13"/>
                  <a:gd name="T7" fmla="*/ 0 h 32"/>
                  <a:gd name="T8" fmla="*/ 0 w 13"/>
                  <a:gd name="T9" fmla="*/ 0 h 32"/>
                  <a:gd name="T10" fmla="*/ 2 w 13"/>
                  <a:gd name="T11" fmla="*/ 0 h 32"/>
                  <a:gd name="T12" fmla="*/ 3 w 13"/>
                  <a:gd name="T13" fmla="*/ 0 h 32"/>
                  <a:gd name="T14" fmla="*/ 3 w 13"/>
                  <a:gd name="T15" fmla="*/ 0 h 32"/>
                  <a:gd name="T16" fmla="*/ 3 w 13"/>
                  <a:gd name="T17" fmla="*/ 1 h 32"/>
                  <a:gd name="T18" fmla="*/ 3 w 13"/>
                  <a:gd name="T19" fmla="*/ 1 h 32"/>
                  <a:gd name="T20" fmla="*/ 3 w 13"/>
                  <a:gd name="T21" fmla="*/ 2 h 32"/>
                  <a:gd name="T22" fmla="*/ 3 w 13"/>
                  <a:gd name="T23" fmla="*/ 2 h 32"/>
                  <a:gd name="T24" fmla="*/ 3 w 13"/>
                  <a:gd name="T25" fmla="*/ 3 h 32"/>
                  <a:gd name="T26" fmla="*/ 2 w 13"/>
                  <a:gd name="T27" fmla="*/ 3 h 32"/>
                  <a:gd name="T28" fmla="*/ 2 w 13"/>
                  <a:gd name="T29" fmla="*/ 3 h 32"/>
                  <a:gd name="T30" fmla="*/ 1 w 13"/>
                  <a:gd name="T31" fmla="*/ 3 h 32"/>
                  <a:gd name="T32" fmla="*/ 0 w 13"/>
                  <a:gd name="T33" fmla="*/ 3 h 32"/>
                  <a:gd name="T34" fmla="*/ 0 w 13"/>
                  <a:gd name="T35" fmla="*/ 3 h 32"/>
                  <a:gd name="T36" fmla="*/ 0 w 13"/>
                  <a:gd name="T37" fmla="*/ 3 h 32"/>
                  <a:gd name="T38" fmla="*/ 0 w 13"/>
                  <a:gd name="T39" fmla="*/ 2 h 32"/>
                  <a:gd name="T40" fmla="*/ 0 w 13"/>
                  <a:gd name="T41" fmla="*/ 2 h 32"/>
                  <a:gd name="T42" fmla="*/ 0 w 13"/>
                  <a:gd name="T43" fmla="*/ 1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2"/>
                  <a:gd name="T68" fmla="*/ 13 w 13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3" y="13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9" name="Freeform 1040"/>
              <p:cNvSpPr>
                <a:spLocks noChangeAspect="1"/>
              </p:cNvSpPr>
              <p:nvPr/>
            </p:nvSpPr>
            <p:spPr bwMode="auto">
              <a:xfrm>
                <a:off x="4704" y="887"/>
                <a:ext cx="0" cy="234"/>
              </a:xfrm>
              <a:custGeom>
                <a:avLst/>
                <a:gdLst>
                  <a:gd name="T0" fmla="*/ 0 w 17"/>
                  <a:gd name="T1" fmla="*/ 1 h 32"/>
                  <a:gd name="T2" fmla="*/ 0 w 17"/>
                  <a:gd name="T3" fmla="*/ 1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1 w 17"/>
                  <a:gd name="T11" fmla="*/ 0 h 32"/>
                  <a:gd name="T12" fmla="*/ 2 w 17"/>
                  <a:gd name="T13" fmla="*/ 0 h 32"/>
                  <a:gd name="T14" fmla="*/ 3 w 17"/>
                  <a:gd name="T15" fmla="*/ 0 h 32"/>
                  <a:gd name="T16" fmla="*/ 3 w 17"/>
                  <a:gd name="T17" fmla="*/ 0 h 32"/>
                  <a:gd name="T18" fmla="*/ 4 w 17"/>
                  <a:gd name="T19" fmla="*/ 0 h 32"/>
                  <a:gd name="T20" fmla="*/ 4 w 17"/>
                  <a:gd name="T21" fmla="*/ 1 h 32"/>
                  <a:gd name="T22" fmla="*/ 4 w 17"/>
                  <a:gd name="T23" fmla="*/ 1 h 32"/>
                  <a:gd name="T24" fmla="*/ 4 w 17"/>
                  <a:gd name="T25" fmla="*/ 2 h 32"/>
                  <a:gd name="T26" fmla="*/ 4 w 17"/>
                  <a:gd name="T27" fmla="*/ 2 h 32"/>
                  <a:gd name="T28" fmla="*/ 4 w 17"/>
                  <a:gd name="T29" fmla="*/ 3 h 32"/>
                  <a:gd name="T30" fmla="*/ 3 w 17"/>
                  <a:gd name="T31" fmla="*/ 3 h 32"/>
                  <a:gd name="T32" fmla="*/ 3 w 17"/>
                  <a:gd name="T33" fmla="*/ 3 h 32"/>
                  <a:gd name="T34" fmla="*/ 2 w 17"/>
                  <a:gd name="T35" fmla="*/ 3 h 32"/>
                  <a:gd name="T36" fmla="*/ 1 w 17"/>
                  <a:gd name="T37" fmla="*/ 3 h 32"/>
                  <a:gd name="T38" fmla="*/ 0 w 17"/>
                  <a:gd name="T39" fmla="*/ 3 h 32"/>
                  <a:gd name="T40" fmla="*/ 0 w 17"/>
                  <a:gd name="T41" fmla="*/ 3 h 32"/>
                  <a:gd name="T42" fmla="*/ 0 w 17"/>
                  <a:gd name="T43" fmla="*/ 3 h 32"/>
                  <a:gd name="T44" fmla="*/ 0 w 17"/>
                  <a:gd name="T45" fmla="*/ 2 h 32"/>
                  <a:gd name="T46" fmla="*/ 0 w 17"/>
                  <a:gd name="T47" fmla="*/ 2 h 32"/>
                  <a:gd name="T48" fmla="*/ 0 w 17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32"/>
                  <a:gd name="T77" fmla="*/ 17 w 17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0" name="Freeform 1041"/>
              <p:cNvSpPr>
                <a:spLocks noChangeAspect="1"/>
              </p:cNvSpPr>
              <p:nvPr/>
            </p:nvSpPr>
            <p:spPr bwMode="auto">
              <a:xfrm>
                <a:off x="4725" y="887"/>
                <a:ext cx="0" cy="234"/>
              </a:xfrm>
              <a:custGeom>
                <a:avLst/>
                <a:gdLst>
                  <a:gd name="T0" fmla="*/ 0 w 19"/>
                  <a:gd name="T1" fmla="*/ 2 h 32"/>
                  <a:gd name="T2" fmla="*/ 0 w 19"/>
                  <a:gd name="T3" fmla="*/ 2 h 32"/>
                  <a:gd name="T4" fmla="*/ 0 w 19"/>
                  <a:gd name="T5" fmla="*/ 3 h 32"/>
                  <a:gd name="T6" fmla="*/ 1 w 19"/>
                  <a:gd name="T7" fmla="*/ 3 h 32"/>
                  <a:gd name="T8" fmla="*/ 1 w 19"/>
                  <a:gd name="T9" fmla="*/ 3 h 32"/>
                  <a:gd name="T10" fmla="*/ 2 w 19"/>
                  <a:gd name="T11" fmla="*/ 3 h 32"/>
                  <a:gd name="T12" fmla="*/ 3 w 19"/>
                  <a:gd name="T13" fmla="*/ 3 h 32"/>
                  <a:gd name="T14" fmla="*/ 4 w 19"/>
                  <a:gd name="T15" fmla="*/ 3 h 32"/>
                  <a:gd name="T16" fmla="*/ 4 w 19"/>
                  <a:gd name="T17" fmla="*/ 3 h 32"/>
                  <a:gd name="T18" fmla="*/ 4 w 19"/>
                  <a:gd name="T19" fmla="*/ 3 h 32"/>
                  <a:gd name="T20" fmla="*/ 5 w 19"/>
                  <a:gd name="T21" fmla="*/ 3 h 32"/>
                  <a:gd name="T22" fmla="*/ 5 w 19"/>
                  <a:gd name="T23" fmla="*/ 2 h 32"/>
                  <a:gd name="T24" fmla="*/ 5 w 19"/>
                  <a:gd name="T25" fmla="*/ 2 h 32"/>
                  <a:gd name="T26" fmla="*/ 5 w 19"/>
                  <a:gd name="T27" fmla="*/ 1 h 32"/>
                  <a:gd name="T28" fmla="*/ 5 w 19"/>
                  <a:gd name="T29" fmla="*/ 1 h 32"/>
                  <a:gd name="T30" fmla="*/ 5 w 19"/>
                  <a:gd name="T31" fmla="*/ 0 h 32"/>
                  <a:gd name="T32" fmla="*/ 4 w 19"/>
                  <a:gd name="T33" fmla="*/ 0 h 32"/>
                  <a:gd name="T34" fmla="*/ 4 w 19"/>
                  <a:gd name="T35" fmla="*/ 0 h 32"/>
                  <a:gd name="T36" fmla="*/ 4 w 19"/>
                  <a:gd name="T37" fmla="*/ 0 h 32"/>
                  <a:gd name="T38" fmla="*/ 2 w 19"/>
                  <a:gd name="T39" fmla="*/ 0 h 32"/>
                  <a:gd name="T40" fmla="*/ 1 w 19"/>
                  <a:gd name="T41" fmla="*/ 0 h 32"/>
                  <a:gd name="T42" fmla="*/ 1 w 19"/>
                  <a:gd name="T43" fmla="*/ 0 h 32"/>
                  <a:gd name="T44" fmla="*/ 0 w 19"/>
                  <a:gd name="T45" fmla="*/ 0 h 32"/>
                  <a:gd name="T46" fmla="*/ 0 w 19"/>
                  <a:gd name="T47" fmla="*/ 1 h 32"/>
                  <a:gd name="T48" fmla="*/ 0 w 19"/>
                  <a:gd name="T49" fmla="*/ 1 h 32"/>
                  <a:gd name="T50" fmla="*/ 0 w 19"/>
                  <a:gd name="T51" fmla="*/ 2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32"/>
                  <a:gd name="T80" fmla="*/ 19 w 19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32">
                    <a:moveTo>
                      <a:pt x="0" y="20"/>
                    </a:moveTo>
                    <a:lnTo>
                      <a:pt x="0" y="24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9" y="20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1" name="Freeform 1042"/>
              <p:cNvSpPr>
                <a:spLocks noChangeAspect="1"/>
              </p:cNvSpPr>
              <p:nvPr/>
            </p:nvSpPr>
            <p:spPr bwMode="auto">
              <a:xfrm>
                <a:off x="4747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1 w 16"/>
                  <a:gd name="T7" fmla="*/ 0 h 32"/>
                  <a:gd name="T8" fmla="*/ 1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4 w 16"/>
                  <a:gd name="T19" fmla="*/ 0 h 32"/>
                  <a:gd name="T20" fmla="*/ 4 w 16"/>
                  <a:gd name="T21" fmla="*/ 1 h 32"/>
                  <a:gd name="T22" fmla="*/ 4 w 16"/>
                  <a:gd name="T23" fmla="*/ 1 h 32"/>
                  <a:gd name="T24" fmla="*/ 4 w 16"/>
                  <a:gd name="T25" fmla="*/ 2 h 32"/>
                  <a:gd name="T26" fmla="*/ 4 w 16"/>
                  <a:gd name="T27" fmla="*/ 2 h 32"/>
                  <a:gd name="T28" fmla="*/ 4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1 w 16"/>
                  <a:gd name="T39" fmla="*/ 3 h 32"/>
                  <a:gd name="T40" fmla="*/ 0 w 16"/>
                  <a:gd name="T41" fmla="*/ 3 h 32"/>
                  <a:gd name="T42" fmla="*/ 0 w 16"/>
                  <a:gd name="T43" fmla="*/ 2 h 32"/>
                  <a:gd name="T44" fmla="*/ 0 w 16"/>
                  <a:gd name="T45" fmla="*/ 2 h 32"/>
                  <a:gd name="T46" fmla="*/ 0 w 16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2"/>
                  <a:gd name="T74" fmla="*/ 16 w 16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2" name="Freeform 1043"/>
              <p:cNvSpPr>
                <a:spLocks noChangeAspect="1"/>
              </p:cNvSpPr>
              <p:nvPr/>
            </p:nvSpPr>
            <p:spPr bwMode="auto">
              <a:xfrm>
                <a:off x="4770" y="887"/>
                <a:ext cx="0" cy="234"/>
              </a:xfrm>
              <a:custGeom>
                <a:avLst/>
                <a:gdLst>
                  <a:gd name="T0" fmla="*/ 0 w 15"/>
                  <a:gd name="T1" fmla="*/ 1 h 32"/>
                  <a:gd name="T2" fmla="*/ 0 w 15"/>
                  <a:gd name="T3" fmla="*/ 1 h 32"/>
                  <a:gd name="T4" fmla="*/ 0 w 15"/>
                  <a:gd name="T5" fmla="*/ 0 h 32"/>
                  <a:gd name="T6" fmla="*/ 1 w 15"/>
                  <a:gd name="T7" fmla="*/ 0 h 32"/>
                  <a:gd name="T8" fmla="*/ 1 w 15"/>
                  <a:gd name="T9" fmla="*/ 0 h 32"/>
                  <a:gd name="T10" fmla="*/ 2 w 15"/>
                  <a:gd name="T11" fmla="*/ 0 h 32"/>
                  <a:gd name="T12" fmla="*/ 3 w 15"/>
                  <a:gd name="T13" fmla="*/ 0 h 32"/>
                  <a:gd name="T14" fmla="*/ 4 w 15"/>
                  <a:gd name="T15" fmla="*/ 0 h 32"/>
                  <a:gd name="T16" fmla="*/ 4 w 15"/>
                  <a:gd name="T17" fmla="*/ 0 h 32"/>
                  <a:gd name="T18" fmla="*/ 4 w 15"/>
                  <a:gd name="T19" fmla="*/ 0 h 32"/>
                  <a:gd name="T20" fmla="*/ 4 w 15"/>
                  <a:gd name="T21" fmla="*/ 1 h 32"/>
                  <a:gd name="T22" fmla="*/ 4 w 15"/>
                  <a:gd name="T23" fmla="*/ 1 h 32"/>
                  <a:gd name="T24" fmla="*/ 4 w 15"/>
                  <a:gd name="T25" fmla="*/ 2 h 32"/>
                  <a:gd name="T26" fmla="*/ 4 w 15"/>
                  <a:gd name="T27" fmla="*/ 2 h 32"/>
                  <a:gd name="T28" fmla="*/ 4 w 15"/>
                  <a:gd name="T29" fmla="*/ 3 h 32"/>
                  <a:gd name="T30" fmla="*/ 3 w 15"/>
                  <a:gd name="T31" fmla="*/ 3 h 32"/>
                  <a:gd name="T32" fmla="*/ 2 w 15"/>
                  <a:gd name="T33" fmla="*/ 3 h 32"/>
                  <a:gd name="T34" fmla="*/ 1 w 15"/>
                  <a:gd name="T35" fmla="*/ 3 h 32"/>
                  <a:gd name="T36" fmla="*/ 1 w 15"/>
                  <a:gd name="T37" fmla="*/ 3 h 32"/>
                  <a:gd name="T38" fmla="*/ 0 w 15"/>
                  <a:gd name="T39" fmla="*/ 3 h 32"/>
                  <a:gd name="T40" fmla="*/ 0 w 15"/>
                  <a:gd name="T41" fmla="*/ 2 h 32"/>
                  <a:gd name="T42" fmla="*/ 0 w 15"/>
                  <a:gd name="T43" fmla="*/ 2 h 32"/>
                  <a:gd name="T44" fmla="*/ 0 w 15"/>
                  <a:gd name="T45" fmla="*/ 1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2"/>
                  <a:gd name="T71" fmla="*/ 15 w 15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3"/>
                    </a:lnTo>
                    <a:lnTo>
                      <a:pt x="15" y="20"/>
                    </a:lnTo>
                    <a:lnTo>
                      <a:pt x="15" y="24"/>
                    </a:lnTo>
                    <a:lnTo>
                      <a:pt x="13" y="28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3" name="Freeform 1044"/>
              <p:cNvSpPr>
                <a:spLocks noChangeAspect="1"/>
              </p:cNvSpPr>
              <p:nvPr/>
            </p:nvSpPr>
            <p:spPr bwMode="auto">
              <a:xfrm>
                <a:off x="4792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0 w 16"/>
                  <a:gd name="T7" fmla="*/ 0 h 32"/>
                  <a:gd name="T8" fmla="*/ 0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3 w 16"/>
                  <a:gd name="T19" fmla="*/ 0 h 32"/>
                  <a:gd name="T20" fmla="*/ 3 w 16"/>
                  <a:gd name="T21" fmla="*/ 1 h 32"/>
                  <a:gd name="T22" fmla="*/ 3 w 16"/>
                  <a:gd name="T23" fmla="*/ 1 h 32"/>
                  <a:gd name="T24" fmla="*/ 3 w 16"/>
                  <a:gd name="T25" fmla="*/ 2 h 32"/>
                  <a:gd name="T26" fmla="*/ 3 w 16"/>
                  <a:gd name="T27" fmla="*/ 2 h 32"/>
                  <a:gd name="T28" fmla="*/ 3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0 w 16"/>
                  <a:gd name="T39" fmla="*/ 3 h 32"/>
                  <a:gd name="T40" fmla="*/ 0 w 16"/>
                  <a:gd name="T41" fmla="*/ 3 h 32"/>
                  <a:gd name="T42" fmla="*/ 0 w 16"/>
                  <a:gd name="T43" fmla="*/ 2 h 32"/>
                  <a:gd name="T44" fmla="*/ 0 w 16"/>
                  <a:gd name="T45" fmla="*/ 2 h 32"/>
                  <a:gd name="T46" fmla="*/ 0 w 16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2"/>
                  <a:gd name="T74" fmla="*/ 16 w 16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4" name="Freeform 1045"/>
              <p:cNvSpPr>
                <a:spLocks noChangeAspect="1"/>
              </p:cNvSpPr>
              <p:nvPr/>
            </p:nvSpPr>
            <p:spPr bwMode="auto">
              <a:xfrm>
                <a:off x="4813" y="887"/>
                <a:ext cx="0" cy="234"/>
              </a:xfrm>
              <a:custGeom>
                <a:avLst/>
                <a:gdLst>
                  <a:gd name="T0" fmla="*/ 0 w 17"/>
                  <a:gd name="T1" fmla="*/ 1 h 32"/>
                  <a:gd name="T2" fmla="*/ 0 w 17"/>
                  <a:gd name="T3" fmla="*/ 1 h 32"/>
                  <a:gd name="T4" fmla="*/ 0 w 17"/>
                  <a:gd name="T5" fmla="*/ 0 h 32"/>
                  <a:gd name="T6" fmla="*/ 1 w 17"/>
                  <a:gd name="T7" fmla="*/ 0 h 32"/>
                  <a:gd name="T8" fmla="*/ 2 w 17"/>
                  <a:gd name="T9" fmla="*/ 0 h 32"/>
                  <a:gd name="T10" fmla="*/ 3 w 17"/>
                  <a:gd name="T11" fmla="*/ 0 h 32"/>
                  <a:gd name="T12" fmla="*/ 4 w 17"/>
                  <a:gd name="T13" fmla="*/ 0 h 32"/>
                  <a:gd name="T14" fmla="*/ 4 w 17"/>
                  <a:gd name="T15" fmla="*/ 0 h 32"/>
                  <a:gd name="T16" fmla="*/ 5 w 17"/>
                  <a:gd name="T17" fmla="*/ 0 h 32"/>
                  <a:gd name="T18" fmla="*/ 5 w 17"/>
                  <a:gd name="T19" fmla="*/ 1 h 32"/>
                  <a:gd name="T20" fmla="*/ 5 w 17"/>
                  <a:gd name="T21" fmla="*/ 1 h 32"/>
                  <a:gd name="T22" fmla="*/ 5 w 17"/>
                  <a:gd name="T23" fmla="*/ 2 h 32"/>
                  <a:gd name="T24" fmla="*/ 5 w 17"/>
                  <a:gd name="T25" fmla="*/ 2 h 32"/>
                  <a:gd name="T26" fmla="*/ 4 w 17"/>
                  <a:gd name="T27" fmla="*/ 2 h 32"/>
                  <a:gd name="T28" fmla="*/ 4 w 17"/>
                  <a:gd name="T29" fmla="*/ 3 h 32"/>
                  <a:gd name="T30" fmla="*/ 3 w 17"/>
                  <a:gd name="T31" fmla="*/ 3 h 32"/>
                  <a:gd name="T32" fmla="*/ 3 w 17"/>
                  <a:gd name="T33" fmla="*/ 3 h 32"/>
                  <a:gd name="T34" fmla="*/ 2 w 17"/>
                  <a:gd name="T35" fmla="*/ 3 h 32"/>
                  <a:gd name="T36" fmla="*/ 1 w 17"/>
                  <a:gd name="T37" fmla="*/ 3 h 32"/>
                  <a:gd name="T38" fmla="*/ 1 w 17"/>
                  <a:gd name="T39" fmla="*/ 3 h 32"/>
                  <a:gd name="T40" fmla="*/ 0 w 17"/>
                  <a:gd name="T41" fmla="*/ 3 h 32"/>
                  <a:gd name="T42" fmla="*/ 0 w 17"/>
                  <a:gd name="T43" fmla="*/ 2 h 32"/>
                  <a:gd name="T44" fmla="*/ 0 w 17"/>
                  <a:gd name="T45" fmla="*/ 2 h 32"/>
                  <a:gd name="T46" fmla="*/ 0 w 17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32"/>
                  <a:gd name="T74" fmla="*/ 17 w 17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5" name="Freeform 1046"/>
              <p:cNvSpPr>
                <a:spLocks noChangeAspect="1"/>
              </p:cNvSpPr>
              <p:nvPr/>
            </p:nvSpPr>
            <p:spPr bwMode="auto">
              <a:xfrm>
                <a:off x="4835" y="887"/>
                <a:ext cx="0" cy="234"/>
              </a:xfrm>
              <a:custGeom>
                <a:avLst/>
                <a:gdLst>
                  <a:gd name="T0" fmla="*/ 0 w 21"/>
                  <a:gd name="T1" fmla="*/ 1 h 32"/>
                  <a:gd name="T2" fmla="*/ 0 w 21"/>
                  <a:gd name="T3" fmla="*/ 1 h 32"/>
                  <a:gd name="T4" fmla="*/ 1 w 21"/>
                  <a:gd name="T5" fmla="*/ 1 h 32"/>
                  <a:gd name="T6" fmla="*/ 1 w 21"/>
                  <a:gd name="T7" fmla="*/ 0 h 32"/>
                  <a:gd name="T8" fmla="*/ 1 w 21"/>
                  <a:gd name="T9" fmla="*/ 0 h 32"/>
                  <a:gd name="T10" fmla="*/ 1 w 21"/>
                  <a:gd name="T11" fmla="*/ 0 h 32"/>
                  <a:gd name="T12" fmla="*/ 2 w 21"/>
                  <a:gd name="T13" fmla="*/ 0 h 32"/>
                  <a:gd name="T14" fmla="*/ 3 w 21"/>
                  <a:gd name="T15" fmla="*/ 0 h 32"/>
                  <a:gd name="T16" fmla="*/ 4 w 21"/>
                  <a:gd name="T17" fmla="*/ 0 h 32"/>
                  <a:gd name="T18" fmla="*/ 4 w 21"/>
                  <a:gd name="T19" fmla="*/ 0 h 32"/>
                  <a:gd name="T20" fmla="*/ 4 w 21"/>
                  <a:gd name="T21" fmla="*/ 1 h 32"/>
                  <a:gd name="T22" fmla="*/ 5 w 21"/>
                  <a:gd name="T23" fmla="*/ 1 h 32"/>
                  <a:gd name="T24" fmla="*/ 5 w 21"/>
                  <a:gd name="T25" fmla="*/ 1 h 32"/>
                  <a:gd name="T26" fmla="*/ 5 w 21"/>
                  <a:gd name="T27" fmla="*/ 2 h 32"/>
                  <a:gd name="T28" fmla="*/ 5 w 21"/>
                  <a:gd name="T29" fmla="*/ 2 h 32"/>
                  <a:gd name="T30" fmla="*/ 4 w 21"/>
                  <a:gd name="T31" fmla="*/ 2 h 32"/>
                  <a:gd name="T32" fmla="*/ 4 w 21"/>
                  <a:gd name="T33" fmla="*/ 3 h 32"/>
                  <a:gd name="T34" fmla="*/ 3 w 21"/>
                  <a:gd name="T35" fmla="*/ 3 h 32"/>
                  <a:gd name="T36" fmla="*/ 3 w 21"/>
                  <a:gd name="T37" fmla="*/ 3 h 32"/>
                  <a:gd name="T38" fmla="*/ 2 w 21"/>
                  <a:gd name="T39" fmla="*/ 3 h 32"/>
                  <a:gd name="T40" fmla="*/ 1 w 21"/>
                  <a:gd name="T41" fmla="*/ 3 h 32"/>
                  <a:gd name="T42" fmla="*/ 1 w 21"/>
                  <a:gd name="T43" fmla="*/ 3 h 32"/>
                  <a:gd name="T44" fmla="*/ 1 w 21"/>
                  <a:gd name="T45" fmla="*/ 3 h 32"/>
                  <a:gd name="T46" fmla="*/ 1 w 21"/>
                  <a:gd name="T47" fmla="*/ 2 h 32"/>
                  <a:gd name="T48" fmla="*/ 0 w 21"/>
                  <a:gd name="T49" fmla="*/ 2 h 32"/>
                  <a:gd name="T50" fmla="*/ 0 w 21"/>
                  <a:gd name="T51" fmla="*/ 2 h 32"/>
                  <a:gd name="T52" fmla="*/ 0 w 21"/>
                  <a:gd name="T53" fmla="*/ 1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32"/>
                  <a:gd name="T83" fmla="*/ 21 w 21"/>
                  <a:gd name="T84" fmla="*/ 32 h 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32">
                    <a:moveTo>
                      <a:pt x="0" y="13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1" y="13"/>
                    </a:lnTo>
                    <a:lnTo>
                      <a:pt x="21" y="20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6" name="Freeform 1047"/>
              <p:cNvSpPr>
                <a:spLocks noChangeAspect="1"/>
              </p:cNvSpPr>
              <p:nvPr/>
            </p:nvSpPr>
            <p:spPr bwMode="auto">
              <a:xfrm>
                <a:off x="4858" y="887"/>
                <a:ext cx="0" cy="234"/>
              </a:xfrm>
              <a:custGeom>
                <a:avLst/>
                <a:gdLst>
                  <a:gd name="T0" fmla="*/ 0 w 16"/>
                  <a:gd name="T1" fmla="*/ 1 h 32"/>
                  <a:gd name="T2" fmla="*/ 0 w 16"/>
                  <a:gd name="T3" fmla="*/ 1 h 32"/>
                  <a:gd name="T4" fmla="*/ 0 w 16"/>
                  <a:gd name="T5" fmla="*/ 0 h 32"/>
                  <a:gd name="T6" fmla="*/ 0 w 16"/>
                  <a:gd name="T7" fmla="*/ 0 h 32"/>
                  <a:gd name="T8" fmla="*/ 0 w 16"/>
                  <a:gd name="T9" fmla="*/ 0 h 32"/>
                  <a:gd name="T10" fmla="*/ 1 w 16"/>
                  <a:gd name="T11" fmla="*/ 0 h 32"/>
                  <a:gd name="T12" fmla="*/ 2 w 16"/>
                  <a:gd name="T13" fmla="*/ 0 h 32"/>
                  <a:gd name="T14" fmla="*/ 3 w 16"/>
                  <a:gd name="T15" fmla="*/ 0 h 32"/>
                  <a:gd name="T16" fmla="*/ 3 w 16"/>
                  <a:gd name="T17" fmla="*/ 0 h 32"/>
                  <a:gd name="T18" fmla="*/ 3 w 16"/>
                  <a:gd name="T19" fmla="*/ 0 h 32"/>
                  <a:gd name="T20" fmla="*/ 3 w 16"/>
                  <a:gd name="T21" fmla="*/ 1 h 32"/>
                  <a:gd name="T22" fmla="*/ 3 w 16"/>
                  <a:gd name="T23" fmla="*/ 1 h 32"/>
                  <a:gd name="T24" fmla="*/ 3 w 16"/>
                  <a:gd name="T25" fmla="*/ 2 h 32"/>
                  <a:gd name="T26" fmla="*/ 3 w 16"/>
                  <a:gd name="T27" fmla="*/ 2 h 32"/>
                  <a:gd name="T28" fmla="*/ 3 w 16"/>
                  <a:gd name="T29" fmla="*/ 3 h 32"/>
                  <a:gd name="T30" fmla="*/ 3 w 16"/>
                  <a:gd name="T31" fmla="*/ 3 h 32"/>
                  <a:gd name="T32" fmla="*/ 3 w 16"/>
                  <a:gd name="T33" fmla="*/ 3 h 32"/>
                  <a:gd name="T34" fmla="*/ 2 w 16"/>
                  <a:gd name="T35" fmla="*/ 3 h 32"/>
                  <a:gd name="T36" fmla="*/ 1 w 16"/>
                  <a:gd name="T37" fmla="*/ 3 h 32"/>
                  <a:gd name="T38" fmla="*/ 0 w 16"/>
                  <a:gd name="T39" fmla="*/ 3 h 32"/>
                  <a:gd name="T40" fmla="*/ 0 w 16"/>
                  <a:gd name="T41" fmla="*/ 3 h 32"/>
                  <a:gd name="T42" fmla="*/ 0 w 16"/>
                  <a:gd name="T43" fmla="*/ 2 h 32"/>
                  <a:gd name="T44" fmla="*/ 0 w 16"/>
                  <a:gd name="T45" fmla="*/ 2 h 32"/>
                  <a:gd name="T46" fmla="*/ 0 w 16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2"/>
                  <a:gd name="T74" fmla="*/ 16 w 16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99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7" name="Freeform 1048"/>
              <p:cNvSpPr>
                <a:spLocks noChangeAspect="1"/>
              </p:cNvSpPr>
              <p:nvPr/>
            </p:nvSpPr>
            <p:spPr bwMode="auto">
              <a:xfrm>
                <a:off x="4880" y="887"/>
                <a:ext cx="0" cy="234"/>
              </a:xfrm>
              <a:custGeom>
                <a:avLst/>
                <a:gdLst>
                  <a:gd name="T0" fmla="*/ 0 w 17"/>
                  <a:gd name="T1" fmla="*/ 1 h 32"/>
                  <a:gd name="T2" fmla="*/ 0 w 17"/>
                  <a:gd name="T3" fmla="*/ 1 h 32"/>
                  <a:gd name="T4" fmla="*/ 0 w 17"/>
                  <a:gd name="T5" fmla="*/ 0 h 32"/>
                  <a:gd name="T6" fmla="*/ 0 w 17"/>
                  <a:gd name="T7" fmla="*/ 0 h 32"/>
                  <a:gd name="T8" fmla="*/ 1 w 17"/>
                  <a:gd name="T9" fmla="*/ 0 h 32"/>
                  <a:gd name="T10" fmla="*/ 2 w 17"/>
                  <a:gd name="T11" fmla="*/ 0 h 32"/>
                  <a:gd name="T12" fmla="*/ 3 w 17"/>
                  <a:gd name="T13" fmla="*/ 0 h 32"/>
                  <a:gd name="T14" fmla="*/ 3 w 17"/>
                  <a:gd name="T15" fmla="*/ 0 h 32"/>
                  <a:gd name="T16" fmla="*/ 4 w 17"/>
                  <a:gd name="T17" fmla="*/ 0 h 32"/>
                  <a:gd name="T18" fmla="*/ 4 w 17"/>
                  <a:gd name="T19" fmla="*/ 1 h 32"/>
                  <a:gd name="T20" fmla="*/ 4 w 17"/>
                  <a:gd name="T21" fmla="*/ 1 h 32"/>
                  <a:gd name="T22" fmla="*/ 4 w 17"/>
                  <a:gd name="T23" fmla="*/ 2 h 32"/>
                  <a:gd name="T24" fmla="*/ 4 w 17"/>
                  <a:gd name="T25" fmla="*/ 2 h 32"/>
                  <a:gd name="T26" fmla="*/ 4 w 17"/>
                  <a:gd name="T27" fmla="*/ 3 h 32"/>
                  <a:gd name="T28" fmla="*/ 3 w 17"/>
                  <a:gd name="T29" fmla="*/ 3 h 32"/>
                  <a:gd name="T30" fmla="*/ 2 w 17"/>
                  <a:gd name="T31" fmla="*/ 3 h 32"/>
                  <a:gd name="T32" fmla="*/ 1 w 17"/>
                  <a:gd name="T33" fmla="*/ 3 h 32"/>
                  <a:gd name="T34" fmla="*/ 0 w 17"/>
                  <a:gd name="T35" fmla="*/ 3 h 32"/>
                  <a:gd name="T36" fmla="*/ 0 w 17"/>
                  <a:gd name="T37" fmla="*/ 3 h 32"/>
                  <a:gd name="T38" fmla="*/ 0 w 17"/>
                  <a:gd name="T39" fmla="*/ 3 h 32"/>
                  <a:gd name="T40" fmla="*/ 0 w 17"/>
                  <a:gd name="T41" fmla="*/ 2 h 32"/>
                  <a:gd name="T42" fmla="*/ 0 w 17"/>
                  <a:gd name="T43" fmla="*/ 2 h 32"/>
                  <a:gd name="T44" fmla="*/ 0 w 17"/>
                  <a:gd name="T45" fmla="*/ 1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32"/>
                  <a:gd name="T71" fmla="*/ 17 w 17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7" y="28"/>
                    </a:lnTo>
                    <a:lnTo>
                      <a:pt x="13" y="28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8" name="Freeform 1049"/>
              <p:cNvSpPr>
                <a:spLocks noChangeAspect="1"/>
              </p:cNvSpPr>
              <p:nvPr/>
            </p:nvSpPr>
            <p:spPr bwMode="auto">
              <a:xfrm>
                <a:off x="4901" y="887"/>
                <a:ext cx="0" cy="234"/>
              </a:xfrm>
              <a:custGeom>
                <a:avLst/>
                <a:gdLst>
                  <a:gd name="T0" fmla="*/ 0 w 18"/>
                  <a:gd name="T1" fmla="*/ 1 h 32"/>
                  <a:gd name="T2" fmla="*/ 0 w 18"/>
                  <a:gd name="T3" fmla="*/ 1 h 32"/>
                  <a:gd name="T4" fmla="*/ 0 w 18"/>
                  <a:gd name="T5" fmla="*/ 0 h 32"/>
                  <a:gd name="T6" fmla="*/ 1 w 18"/>
                  <a:gd name="T7" fmla="*/ 0 h 32"/>
                  <a:gd name="T8" fmla="*/ 1 w 18"/>
                  <a:gd name="T9" fmla="*/ 0 h 32"/>
                  <a:gd name="T10" fmla="*/ 1 w 18"/>
                  <a:gd name="T11" fmla="*/ 0 h 32"/>
                  <a:gd name="T12" fmla="*/ 3 w 18"/>
                  <a:gd name="T13" fmla="*/ 0 h 32"/>
                  <a:gd name="T14" fmla="*/ 5 w 18"/>
                  <a:gd name="T15" fmla="*/ 0 h 32"/>
                  <a:gd name="T16" fmla="*/ 5 w 18"/>
                  <a:gd name="T17" fmla="*/ 1 h 32"/>
                  <a:gd name="T18" fmla="*/ 5 w 18"/>
                  <a:gd name="T19" fmla="*/ 1 h 32"/>
                  <a:gd name="T20" fmla="*/ 5 w 18"/>
                  <a:gd name="T21" fmla="*/ 2 h 32"/>
                  <a:gd name="T22" fmla="*/ 5 w 18"/>
                  <a:gd name="T23" fmla="*/ 2 h 32"/>
                  <a:gd name="T24" fmla="*/ 5 w 18"/>
                  <a:gd name="T25" fmla="*/ 3 h 32"/>
                  <a:gd name="T26" fmla="*/ 3 w 18"/>
                  <a:gd name="T27" fmla="*/ 3 h 32"/>
                  <a:gd name="T28" fmla="*/ 3 w 18"/>
                  <a:gd name="T29" fmla="*/ 3 h 32"/>
                  <a:gd name="T30" fmla="*/ 3 w 18"/>
                  <a:gd name="T31" fmla="*/ 3 h 32"/>
                  <a:gd name="T32" fmla="*/ 1 w 18"/>
                  <a:gd name="T33" fmla="*/ 3 h 32"/>
                  <a:gd name="T34" fmla="*/ 1 w 18"/>
                  <a:gd name="T35" fmla="*/ 3 h 32"/>
                  <a:gd name="T36" fmla="*/ 1 w 18"/>
                  <a:gd name="T37" fmla="*/ 3 h 32"/>
                  <a:gd name="T38" fmla="*/ 0 w 18"/>
                  <a:gd name="T39" fmla="*/ 3 h 32"/>
                  <a:gd name="T40" fmla="*/ 0 w 18"/>
                  <a:gd name="T41" fmla="*/ 2 h 32"/>
                  <a:gd name="T42" fmla="*/ 0 w 18"/>
                  <a:gd name="T43" fmla="*/ 2 h 32"/>
                  <a:gd name="T44" fmla="*/ 0 w 18"/>
                  <a:gd name="T45" fmla="*/ 1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2"/>
                  <a:gd name="T71" fmla="*/ 18 w 18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13"/>
                    </a:lnTo>
                    <a:lnTo>
                      <a:pt x="18" y="20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99" name="Freeform 1050"/>
              <p:cNvSpPr>
                <a:spLocks noChangeAspect="1"/>
              </p:cNvSpPr>
              <p:nvPr/>
            </p:nvSpPr>
            <p:spPr bwMode="auto">
              <a:xfrm>
                <a:off x="4924" y="887"/>
                <a:ext cx="0" cy="234"/>
              </a:xfrm>
              <a:custGeom>
                <a:avLst/>
                <a:gdLst>
                  <a:gd name="T0" fmla="*/ 0 w 17"/>
                  <a:gd name="T1" fmla="*/ 1 h 32"/>
                  <a:gd name="T2" fmla="*/ 0 w 17"/>
                  <a:gd name="T3" fmla="*/ 1 h 32"/>
                  <a:gd name="T4" fmla="*/ 0 w 17"/>
                  <a:gd name="T5" fmla="*/ 0 h 32"/>
                  <a:gd name="T6" fmla="*/ 1 w 17"/>
                  <a:gd name="T7" fmla="*/ 0 h 32"/>
                  <a:gd name="T8" fmla="*/ 1 w 17"/>
                  <a:gd name="T9" fmla="*/ 0 h 32"/>
                  <a:gd name="T10" fmla="*/ 1 w 17"/>
                  <a:gd name="T11" fmla="*/ 0 h 32"/>
                  <a:gd name="T12" fmla="*/ 2 w 17"/>
                  <a:gd name="T13" fmla="*/ 0 h 32"/>
                  <a:gd name="T14" fmla="*/ 3 w 17"/>
                  <a:gd name="T15" fmla="*/ 0 h 32"/>
                  <a:gd name="T16" fmla="*/ 3 w 17"/>
                  <a:gd name="T17" fmla="*/ 0 h 32"/>
                  <a:gd name="T18" fmla="*/ 4 w 17"/>
                  <a:gd name="T19" fmla="*/ 0 h 32"/>
                  <a:gd name="T20" fmla="*/ 4 w 17"/>
                  <a:gd name="T21" fmla="*/ 1 h 32"/>
                  <a:gd name="T22" fmla="*/ 4 w 17"/>
                  <a:gd name="T23" fmla="*/ 1 h 32"/>
                  <a:gd name="T24" fmla="*/ 4 w 17"/>
                  <a:gd name="T25" fmla="*/ 2 h 32"/>
                  <a:gd name="T26" fmla="*/ 4 w 17"/>
                  <a:gd name="T27" fmla="*/ 2 h 32"/>
                  <a:gd name="T28" fmla="*/ 4 w 17"/>
                  <a:gd name="T29" fmla="*/ 3 h 32"/>
                  <a:gd name="T30" fmla="*/ 3 w 17"/>
                  <a:gd name="T31" fmla="*/ 3 h 32"/>
                  <a:gd name="T32" fmla="*/ 2 w 17"/>
                  <a:gd name="T33" fmla="*/ 3 h 32"/>
                  <a:gd name="T34" fmla="*/ 1 w 17"/>
                  <a:gd name="T35" fmla="*/ 3 h 32"/>
                  <a:gd name="T36" fmla="*/ 1 w 17"/>
                  <a:gd name="T37" fmla="*/ 3 h 32"/>
                  <a:gd name="T38" fmla="*/ 1 w 17"/>
                  <a:gd name="T39" fmla="*/ 3 h 32"/>
                  <a:gd name="T40" fmla="*/ 0 w 17"/>
                  <a:gd name="T41" fmla="*/ 3 h 32"/>
                  <a:gd name="T42" fmla="*/ 0 w 17"/>
                  <a:gd name="T43" fmla="*/ 2 h 32"/>
                  <a:gd name="T44" fmla="*/ 0 w 17"/>
                  <a:gd name="T45" fmla="*/ 2 h 32"/>
                  <a:gd name="T46" fmla="*/ 0 w 17"/>
                  <a:gd name="T47" fmla="*/ 1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32"/>
                  <a:gd name="T74" fmla="*/ 17 w 17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32">
                    <a:moveTo>
                      <a:pt x="0" y="13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7" y="24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260" name="Freeform 1051"/>
            <p:cNvSpPr>
              <a:spLocks noChangeAspect="1"/>
            </p:cNvSpPr>
            <p:nvPr/>
          </p:nvSpPr>
          <p:spPr bwMode="auto">
            <a:xfrm>
              <a:off x="4800" y="1702"/>
              <a:ext cx="0" cy="257"/>
            </a:xfrm>
            <a:custGeom>
              <a:avLst/>
              <a:gdLst>
                <a:gd name="T0" fmla="*/ 34 w 189"/>
                <a:gd name="T1" fmla="*/ 16 h 298"/>
                <a:gd name="T2" fmla="*/ 38 w 189"/>
                <a:gd name="T3" fmla="*/ 12 h 298"/>
                <a:gd name="T4" fmla="*/ 43 w 189"/>
                <a:gd name="T5" fmla="*/ 8 h 298"/>
                <a:gd name="T6" fmla="*/ 56 w 189"/>
                <a:gd name="T7" fmla="*/ 0 h 298"/>
                <a:gd name="T8" fmla="*/ 37 w 189"/>
                <a:gd name="T9" fmla="*/ 2 h 298"/>
                <a:gd name="T10" fmla="*/ 26 w 189"/>
                <a:gd name="T11" fmla="*/ 5 h 298"/>
                <a:gd name="T12" fmla="*/ 16 w 189"/>
                <a:gd name="T13" fmla="*/ 9 h 298"/>
                <a:gd name="T14" fmla="*/ 7 w 189"/>
                <a:gd name="T15" fmla="*/ 15 h 298"/>
                <a:gd name="T16" fmla="*/ 0 w 189"/>
                <a:gd name="T17" fmla="*/ 23 h 298"/>
                <a:gd name="T18" fmla="*/ 4 w 189"/>
                <a:gd name="T19" fmla="*/ 29 h 298"/>
                <a:gd name="T20" fmla="*/ 11 w 189"/>
                <a:gd name="T21" fmla="*/ 37 h 298"/>
                <a:gd name="T22" fmla="*/ 19 w 189"/>
                <a:gd name="T23" fmla="*/ 41 h 298"/>
                <a:gd name="T24" fmla="*/ 27 w 189"/>
                <a:gd name="T25" fmla="*/ 45 h 298"/>
                <a:gd name="T26" fmla="*/ 43 w 189"/>
                <a:gd name="T27" fmla="*/ 48 h 298"/>
                <a:gd name="T28" fmla="*/ 37 w 189"/>
                <a:gd name="T29" fmla="*/ 45 h 298"/>
                <a:gd name="T30" fmla="*/ 32 w 189"/>
                <a:gd name="T31" fmla="*/ 39 h 298"/>
                <a:gd name="T32" fmla="*/ 29 w 189"/>
                <a:gd name="T33" fmla="*/ 31 h 298"/>
                <a:gd name="T34" fmla="*/ 28 w 189"/>
                <a:gd name="T35" fmla="*/ 25 h 298"/>
                <a:gd name="T36" fmla="*/ 31 w 189"/>
                <a:gd name="T37" fmla="*/ 20 h 298"/>
                <a:gd name="T38" fmla="*/ 34 w 189"/>
                <a:gd name="T39" fmla="*/ 16 h 2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9"/>
                <a:gd name="T61" fmla="*/ 0 h 298"/>
                <a:gd name="T62" fmla="*/ 189 w 189"/>
                <a:gd name="T63" fmla="*/ 298 h 2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9" h="298">
                  <a:moveTo>
                    <a:pt x="115" y="97"/>
                  </a:moveTo>
                  <a:lnTo>
                    <a:pt x="126" y="71"/>
                  </a:lnTo>
                  <a:lnTo>
                    <a:pt x="145" y="47"/>
                  </a:lnTo>
                  <a:lnTo>
                    <a:pt x="189" y="0"/>
                  </a:lnTo>
                  <a:lnTo>
                    <a:pt x="124" y="14"/>
                  </a:lnTo>
                  <a:lnTo>
                    <a:pt x="87" y="33"/>
                  </a:lnTo>
                  <a:lnTo>
                    <a:pt x="53" y="54"/>
                  </a:lnTo>
                  <a:lnTo>
                    <a:pt x="22" y="93"/>
                  </a:lnTo>
                  <a:lnTo>
                    <a:pt x="0" y="140"/>
                  </a:lnTo>
                  <a:lnTo>
                    <a:pt x="14" y="179"/>
                  </a:lnTo>
                  <a:lnTo>
                    <a:pt x="39" y="228"/>
                  </a:lnTo>
                  <a:lnTo>
                    <a:pt x="63" y="253"/>
                  </a:lnTo>
                  <a:lnTo>
                    <a:pt x="92" y="279"/>
                  </a:lnTo>
                  <a:lnTo>
                    <a:pt x="143" y="298"/>
                  </a:lnTo>
                  <a:lnTo>
                    <a:pt x="123" y="275"/>
                  </a:lnTo>
                  <a:lnTo>
                    <a:pt x="109" y="239"/>
                  </a:lnTo>
                  <a:lnTo>
                    <a:pt x="97" y="189"/>
                  </a:lnTo>
                  <a:lnTo>
                    <a:pt x="95" y="151"/>
                  </a:lnTo>
                  <a:lnTo>
                    <a:pt x="104" y="121"/>
                  </a:lnTo>
                  <a:lnTo>
                    <a:pt x="115" y="97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61" name="Line 1052"/>
            <p:cNvSpPr>
              <a:spLocks noChangeAspect="1" noChangeShapeType="1"/>
            </p:cNvSpPr>
            <p:nvPr/>
          </p:nvSpPr>
          <p:spPr bwMode="auto">
            <a:xfrm>
              <a:off x="4801" y="1759"/>
              <a:ext cx="51" cy="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sp>
          <p:nvSpPr>
            <p:cNvPr id="262" name="Freeform 1053"/>
            <p:cNvSpPr>
              <a:spLocks noChangeAspect="1"/>
            </p:cNvSpPr>
            <p:nvPr/>
          </p:nvSpPr>
          <p:spPr bwMode="auto">
            <a:xfrm>
              <a:off x="4571" y="1599"/>
              <a:ext cx="0" cy="257"/>
            </a:xfrm>
            <a:custGeom>
              <a:avLst/>
              <a:gdLst>
                <a:gd name="T0" fmla="*/ 0 w 719"/>
                <a:gd name="T1" fmla="*/ 0 h 471"/>
                <a:gd name="T2" fmla="*/ 0 w 719"/>
                <a:gd name="T3" fmla="*/ 39 h 471"/>
                <a:gd name="T4" fmla="*/ 97 w 719"/>
                <a:gd name="T5" fmla="*/ 39 h 471"/>
                <a:gd name="T6" fmla="*/ 97 w 719"/>
                <a:gd name="T7" fmla="*/ 75 h 471"/>
                <a:gd name="T8" fmla="*/ 215 w 719"/>
                <a:gd name="T9" fmla="*/ 75 h 471"/>
                <a:gd name="T10" fmla="*/ 214 w 719"/>
                <a:gd name="T11" fmla="*/ 0 h 471"/>
                <a:gd name="T12" fmla="*/ 0 w 719"/>
                <a:gd name="T13" fmla="*/ 0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9"/>
                <a:gd name="T22" fmla="*/ 0 h 471"/>
                <a:gd name="T23" fmla="*/ 719 w 719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9" h="471">
                  <a:moveTo>
                    <a:pt x="0" y="0"/>
                  </a:moveTo>
                  <a:lnTo>
                    <a:pt x="0" y="243"/>
                  </a:lnTo>
                  <a:lnTo>
                    <a:pt x="324" y="243"/>
                  </a:lnTo>
                  <a:lnTo>
                    <a:pt x="324" y="471"/>
                  </a:lnTo>
                  <a:lnTo>
                    <a:pt x="719" y="471"/>
                  </a:lnTo>
                  <a:lnTo>
                    <a:pt x="7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  <p:grpSp>
          <p:nvGrpSpPr>
            <p:cNvPr id="258" name="Group 1054"/>
            <p:cNvGrpSpPr>
              <a:grpSpLocks noChangeAspect="1"/>
            </p:cNvGrpSpPr>
            <p:nvPr/>
          </p:nvGrpSpPr>
          <p:grpSpPr bwMode="auto">
            <a:xfrm>
              <a:off x="4172" y="1608"/>
              <a:ext cx="0" cy="258"/>
              <a:chOff x="4296" y="830"/>
              <a:chExt cx="0" cy="221"/>
            </a:xfrm>
          </p:grpSpPr>
          <p:sp>
            <p:nvSpPr>
              <p:cNvPr id="283" name="Rectangle 1055"/>
              <p:cNvSpPr>
                <a:spLocks noChangeAspect="1" noChangeArrowheads="1"/>
              </p:cNvSpPr>
              <p:nvPr/>
            </p:nvSpPr>
            <p:spPr bwMode="auto">
              <a:xfrm>
                <a:off x="4296" y="831"/>
                <a:ext cx="0" cy="220"/>
              </a:xfrm>
              <a:prstGeom prst="rect">
                <a:avLst/>
              </a:prstGeom>
              <a:blipFill dpi="0" rotWithShape="0">
                <a:blip r:embed="rId16" cstate="email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4" name="Rectangle 1056"/>
              <p:cNvSpPr>
                <a:spLocks noChangeAspect="1" noChangeArrowheads="1"/>
              </p:cNvSpPr>
              <p:nvPr/>
            </p:nvSpPr>
            <p:spPr bwMode="auto">
              <a:xfrm>
                <a:off x="4296" y="830"/>
                <a:ext cx="0" cy="22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264" name="Rectangle 1057"/>
            <p:cNvSpPr>
              <a:spLocks noChangeAspect="1" noChangeArrowheads="1"/>
            </p:cNvSpPr>
            <p:nvPr/>
          </p:nvSpPr>
          <p:spPr bwMode="auto">
            <a:xfrm rot="18840000">
              <a:off x="5857" y="1135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73125" eaLnBrk="0" hangingPunct="0"/>
              <a:r>
                <a:rPr lang="en-GB" sz="1900" dirty="0">
                  <a:solidFill>
                    <a:srgbClr val="FFFFFF"/>
                  </a:solidFill>
                  <a:latin typeface="Swis721 Blk BT" pitchFamily="34" charset="0"/>
                </a:rPr>
                <a:t>A380</a:t>
              </a:r>
              <a:endParaRPr lang="en-GB" sz="2300" i="0" dirty="0">
                <a:latin typeface="Times New Roman" pitchFamily="18" charset="0"/>
              </a:endParaRPr>
            </a:p>
          </p:txBody>
        </p:sp>
        <p:grpSp>
          <p:nvGrpSpPr>
            <p:cNvPr id="259" name="Group 1058"/>
            <p:cNvGrpSpPr>
              <a:grpSpLocks noChangeAspect="1"/>
            </p:cNvGrpSpPr>
            <p:nvPr/>
          </p:nvGrpSpPr>
          <p:grpSpPr bwMode="auto">
            <a:xfrm>
              <a:off x="4432" y="878"/>
              <a:ext cx="256" cy="880"/>
              <a:chOff x="4169" y="219"/>
              <a:chExt cx="235" cy="738"/>
            </a:xfrm>
          </p:grpSpPr>
          <p:sp>
            <p:nvSpPr>
              <p:cNvPr id="281" name="Freeform 1059"/>
              <p:cNvSpPr>
                <a:spLocks noChangeAspect="1"/>
              </p:cNvSpPr>
              <p:nvPr/>
            </p:nvSpPr>
            <p:spPr bwMode="auto">
              <a:xfrm>
                <a:off x="4169" y="219"/>
                <a:ext cx="0" cy="215"/>
              </a:xfrm>
              <a:custGeom>
                <a:avLst/>
                <a:gdLst>
                  <a:gd name="T0" fmla="*/ 3 w 515"/>
                  <a:gd name="T1" fmla="*/ 0 h 1596"/>
                  <a:gd name="T2" fmla="*/ 0 w 515"/>
                  <a:gd name="T3" fmla="*/ 1 h 1596"/>
                  <a:gd name="T4" fmla="*/ 126 w 515"/>
                  <a:gd name="T5" fmla="*/ 177 h 1596"/>
                  <a:gd name="T6" fmla="*/ 129 w 515"/>
                  <a:gd name="T7" fmla="*/ 177 h 1596"/>
                  <a:gd name="T8" fmla="*/ 3 w 515"/>
                  <a:gd name="T9" fmla="*/ 0 h 1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5"/>
                  <a:gd name="T16" fmla="*/ 0 h 1596"/>
                  <a:gd name="T17" fmla="*/ 515 w 515"/>
                  <a:gd name="T18" fmla="*/ 1596 h 15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5" h="1596">
                    <a:moveTo>
                      <a:pt x="11" y="0"/>
                    </a:moveTo>
                    <a:lnTo>
                      <a:pt x="0" y="5"/>
                    </a:lnTo>
                    <a:lnTo>
                      <a:pt x="504" y="1596"/>
                    </a:lnTo>
                    <a:lnTo>
                      <a:pt x="515" y="159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2" name="Freeform 1060"/>
              <p:cNvSpPr>
                <a:spLocks noChangeAspect="1"/>
              </p:cNvSpPr>
              <p:nvPr/>
            </p:nvSpPr>
            <p:spPr bwMode="auto">
              <a:xfrm>
                <a:off x="4404" y="742"/>
                <a:ext cx="0" cy="215"/>
              </a:xfrm>
              <a:custGeom>
                <a:avLst/>
                <a:gdLst>
                  <a:gd name="T0" fmla="*/ 0 w 80"/>
                  <a:gd name="T1" fmla="*/ 5 h 121"/>
                  <a:gd name="T2" fmla="*/ 19 w 80"/>
                  <a:gd name="T3" fmla="*/ 13 h 121"/>
                  <a:gd name="T4" fmla="*/ 20 w 80"/>
                  <a:gd name="T5" fmla="*/ 0 h 121"/>
                  <a:gd name="T6" fmla="*/ 0 w 80"/>
                  <a:gd name="T7" fmla="*/ 5 h 1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21"/>
                  <a:gd name="T14" fmla="*/ 80 w 80"/>
                  <a:gd name="T15" fmla="*/ 121 h 1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21">
                    <a:moveTo>
                      <a:pt x="0" y="41"/>
                    </a:moveTo>
                    <a:lnTo>
                      <a:pt x="73" y="121"/>
                    </a:lnTo>
                    <a:lnTo>
                      <a:pt x="8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63" name="Group 1061"/>
            <p:cNvGrpSpPr>
              <a:grpSpLocks noChangeAspect="1"/>
            </p:cNvGrpSpPr>
            <p:nvPr/>
          </p:nvGrpSpPr>
          <p:grpSpPr bwMode="auto">
            <a:xfrm>
              <a:off x="5096" y="1202"/>
              <a:ext cx="22" cy="560"/>
              <a:chOff x="4749" y="489"/>
              <a:chExt cx="20" cy="469"/>
            </a:xfrm>
          </p:grpSpPr>
          <p:sp>
            <p:nvSpPr>
              <p:cNvPr id="279" name="Freeform 1062"/>
              <p:cNvSpPr>
                <a:spLocks noChangeAspect="1"/>
              </p:cNvSpPr>
              <p:nvPr/>
            </p:nvSpPr>
            <p:spPr bwMode="auto">
              <a:xfrm>
                <a:off x="4769" y="489"/>
                <a:ext cx="0" cy="215"/>
              </a:xfrm>
              <a:custGeom>
                <a:avLst/>
                <a:gdLst>
                  <a:gd name="T0" fmla="*/ 39 w 154"/>
                  <a:gd name="T1" fmla="*/ 0 h 778"/>
                  <a:gd name="T2" fmla="*/ 36 w 154"/>
                  <a:gd name="T3" fmla="*/ 0 h 778"/>
                  <a:gd name="T4" fmla="*/ 0 w 154"/>
                  <a:gd name="T5" fmla="*/ 86 h 778"/>
                  <a:gd name="T6" fmla="*/ 3 w 154"/>
                  <a:gd name="T7" fmla="*/ 86 h 778"/>
                  <a:gd name="T8" fmla="*/ 39 w 154"/>
                  <a:gd name="T9" fmla="*/ 0 h 7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778"/>
                  <a:gd name="T17" fmla="*/ 154 w 154"/>
                  <a:gd name="T18" fmla="*/ 778 h 7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778">
                    <a:moveTo>
                      <a:pt x="154" y="3"/>
                    </a:moveTo>
                    <a:lnTo>
                      <a:pt x="142" y="0"/>
                    </a:lnTo>
                    <a:lnTo>
                      <a:pt x="0" y="775"/>
                    </a:lnTo>
                    <a:lnTo>
                      <a:pt x="12" y="778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80" name="Freeform 1063"/>
              <p:cNvSpPr>
                <a:spLocks noChangeAspect="1"/>
              </p:cNvSpPr>
              <p:nvPr/>
            </p:nvSpPr>
            <p:spPr bwMode="auto">
              <a:xfrm>
                <a:off x="4749" y="743"/>
                <a:ext cx="0" cy="215"/>
              </a:xfrm>
              <a:custGeom>
                <a:avLst/>
                <a:gdLst>
                  <a:gd name="T0" fmla="*/ 0 w 84"/>
                  <a:gd name="T1" fmla="*/ 0 h 118"/>
                  <a:gd name="T2" fmla="*/ 5 w 84"/>
                  <a:gd name="T3" fmla="*/ 13 h 118"/>
                  <a:gd name="T4" fmla="*/ 21 w 84"/>
                  <a:gd name="T5" fmla="*/ 3 h 118"/>
                  <a:gd name="T6" fmla="*/ 0 w 84"/>
                  <a:gd name="T7" fmla="*/ 0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18"/>
                  <a:gd name="T14" fmla="*/ 84 w 84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18">
                    <a:moveTo>
                      <a:pt x="0" y="0"/>
                    </a:moveTo>
                    <a:lnTo>
                      <a:pt x="23" y="118"/>
                    </a:lnTo>
                    <a:lnTo>
                      <a:pt x="8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65" name="Group 1064"/>
            <p:cNvGrpSpPr>
              <a:grpSpLocks noChangeAspect="1"/>
            </p:cNvGrpSpPr>
            <p:nvPr/>
          </p:nvGrpSpPr>
          <p:grpSpPr bwMode="auto">
            <a:xfrm>
              <a:off x="4345" y="1793"/>
              <a:ext cx="105" cy="279"/>
              <a:chOff x="3955" y="984"/>
              <a:chExt cx="206" cy="401"/>
            </a:xfrm>
          </p:grpSpPr>
          <p:sp>
            <p:nvSpPr>
              <p:cNvPr id="277" name="Freeform 1065"/>
              <p:cNvSpPr>
                <a:spLocks noChangeAspect="1"/>
              </p:cNvSpPr>
              <p:nvPr/>
            </p:nvSpPr>
            <p:spPr bwMode="auto">
              <a:xfrm>
                <a:off x="3955" y="1015"/>
                <a:ext cx="0" cy="370"/>
              </a:xfrm>
              <a:custGeom>
                <a:avLst/>
                <a:gdLst>
                  <a:gd name="T0" fmla="*/ 0 w 457"/>
                  <a:gd name="T1" fmla="*/ 132 h 1195"/>
                  <a:gd name="T2" fmla="*/ 2 w 457"/>
                  <a:gd name="T3" fmla="*/ 133 h 1195"/>
                  <a:gd name="T4" fmla="*/ 114 w 457"/>
                  <a:gd name="T5" fmla="*/ 1 h 1195"/>
                  <a:gd name="T6" fmla="*/ 111 w 457"/>
                  <a:gd name="T7" fmla="*/ 0 h 1195"/>
                  <a:gd name="T8" fmla="*/ 0 w 457"/>
                  <a:gd name="T9" fmla="*/ 132 h 1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1195"/>
                  <a:gd name="T17" fmla="*/ 457 w 457"/>
                  <a:gd name="T18" fmla="*/ 1195 h 1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1195">
                    <a:moveTo>
                      <a:pt x="0" y="1187"/>
                    </a:moveTo>
                    <a:lnTo>
                      <a:pt x="11" y="1195"/>
                    </a:lnTo>
                    <a:lnTo>
                      <a:pt x="457" y="8"/>
                    </a:lnTo>
                    <a:lnTo>
                      <a:pt x="446" y="0"/>
                    </a:lnTo>
                    <a:lnTo>
                      <a:pt x="0" y="118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8" name="Freeform 1066"/>
              <p:cNvSpPr>
                <a:spLocks noChangeAspect="1"/>
              </p:cNvSpPr>
              <p:nvPr/>
            </p:nvSpPr>
            <p:spPr bwMode="auto">
              <a:xfrm>
                <a:off x="4161" y="984"/>
                <a:ext cx="0" cy="369"/>
              </a:xfrm>
              <a:custGeom>
                <a:avLst/>
                <a:gdLst>
                  <a:gd name="T0" fmla="*/ 20 w 77"/>
                  <a:gd name="T1" fmla="*/ 13 h 120"/>
                  <a:gd name="T2" fmla="*/ 19 w 77"/>
                  <a:gd name="T3" fmla="*/ 0 h 120"/>
                  <a:gd name="T4" fmla="*/ 0 w 77"/>
                  <a:gd name="T5" fmla="*/ 8 h 120"/>
                  <a:gd name="T6" fmla="*/ 20 w 77"/>
                  <a:gd name="T7" fmla="*/ 13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20"/>
                  <a:gd name="T14" fmla="*/ 77 w 77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20">
                    <a:moveTo>
                      <a:pt x="77" y="120"/>
                    </a:moveTo>
                    <a:lnTo>
                      <a:pt x="75" y="0"/>
                    </a:lnTo>
                    <a:lnTo>
                      <a:pt x="0" y="74"/>
                    </a:lnTo>
                    <a:lnTo>
                      <a:pt x="77" y="12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66" name="Group 1067"/>
            <p:cNvGrpSpPr>
              <a:grpSpLocks noChangeAspect="1"/>
            </p:cNvGrpSpPr>
            <p:nvPr/>
          </p:nvGrpSpPr>
          <p:grpSpPr bwMode="auto">
            <a:xfrm>
              <a:off x="5472" y="1648"/>
              <a:ext cx="0" cy="286"/>
              <a:chOff x="4542" y="895"/>
              <a:chExt cx="0" cy="264"/>
            </a:xfrm>
          </p:grpSpPr>
          <p:sp>
            <p:nvSpPr>
              <p:cNvPr id="275" name="Freeform 1068"/>
              <p:cNvSpPr>
                <a:spLocks noChangeAspect="1"/>
              </p:cNvSpPr>
              <p:nvPr/>
            </p:nvSpPr>
            <p:spPr bwMode="auto">
              <a:xfrm>
                <a:off x="4542" y="922"/>
                <a:ext cx="0" cy="237"/>
              </a:xfrm>
              <a:custGeom>
                <a:avLst/>
                <a:gdLst>
                  <a:gd name="T0" fmla="*/ 149 w 608"/>
                  <a:gd name="T1" fmla="*/ 127 h 1141"/>
                  <a:gd name="T2" fmla="*/ 151 w 608"/>
                  <a:gd name="T3" fmla="*/ 125 h 1141"/>
                  <a:gd name="T4" fmla="*/ 2 w 608"/>
                  <a:gd name="T5" fmla="*/ 0 h 1141"/>
                  <a:gd name="T6" fmla="*/ 0 w 608"/>
                  <a:gd name="T7" fmla="*/ 1 h 1141"/>
                  <a:gd name="T8" fmla="*/ 149 w 608"/>
                  <a:gd name="T9" fmla="*/ 127 h 1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8"/>
                  <a:gd name="T16" fmla="*/ 0 h 1141"/>
                  <a:gd name="T17" fmla="*/ 608 w 608"/>
                  <a:gd name="T18" fmla="*/ 1141 h 1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8" h="1141">
                    <a:moveTo>
                      <a:pt x="599" y="1141"/>
                    </a:moveTo>
                    <a:lnTo>
                      <a:pt x="608" y="1128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599" y="114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6" name="Freeform 1069"/>
              <p:cNvSpPr>
                <a:spLocks noChangeAspect="1"/>
              </p:cNvSpPr>
              <p:nvPr/>
            </p:nvSpPr>
            <p:spPr bwMode="auto">
              <a:xfrm>
                <a:off x="4542" y="895"/>
                <a:ext cx="0" cy="237"/>
              </a:xfrm>
              <a:custGeom>
                <a:avLst/>
                <a:gdLst>
                  <a:gd name="T0" fmla="*/ 21 w 84"/>
                  <a:gd name="T1" fmla="*/ 6 h 119"/>
                  <a:gd name="T2" fmla="*/ 0 w 84"/>
                  <a:gd name="T3" fmla="*/ 0 h 119"/>
                  <a:gd name="T4" fmla="*/ 3 w 84"/>
                  <a:gd name="T5" fmla="*/ 13 h 119"/>
                  <a:gd name="T6" fmla="*/ 21 w 84"/>
                  <a:gd name="T7" fmla="*/ 6 h 1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19"/>
                  <a:gd name="T14" fmla="*/ 84 w 84"/>
                  <a:gd name="T15" fmla="*/ 119 h 1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19">
                    <a:moveTo>
                      <a:pt x="84" y="59"/>
                    </a:moveTo>
                    <a:lnTo>
                      <a:pt x="0" y="0"/>
                    </a:lnTo>
                    <a:lnTo>
                      <a:pt x="12" y="119"/>
                    </a:lnTo>
                    <a:lnTo>
                      <a:pt x="84" y="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67" name="Group 1070"/>
            <p:cNvGrpSpPr>
              <a:grpSpLocks noChangeAspect="1"/>
            </p:cNvGrpSpPr>
            <p:nvPr/>
          </p:nvGrpSpPr>
          <p:grpSpPr bwMode="auto">
            <a:xfrm>
              <a:off x="4492" y="1788"/>
              <a:ext cx="5" cy="272"/>
              <a:chOff x="4613" y="982"/>
              <a:chExt cx="5" cy="228"/>
            </a:xfrm>
          </p:grpSpPr>
          <p:sp>
            <p:nvSpPr>
              <p:cNvPr id="273" name="Freeform 1071"/>
              <p:cNvSpPr>
                <a:spLocks noChangeAspect="1"/>
              </p:cNvSpPr>
              <p:nvPr/>
            </p:nvSpPr>
            <p:spPr bwMode="auto">
              <a:xfrm>
                <a:off x="4613" y="995"/>
                <a:ext cx="0" cy="215"/>
              </a:xfrm>
              <a:custGeom>
                <a:avLst/>
                <a:gdLst>
                  <a:gd name="T0" fmla="*/ 557 w 2235"/>
                  <a:gd name="T1" fmla="*/ 117 h 1058"/>
                  <a:gd name="T2" fmla="*/ 558 w 2235"/>
                  <a:gd name="T3" fmla="*/ 115 h 1058"/>
                  <a:gd name="T4" fmla="*/ 1 w 2235"/>
                  <a:gd name="T5" fmla="*/ 0 h 1058"/>
                  <a:gd name="T6" fmla="*/ 0 w 2235"/>
                  <a:gd name="T7" fmla="*/ 2 h 1058"/>
                  <a:gd name="T8" fmla="*/ 557 w 2235"/>
                  <a:gd name="T9" fmla="*/ 117 h 10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5"/>
                  <a:gd name="T16" fmla="*/ 0 h 1058"/>
                  <a:gd name="T17" fmla="*/ 2235 w 2235"/>
                  <a:gd name="T18" fmla="*/ 1058 h 10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5" h="1058">
                    <a:moveTo>
                      <a:pt x="2231" y="1058"/>
                    </a:moveTo>
                    <a:lnTo>
                      <a:pt x="2235" y="1043"/>
                    </a:lnTo>
                    <a:lnTo>
                      <a:pt x="5" y="0"/>
                    </a:lnTo>
                    <a:lnTo>
                      <a:pt x="0" y="16"/>
                    </a:lnTo>
                    <a:lnTo>
                      <a:pt x="2231" y="105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4" name="Freeform 1072"/>
              <p:cNvSpPr>
                <a:spLocks noChangeAspect="1"/>
              </p:cNvSpPr>
              <p:nvPr/>
            </p:nvSpPr>
            <p:spPr bwMode="auto">
              <a:xfrm>
                <a:off x="4618" y="982"/>
                <a:ext cx="0" cy="215"/>
              </a:xfrm>
              <a:custGeom>
                <a:avLst/>
                <a:gdLst>
                  <a:gd name="T0" fmla="*/ 24 w 97"/>
                  <a:gd name="T1" fmla="*/ 0 h 101"/>
                  <a:gd name="T2" fmla="*/ 0 w 97"/>
                  <a:gd name="T3" fmla="*/ 1 h 101"/>
                  <a:gd name="T4" fmla="*/ 16 w 97"/>
                  <a:gd name="T5" fmla="*/ 11 h 101"/>
                  <a:gd name="T6" fmla="*/ 24 w 97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101"/>
                  <a:gd name="T14" fmla="*/ 97 w 97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101">
                    <a:moveTo>
                      <a:pt x="97" y="0"/>
                    </a:moveTo>
                    <a:lnTo>
                      <a:pt x="0" y="13"/>
                    </a:lnTo>
                    <a:lnTo>
                      <a:pt x="66" y="10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268" name="Group 1073"/>
            <p:cNvGrpSpPr>
              <a:grpSpLocks noChangeAspect="1"/>
            </p:cNvGrpSpPr>
            <p:nvPr/>
          </p:nvGrpSpPr>
          <p:grpSpPr bwMode="auto">
            <a:xfrm>
              <a:off x="4025" y="1251"/>
              <a:ext cx="565" cy="568"/>
              <a:chOff x="3795" y="532"/>
              <a:chExt cx="517" cy="476"/>
            </a:xfrm>
          </p:grpSpPr>
          <p:sp>
            <p:nvSpPr>
              <p:cNvPr id="271" name="Freeform 1074"/>
              <p:cNvSpPr>
                <a:spLocks noChangeAspect="1"/>
              </p:cNvSpPr>
              <p:nvPr/>
            </p:nvSpPr>
            <p:spPr bwMode="auto">
              <a:xfrm>
                <a:off x="3795" y="532"/>
                <a:ext cx="0" cy="215"/>
              </a:xfrm>
              <a:custGeom>
                <a:avLst/>
                <a:gdLst>
                  <a:gd name="T0" fmla="*/ 1 w 1064"/>
                  <a:gd name="T1" fmla="*/ 0 h 837"/>
                  <a:gd name="T2" fmla="*/ 0 w 1064"/>
                  <a:gd name="T3" fmla="*/ 2 h 837"/>
                  <a:gd name="T4" fmla="*/ 264 w 1064"/>
                  <a:gd name="T5" fmla="*/ 93 h 837"/>
                  <a:gd name="T6" fmla="*/ 265 w 1064"/>
                  <a:gd name="T7" fmla="*/ 91 h 837"/>
                  <a:gd name="T8" fmla="*/ 1 w 1064"/>
                  <a:gd name="T9" fmla="*/ 0 h 8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4"/>
                  <a:gd name="T16" fmla="*/ 0 h 837"/>
                  <a:gd name="T17" fmla="*/ 1064 w 1064"/>
                  <a:gd name="T18" fmla="*/ 837 h 8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4" h="837">
                    <a:moveTo>
                      <a:pt x="7" y="0"/>
                    </a:moveTo>
                    <a:lnTo>
                      <a:pt x="0" y="14"/>
                    </a:lnTo>
                    <a:lnTo>
                      <a:pt x="1057" y="837"/>
                    </a:lnTo>
                    <a:lnTo>
                      <a:pt x="1064" y="8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2" name="Freeform 1075"/>
              <p:cNvSpPr>
                <a:spLocks noChangeAspect="1"/>
              </p:cNvSpPr>
              <p:nvPr/>
            </p:nvSpPr>
            <p:spPr bwMode="auto">
              <a:xfrm>
                <a:off x="4312" y="793"/>
                <a:ext cx="0" cy="215"/>
              </a:xfrm>
              <a:custGeom>
                <a:avLst/>
                <a:gdLst>
                  <a:gd name="T0" fmla="*/ 0 w 96"/>
                  <a:gd name="T1" fmla="*/ 10 h 103"/>
                  <a:gd name="T2" fmla="*/ 24 w 96"/>
                  <a:gd name="T3" fmla="*/ 11 h 103"/>
                  <a:gd name="T4" fmla="*/ 12 w 96"/>
                  <a:gd name="T5" fmla="*/ 0 h 103"/>
                  <a:gd name="T6" fmla="*/ 0 w 96"/>
                  <a:gd name="T7" fmla="*/ 1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03"/>
                  <a:gd name="T14" fmla="*/ 96 w 96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03">
                    <a:moveTo>
                      <a:pt x="0" y="92"/>
                    </a:moveTo>
                    <a:lnTo>
                      <a:pt x="96" y="103"/>
                    </a:lnTo>
                    <a:lnTo>
                      <a:pt x="46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370" name="Rettangolo 369"/>
          <p:cNvSpPr/>
          <p:nvPr/>
        </p:nvSpPr>
        <p:spPr>
          <a:xfrm>
            <a:off x="7691495" y="4212378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873125" eaLnBrk="0" hangingPunct="0">
              <a:buClr>
                <a:srgbClr val="FF9900"/>
              </a:buClr>
            </a:pPr>
            <a:r>
              <a:rPr lang="en-GB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fuselage</a:t>
            </a:r>
          </a:p>
          <a:p>
            <a:pPr marL="0" lvl="1" algn="ctr" defTabSz="873125" eaLnBrk="0" hangingPunct="0">
              <a:buClr>
                <a:srgbClr val="FF9900"/>
              </a:buClr>
            </a:pPr>
            <a:r>
              <a:rPr lang="en-GB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units</a:t>
            </a:r>
            <a:endParaRPr lang="en-GB" sz="16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Rettangolo 370"/>
          <p:cNvSpPr/>
          <p:nvPr/>
        </p:nvSpPr>
        <p:spPr>
          <a:xfrm>
            <a:off x="4962590" y="6165305"/>
            <a:ext cx="146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873125" eaLnBrk="0" hangingPunct="0">
              <a:buClr>
                <a:srgbClr val="FF9900"/>
              </a:buClr>
            </a:pPr>
            <a:r>
              <a:rPr lang="en-GB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Centre-forward</a:t>
            </a:r>
          </a:p>
          <a:p>
            <a:pPr marL="0" lvl="1" algn="ctr" defTabSz="873125" eaLnBrk="0" hangingPunct="0">
              <a:buClr>
                <a:srgbClr val="FF9900"/>
              </a:buClr>
            </a:pPr>
            <a:r>
              <a:rPr lang="en-GB" sz="1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unit</a:t>
            </a:r>
          </a:p>
        </p:txBody>
      </p:sp>
      <p:pic>
        <p:nvPicPr>
          <p:cNvPr id="372" name="Picture 3"/>
          <p:cNvPicPr>
            <a:picLocks noChangeAspect="1" noChangeArrowheads="1"/>
          </p:cNvPicPr>
          <p:nvPr/>
        </p:nvPicPr>
        <p:blipFill>
          <a:blip r:embed="rId17" cstate="email"/>
          <a:srcRect l="409" t="636" r="1228" b="1272"/>
          <a:stretch>
            <a:fillRect/>
          </a:stretch>
        </p:blipFill>
        <p:spPr bwMode="auto">
          <a:xfrm>
            <a:off x="3006070" y="5661248"/>
            <a:ext cx="1874922" cy="111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smtClean="0"/>
              <a:t>THE GENERAL AVIATION COMPANIES</a:t>
            </a:r>
            <a:endParaRPr lang="it-IT" b="1" dirty="0"/>
          </a:p>
        </p:txBody>
      </p:sp>
      <p:pic>
        <p:nvPicPr>
          <p:cNvPr id="4098" name="Picture 2" descr="http://www.campaniaerospace.it/util/scale_img.php?img=C:\Program%20Files\Apache%20Software%20Foundation\Apache2.2\www\campaniaerospace\demo/images/comprofiler/97_4ac084991ab40.jpg&amp;width=168&amp;height=90"/>
          <p:cNvPicPr>
            <a:picLocks noChangeAspect="1" noChangeArrowheads="1"/>
          </p:cNvPicPr>
          <p:nvPr/>
        </p:nvPicPr>
        <p:blipFill>
          <a:blip r:embed="rId2" cstate="email"/>
          <a:srcRect t="-19283"/>
          <a:stretch>
            <a:fillRect/>
          </a:stretch>
        </p:blipFill>
        <p:spPr bwMode="auto">
          <a:xfrm>
            <a:off x="4796983" y="1340769"/>
            <a:ext cx="2485513" cy="79208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uppo 5"/>
          <p:cNvGrpSpPr/>
          <p:nvPr/>
        </p:nvGrpSpPr>
        <p:grpSpPr>
          <a:xfrm>
            <a:off x="1364602" y="1376772"/>
            <a:ext cx="2496277" cy="792088"/>
            <a:chOff x="4067944" y="1772816"/>
            <a:chExt cx="1728192" cy="504056"/>
          </a:xfrm>
        </p:grpSpPr>
        <p:sp>
          <p:nvSpPr>
            <p:cNvPr id="5" name="Rettangolo 4"/>
            <p:cNvSpPr/>
            <p:nvPr/>
          </p:nvSpPr>
          <p:spPr>
            <a:xfrm>
              <a:off x="4067944" y="1772816"/>
              <a:ext cx="172819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t3.gstatic.com/images?q=tbn:ANd9GcSWTkSag5VTyEicPaIBjtmu_3CTFa5NA77sTnBFYGz8pcA2t5z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80070" y="1772910"/>
              <a:ext cx="1715097" cy="384582"/>
            </a:xfrm>
            <a:prstGeom prst="rect">
              <a:avLst/>
            </a:prstGeom>
            <a:noFill/>
          </p:spPr>
        </p:pic>
      </p:grpSp>
      <p:sp>
        <p:nvSpPr>
          <p:cNvPr id="7" name="CasellaDiTesto 6"/>
          <p:cNvSpPr txBox="1"/>
          <p:nvPr/>
        </p:nvSpPr>
        <p:spPr>
          <a:xfrm>
            <a:off x="584515" y="1556792"/>
            <a:ext cx="709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From                                                 …to</a:t>
            </a:r>
            <a:endParaRPr lang="en-US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54645" y="2132857"/>
            <a:ext cx="171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Est. 1948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99061" y="2132856"/>
            <a:ext cx="358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Est. 1986</a:t>
            </a:r>
          </a:p>
          <a:p>
            <a:r>
              <a:rPr lang="it-IT" sz="1400" b="1" dirty="0" smtClean="0"/>
              <a:t>2 </a:t>
            </a:r>
            <a:r>
              <a:rPr lang="it-IT" sz="1400" b="1" dirty="0" err="1" smtClean="0"/>
              <a:t>Plants</a:t>
            </a:r>
            <a:r>
              <a:rPr lang="it-IT" sz="1400" b="1" dirty="0" smtClean="0"/>
              <a:t> in Capodichino (NA), Capua (CE)</a:t>
            </a:r>
          </a:p>
        </p:txBody>
      </p:sp>
      <p:pic>
        <p:nvPicPr>
          <p:cNvPr id="14" name="Picture 14" descr="http://www.campaniaerospace.it/util/scale_img.php?img=C:\Program%20Files\Apache%20Software%20Foundation\Apache2.2\www\campaniaerospace\demo/images/comprofiler/157_48342ea82dc6e.jpg&amp;width=168&amp;height=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8628" y="4868580"/>
            <a:ext cx="2038655" cy="648072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844043" y="5498068"/>
            <a:ext cx="24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Est. 1996</a:t>
            </a:r>
          </a:p>
          <a:p>
            <a:pPr algn="r"/>
            <a:r>
              <a:rPr lang="it-IT" sz="1400" b="1" dirty="0" err="1" smtClean="0"/>
              <a:t>Plant</a:t>
            </a:r>
            <a:r>
              <a:rPr lang="it-IT" sz="1400" b="1" dirty="0" smtClean="0"/>
              <a:t> in Capodichino (NA)</a:t>
            </a:r>
          </a:p>
        </p:txBody>
      </p:sp>
      <p:pic>
        <p:nvPicPr>
          <p:cNvPr id="16" name="Picture 10" descr="http://www.campaniaerospace.it/util/scale_img.php?img=C:\Program%20Files\Apache%20Software%20Foundation\Apache2.2\www\campaniaerospace\demo/images/comprofiler/134_4868d7a5ec82f.jpg&amp;width=168&amp;height=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76636" y="3188199"/>
            <a:ext cx="1733550" cy="552451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1598627" y="3769876"/>
            <a:ext cx="273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Est. 1989</a:t>
            </a:r>
          </a:p>
          <a:p>
            <a:pPr algn="r"/>
            <a:r>
              <a:rPr lang="it-IT" sz="1400" b="1" dirty="0" err="1" smtClean="0"/>
              <a:t>Plant</a:t>
            </a:r>
            <a:r>
              <a:rPr lang="it-IT" sz="1400" b="1" dirty="0" smtClean="0"/>
              <a:t> in Capua (CE)</a:t>
            </a:r>
            <a:endParaRPr lang="it-IT" sz="1400" b="1" dirty="0"/>
          </a:p>
        </p:txBody>
      </p:sp>
      <p:pic>
        <p:nvPicPr>
          <p:cNvPr id="18" name="Picture 28" descr="https://encrypted-tbn2.gstatic.com/images?q=tbn:ANd9GcT-sFy8gasJRzlpnW1UtHTVhMnLi3MoDpHg37KCDgjHL7Y__PDh"/>
          <p:cNvPicPr>
            <a:picLocks noChangeAspect="1" noChangeArrowheads="1"/>
          </p:cNvPicPr>
          <p:nvPr/>
        </p:nvPicPr>
        <p:blipFill>
          <a:blip r:embed="rId6" cstate="email"/>
          <a:srcRect l="-24757"/>
          <a:stretch>
            <a:fillRect/>
          </a:stretch>
        </p:blipFill>
        <p:spPr bwMode="auto">
          <a:xfrm>
            <a:off x="4483195" y="2852937"/>
            <a:ext cx="5306342" cy="378904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Connettore 2 18"/>
          <p:cNvCxnSpPr>
            <a:stCxn id="14" idx="3"/>
          </p:cNvCxnSpPr>
          <p:nvPr/>
        </p:nvCxnSpPr>
        <p:spPr>
          <a:xfrm flipV="1">
            <a:off x="3637282" y="4581128"/>
            <a:ext cx="2844963" cy="611488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6" idx="3"/>
          </p:cNvCxnSpPr>
          <p:nvPr/>
        </p:nvCxnSpPr>
        <p:spPr>
          <a:xfrm>
            <a:off x="3410186" y="3464426"/>
            <a:ext cx="2749595" cy="396623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577069" y="2132856"/>
            <a:ext cx="702078" cy="1656184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5742170" y="2132856"/>
            <a:ext cx="927021" cy="2232248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LUIGI PASCAL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65785" y="188640"/>
            <a:ext cx="1155700" cy="1366838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7371269" y="1556793"/>
            <a:ext cx="27086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85513F"/>
                </a:solidFill>
              </a:rPr>
              <a:t>Luigi </a:t>
            </a:r>
            <a:r>
              <a:rPr lang="it-IT" b="1" dirty="0" err="1" smtClean="0">
                <a:solidFill>
                  <a:srgbClr val="85513F"/>
                </a:solidFill>
              </a:rPr>
              <a:t>Pascale</a:t>
            </a:r>
            <a:endParaRPr lang="it-IT" b="1" dirty="0" smtClean="0">
              <a:solidFill>
                <a:srgbClr val="85513F"/>
              </a:solidFill>
            </a:endParaRPr>
          </a:p>
          <a:p>
            <a:pPr algn="ctr"/>
            <a:r>
              <a:rPr lang="it-IT" sz="1400" dirty="0" smtClean="0"/>
              <a:t>Napoli</a:t>
            </a:r>
          </a:p>
          <a:p>
            <a:pPr algn="ctr"/>
            <a:r>
              <a:rPr lang="it-IT" sz="1400" b="1" dirty="0" smtClean="0">
                <a:solidFill>
                  <a:srgbClr val="85513F"/>
                </a:solidFill>
              </a:rPr>
              <a:t>Professor, </a:t>
            </a:r>
            <a:r>
              <a:rPr lang="it-IT" sz="1400" b="1" dirty="0" err="1" smtClean="0">
                <a:solidFill>
                  <a:srgbClr val="85513F"/>
                </a:solidFill>
              </a:rPr>
              <a:t>aircraft</a:t>
            </a:r>
            <a:r>
              <a:rPr lang="it-IT" sz="1400" b="1" dirty="0" smtClean="0">
                <a:solidFill>
                  <a:srgbClr val="85513F"/>
                </a:solidFill>
              </a:rPr>
              <a:t> designer</a:t>
            </a:r>
            <a:endParaRPr lang="it-IT" sz="1400" b="1" dirty="0">
              <a:solidFill>
                <a:srgbClr val="85513F"/>
              </a:solidFill>
            </a:endParaRPr>
          </a:p>
        </p:txBody>
      </p:sp>
      <p:pic>
        <p:nvPicPr>
          <p:cNvPr id="6146" name="Picture 2" descr="http://www.tecnam.com/Upload/image/NEWS_RELEASE_2014/MALTA_8_GENN2014/TecnamP2006T_Malta_small.jpg.ashx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26853" y="2204865"/>
            <a:ext cx="1496219" cy="666751"/>
          </a:xfrm>
          <a:prstGeom prst="rect">
            <a:avLst/>
          </a:prstGeom>
          <a:noFill/>
        </p:spPr>
      </p:pic>
      <p:pic>
        <p:nvPicPr>
          <p:cNvPr id="6148" name="Picture 4" descr="http://www.vulcanair.com/photogallery/images/____7/large/___6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489" y="5589241"/>
            <a:ext cx="1638182" cy="704483"/>
          </a:xfrm>
          <a:prstGeom prst="rect">
            <a:avLst/>
          </a:prstGeom>
          <a:noFill/>
        </p:spPr>
      </p:pic>
      <p:pic>
        <p:nvPicPr>
          <p:cNvPr id="6150" name="Picture 6" descr="http://www.omasud.it/img/product/prodotti_fondo_pagina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72480" y="3789040"/>
            <a:ext cx="1664687" cy="66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" descr="https://encrypted-tbn2.gstatic.com/images?q=tbn:ANd9GcT-sFy8gasJRzlpnW1UtHTVhMnLi3MoDpHg37KCDgjHL7Y__PDh"/>
          <p:cNvPicPr>
            <a:picLocks noChangeAspect="1" noChangeArrowheads="1"/>
          </p:cNvPicPr>
          <p:nvPr/>
        </p:nvPicPr>
        <p:blipFill>
          <a:blip r:embed="rId2" cstate="email"/>
          <a:srcRect l="-24757"/>
          <a:stretch>
            <a:fillRect/>
          </a:stretch>
        </p:blipFill>
        <p:spPr bwMode="auto">
          <a:xfrm>
            <a:off x="4483195" y="2852937"/>
            <a:ext cx="5306342" cy="378904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0" name="Connettore 2 19"/>
          <p:cNvCxnSpPr/>
          <p:nvPr/>
        </p:nvCxnSpPr>
        <p:spPr>
          <a:xfrm>
            <a:off x="3314818" y="3573016"/>
            <a:ext cx="3900433" cy="720080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companies</a:t>
            </a:r>
            <a:endParaRPr lang="it-IT" b="1" dirty="0"/>
          </a:p>
        </p:txBody>
      </p:sp>
      <p:pic>
        <p:nvPicPr>
          <p:cNvPr id="3076" name="Picture 4" descr="http://www.campaniaerospace.it/util/scale_img.php?img=C:\Program%20Files\Apache%20Software%20Foundation\Apache2.2\www\campaniaerospace\demo/images/comprofiler/108_49c8bedd31976.jpg&amp;width=168&amp;height=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480" y="3284985"/>
            <a:ext cx="1733550" cy="70485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988670" y="3284984"/>
            <a:ext cx="1716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Est. 1984</a:t>
            </a:r>
          </a:p>
          <a:p>
            <a:r>
              <a:rPr lang="it-IT" sz="1400" b="1" dirty="0" err="1" smtClean="0"/>
              <a:t>Interiors</a:t>
            </a:r>
            <a:endParaRPr lang="it-IT" sz="1400" b="1" dirty="0" smtClean="0"/>
          </a:p>
          <a:p>
            <a:r>
              <a:rPr lang="it-IT" sz="1400" b="1" dirty="0" err="1" smtClean="0"/>
              <a:t>Plant</a:t>
            </a:r>
            <a:r>
              <a:rPr lang="it-IT" sz="1400" b="1" dirty="0" smtClean="0"/>
              <a:t> in Nola (NA)</a:t>
            </a:r>
            <a:endParaRPr lang="it-IT" sz="1400" b="1" dirty="0"/>
          </a:p>
        </p:txBody>
      </p:sp>
      <p:pic>
        <p:nvPicPr>
          <p:cNvPr id="3078" name="Picture 6" descr="http://www.campaniaerospace.it/util/scale_img.php?img=C:\Program%20Files\Apache%20Software%20Foundation\Apache2.2\www\campaniaerospace\demo/images/comprofiler/118_4abb7c5007a13.jpg&amp;width=168&amp;height=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4471" y="1345361"/>
            <a:ext cx="2218944" cy="829056"/>
          </a:xfrm>
          <a:prstGeom prst="rect">
            <a:avLst/>
          </a:prstGeom>
          <a:noFill/>
        </p:spPr>
      </p:pic>
      <p:pic>
        <p:nvPicPr>
          <p:cNvPr id="3080" name="Picture 8" descr="http://www.campaniaerospace.it/util/scale_img.php?img=C:\Program%20Files\Apache%20Software%20Foundation\Apache2.2\www\campaniaerospace\demo/images/comprofiler/116_4bb21c6b59b1c.jpg&amp;width=168&amp;height=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3217" y="1124744"/>
            <a:ext cx="1830629" cy="806730"/>
          </a:xfrm>
          <a:prstGeom prst="rect">
            <a:avLst/>
          </a:prstGeom>
          <a:noFill/>
        </p:spPr>
      </p:pic>
      <p:pic>
        <p:nvPicPr>
          <p:cNvPr id="3084" name="Picture 12" descr="http://www.campaniaerospace.it/util/scale_img.php?img=C:\Program%20Files\Apache%20Software%20Foundation\Apache2.2\www\campaniaerospace\demo/images/comprofiler/156_4a2d51a86acfd.gif&amp;width=168&amp;height=9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2480" y="4427958"/>
            <a:ext cx="1733550" cy="657226"/>
          </a:xfrm>
          <a:prstGeom prst="rect">
            <a:avLst/>
          </a:prstGeom>
          <a:noFill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58801" y="1147276"/>
            <a:ext cx="2001589" cy="69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080792" y="1844825"/>
            <a:ext cx="3432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Est. 1993</a:t>
            </a:r>
          </a:p>
          <a:p>
            <a:r>
              <a:rPr lang="it-IT" sz="1400" b="1" dirty="0" err="1" smtClean="0"/>
              <a:t>Aerostructure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components</a:t>
            </a:r>
            <a:endParaRPr lang="it-IT" sz="1400" b="1" dirty="0" smtClean="0"/>
          </a:p>
          <a:p>
            <a:r>
              <a:rPr lang="it-IT" sz="1400" b="1" dirty="0" smtClean="0"/>
              <a:t>3 </a:t>
            </a:r>
            <a:r>
              <a:rPr lang="it-IT" sz="1400" b="1" dirty="0" err="1" smtClean="0"/>
              <a:t>Plants</a:t>
            </a:r>
            <a:r>
              <a:rPr lang="it-IT" sz="1400" b="1" dirty="0" smtClean="0"/>
              <a:t> in Somma Vesuviana (NA), Pomigliano d’Arco (NA), </a:t>
            </a:r>
            <a:r>
              <a:rPr lang="it-IT" sz="1400" b="1" dirty="0" err="1" smtClean="0"/>
              <a:t>Paolisi</a:t>
            </a:r>
            <a:r>
              <a:rPr lang="it-IT" sz="1400" b="1" dirty="0" smtClean="0"/>
              <a:t> (BN)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804417" y="1883073"/>
            <a:ext cx="3101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Est. 1989</a:t>
            </a:r>
          </a:p>
          <a:p>
            <a:r>
              <a:rPr lang="it-IT" sz="1400" b="1" dirty="0" err="1" smtClean="0"/>
              <a:t>Aerostructure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components</a:t>
            </a:r>
            <a:endParaRPr lang="it-IT" sz="1400" b="1" dirty="0" smtClean="0"/>
          </a:p>
          <a:p>
            <a:r>
              <a:rPr lang="it-IT" sz="1400" b="1" dirty="0" smtClean="0"/>
              <a:t>2 </a:t>
            </a:r>
            <a:r>
              <a:rPr lang="it-IT" sz="1400" b="1" dirty="0" err="1" smtClean="0"/>
              <a:t>Plants</a:t>
            </a:r>
            <a:r>
              <a:rPr lang="it-IT" sz="1400" b="1" dirty="0" smtClean="0"/>
              <a:t> in </a:t>
            </a:r>
            <a:r>
              <a:rPr lang="it-IT" sz="1400" b="1" dirty="0" err="1" smtClean="0"/>
              <a:t>Airola</a:t>
            </a:r>
            <a:r>
              <a:rPr lang="it-IT" sz="1400" b="1" dirty="0" smtClean="0"/>
              <a:t> (BN), </a:t>
            </a:r>
            <a:r>
              <a:rPr lang="it-IT" sz="1400" b="1" dirty="0" err="1" smtClean="0"/>
              <a:t>Acerra</a:t>
            </a:r>
            <a:r>
              <a:rPr lang="it-IT" sz="1400" b="1" dirty="0" smtClean="0"/>
              <a:t> (NA)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17997" y="2114854"/>
            <a:ext cx="2862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Est. 1936</a:t>
            </a:r>
          </a:p>
          <a:p>
            <a:r>
              <a:rPr lang="en-US" sz="1400" b="1" dirty="0" smtClean="0"/>
              <a:t>Landing gears and hydraulic systems</a:t>
            </a:r>
          </a:p>
          <a:p>
            <a:r>
              <a:rPr lang="en-US" sz="1400" b="1" dirty="0" smtClean="0"/>
              <a:t>2 Plants in Naples,  </a:t>
            </a:r>
            <a:r>
              <a:rPr lang="en-US" sz="1400" b="1" dirty="0" err="1" smtClean="0"/>
              <a:t>Arienzo</a:t>
            </a:r>
            <a:r>
              <a:rPr lang="en-US" sz="1400" b="1" dirty="0" smtClean="0"/>
              <a:t> (CE)</a:t>
            </a:r>
            <a:endParaRPr lang="en-US" sz="14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066679" y="4365104"/>
            <a:ext cx="2730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Est. 1920</a:t>
            </a:r>
          </a:p>
          <a:p>
            <a:r>
              <a:rPr lang="it-IT" sz="1400" b="1" dirty="0" err="1" smtClean="0"/>
              <a:t>Tools</a:t>
            </a:r>
            <a:r>
              <a:rPr lang="it-IT" sz="1400" b="1" dirty="0" smtClean="0"/>
              <a:t> &amp; </a:t>
            </a:r>
            <a:r>
              <a:rPr lang="it-IT" sz="1400" b="1" dirty="0" err="1" smtClean="0"/>
              <a:t>Jigs</a:t>
            </a:r>
            <a:endParaRPr lang="it-IT" sz="1400" b="1" dirty="0" smtClean="0"/>
          </a:p>
          <a:p>
            <a:r>
              <a:rPr lang="it-IT" sz="1400" b="1" dirty="0" err="1" smtClean="0"/>
              <a:t>Plant</a:t>
            </a:r>
            <a:r>
              <a:rPr lang="it-IT" sz="1400" b="1" dirty="0" smtClean="0"/>
              <a:t> in Pomigliano d’Arco (NA)</a:t>
            </a:r>
            <a:endParaRPr lang="it-IT" sz="1400" b="1" dirty="0"/>
          </a:p>
        </p:txBody>
      </p:sp>
      <p:pic>
        <p:nvPicPr>
          <p:cNvPr id="4098" name="Picture 2" descr="http://image.slidesharecdn.com/analisidisettoretesihotforming-130414094938-phpapp02/95/analisi-di-settore-tesi-hot-forming-5-1024.jpg?cb=13659510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2481" y="5463192"/>
            <a:ext cx="2034882" cy="790348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2300705" y="5498648"/>
            <a:ext cx="3276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Est. 1973</a:t>
            </a:r>
          </a:p>
          <a:p>
            <a:r>
              <a:rPr lang="it-IT" sz="1400" b="1" dirty="0" err="1" smtClean="0"/>
              <a:t>Aerostructure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components</a:t>
            </a:r>
            <a:endParaRPr lang="it-IT" sz="1400" b="1" dirty="0" smtClean="0"/>
          </a:p>
          <a:p>
            <a:r>
              <a:rPr lang="en-US" sz="1400" b="1" dirty="0" smtClean="0"/>
              <a:t>2 plants: </a:t>
            </a:r>
            <a:r>
              <a:rPr lang="en-US" sz="1400" b="1" dirty="0" err="1" smtClean="0"/>
              <a:t>Cercola</a:t>
            </a:r>
            <a:r>
              <a:rPr lang="en-US" sz="1400" b="1" dirty="0" smtClean="0"/>
              <a:t> (NA), </a:t>
            </a:r>
            <a:r>
              <a:rPr lang="en-US" sz="1400" b="1" dirty="0" err="1" smtClean="0"/>
              <a:t>Cicerale</a:t>
            </a:r>
            <a:r>
              <a:rPr lang="en-US" sz="1400" b="1" dirty="0" smtClean="0"/>
              <a:t> (SA)</a:t>
            </a:r>
            <a:endParaRPr lang="en-US" sz="1400" b="1" dirty="0"/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3470835" y="4509120"/>
            <a:ext cx="3510390" cy="216024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3704862" y="4437112"/>
            <a:ext cx="2964329" cy="1224136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3704861" y="5589240"/>
            <a:ext cx="5148572" cy="72008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2612740" y="3068960"/>
            <a:ext cx="3900433" cy="720080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2612740" y="3068960"/>
            <a:ext cx="4134459" cy="1296144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H="1">
            <a:off x="7527286" y="2636912"/>
            <a:ext cx="858095" cy="1224136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15" idx="2"/>
          </p:cNvCxnSpPr>
          <p:nvPr/>
        </p:nvCxnSpPr>
        <p:spPr>
          <a:xfrm flipH="1">
            <a:off x="6903217" y="2621738"/>
            <a:ext cx="1451992" cy="1671359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640965" y="2852936"/>
            <a:ext cx="2271334" cy="1646565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4640966" y="2852936"/>
            <a:ext cx="2730303" cy="936104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4640965" y="2852936"/>
            <a:ext cx="2418269" cy="1584176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116632"/>
            <a:ext cx="9410700" cy="841248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Cira</a:t>
            </a:r>
            <a:r>
              <a:rPr lang="it-IT" b="1" dirty="0" smtClean="0"/>
              <a:t> - Centro Italiano di Ricerche Aerospaziali </a:t>
            </a:r>
            <a:endParaRPr lang="it-IT" b="1" dirty="0"/>
          </a:p>
        </p:txBody>
      </p:sp>
      <p:pic>
        <p:nvPicPr>
          <p:cNvPr id="8" name="Picture 28" descr="https://encrypted-tbn2.gstatic.com/images?q=tbn:ANd9GcT-sFy8gasJRzlpnW1UtHTVhMnLi3MoDpHg37KCDgjHL7Y__PDh"/>
          <p:cNvPicPr>
            <a:picLocks noChangeAspect="1" noChangeArrowheads="1"/>
          </p:cNvPicPr>
          <p:nvPr/>
        </p:nvPicPr>
        <p:blipFill>
          <a:blip r:embed="rId2" cstate="email"/>
          <a:srcRect l="-47450"/>
          <a:stretch>
            <a:fillRect/>
          </a:stretch>
        </p:blipFill>
        <p:spPr bwMode="auto">
          <a:xfrm>
            <a:off x="350489" y="2852937"/>
            <a:ext cx="6271621" cy="378904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9" name="Connettore 2 8"/>
          <p:cNvCxnSpPr/>
          <p:nvPr/>
        </p:nvCxnSpPr>
        <p:spPr>
          <a:xfrm flipV="1">
            <a:off x="2066679" y="3789040"/>
            <a:ext cx="936104" cy="1440160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http://www.cira.it/log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98" y="5157193"/>
            <a:ext cx="3725069" cy="1257301"/>
          </a:xfrm>
          <a:prstGeom prst="rect">
            <a:avLst/>
          </a:prstGeom>
          <a:noFill/>
        </p:spPr>
      </p:pic>
      <p:pic>
        <p:nvPicPr>
          <p:cNvPr id="45062" name="Picture 6" descr="CIRA Campu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4199" y="1196752"/>
            <a:ext cx="3877330" cy="266429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50489" y="1359639"/>
            <a:ext cx="538259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  <a:buBlip>
                <a:blip r:embed="rId5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Born in 1984 to manage PRORA, the Italian Aerospace Research Program</a:t>
            </a:r>
          </a:p>
          <a:p>
            <a:pPr marL="357188" indent="-357188">
              <a:spcAft>
                <a:spcPts val="600"/>
              </a:spcAft>
              <a:buBlip>
                <a:blip r:embed="rId5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CIRA is a company with public and private sector shareholders</a:t>
            </a:r>
          </a:p>
        </p:txBody>
      </p:sp>
      <p:pic>
        <p:nvPicPr>
          <p:cNvPr id="12" name="Picture 4" descr="CIRA LC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03217" y="4322410"/>
            <a:ext cx="2730341" cy="162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116632"/>
            <a:ext cx="9410700" cy="841248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Cira</a:t>
            </a:r>
            <a:r>
              <a:rPr lang="it-IT" b="1" dirty="0" smtClean="0"/>
              <a:t> - Centro Italiano di Ricerche Aerospaziali 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0489" y="1196753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Blip>
                <a:blip r:embed="rId2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Major facilities:</a:t>
            </a:r>
          </a:p>
          <a:p>
            <a:pPr marL="814388" lvl="1" indent="-357188">
              <a:buBlip>
                <a:blip r:embed="rId3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Icing Wind Tunnel (IWT)</a:t>
            </a:r>
          </a:p>
          <a:p>
            <a:pPr marL="814388" lvl="1" indent="-357188">
              <a:buBlip>
                <a:blip r:embed="rId3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Plasma Wind Tunnel (PWT)</a:t>
            </a:r>
          </a:p>
          <a:p>
            <a:pPr marL="814388" lvl="1" indent="-357188">
              <a:buBlip>
                <a:blip r:embed="rId3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Aerospace Structures Impact Lab (LISA)</a:t>
            </a:r>
          </a:p>
          <a:p>
            <a:pPr marL="814388" lvl="1" indent="-357188">
              <a:buBlip>
                <a:blip r:embed="rId3"/>
              </a:buBlip>
            </a:pPr>
            <a:r>
              <a:rPr lang="en-US" b="1" dirty="0" smtClean="0"/>
              <a:t>PT1 Transonic Wind Tunnel</a:t>
            </a:r>
          </a:p>
          <a:p>
            <a:pPr marL="814388" lvl="1" indent="-357188">
              <a:buBlip>
                <a:blip r:embed="rId3"/>
              </a:buBlip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GHIBLI hypersonic plasma tunnel</a:t>
            </a:r>
          </a:p>
        </p:txBody>
      </p:sp>
      <p:pic>
        <p:nvPicPr>
          <p:cNvPr id="22530" name="Picture 2" descr="L'impianto IW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489" y="3573017"/>
            <a:ext cx="3663156" cy="1895475"/>
          </a:xfrm>
          <a:prstGeom prst="rect">
            <a:avLst/>
          </a:prstGeom>
          <a:noFill/>
        </p:spPr>
      </p:pic>
      <p:pic>
        <p:nvPicPr>
          <p:cNvPr id="22532" name="Picture 4" descr="PWTtestAeroSekurSPEM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67113" y="1196752"/>
            <a:ext cx="3714750" cy="2362200"/>
          </a:xfrm>
          <a:prstGeom prst="rect">
            <a:avLst/>
          </a:prstGeom>
          <a:noFill/>
        </p:spPr>
      </p:pic>
      <p:pic>
        <p:nvPicPr>
          <p:cNvPr id="22534" name="Picture 6" descr="Galleria pt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59235" y="3717032"/>
            <a:ext cx="2590006" cy="2819400"/>
          </a:xfrm>
          <a:prstGeom prst="rect">
            <a:avLst/>
          </a:prstGeom>
          <a:noFill/>
        </p:spPr>
      </p:pic>
      <p:pic>
        <p:nvPicPr>
          <p:cNvPr id="22536" name="Picture 8" descr="Ghibli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94905" y="4676000"/>
            <a:ext cx="2853554" cy="186043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50489" y="35730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IWT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67113" y="119675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PWT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94905" y="467462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GHIBLI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59234" y="618679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PT1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https://encrypted-tbn2.gstatic.com/images?q=tbn:ANd9GcT-sFy8gasJRzlpnW1UtHTVhMnLi3MoDpHg37KCDgjHL7Y__PDh"/>
          <p:cNvPicPr>
            <a:picLocks noChangeAspect="1" noChangeArrowheads="1"/>
          </p:cNvPicPr>
          <p:nvPr/>
        </p:nvPicPr>
        <p:blipFill>
          <a:blip r:embed="rId2" cstate="email"/>
          <a:srcRect l="-47450"/>
          <a:stretch>
            <a:fillRect/>
          </a:stretch>
        </p:blipFill>
        <p:spPr bwMode="auto">
          <a:xfrm>
            <a:off x="505858" y="1484784"/>
            <a:ext cx="8581601" cy="51845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67472"/>
            <a:ext cx="9410700" cy="841248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Five</a:t>
            </a:r>
            <a:r>
              <a:rPr lang="it-IT" b="1" dirty="0" smtClean="0"/>
              <a:t> UNIVERSITIES </a:t>
            </a:r>
            <a:r>
              <a:rPr lang="it-IT" b="1" dirty="0" err="1" smtClean="0"/>
              <a:t>involved</a:t>
            </a:r>
            <a:r>
              <a:rPr lang="it-IT" b="1" dirty="0" smtClean="0"/>
              <a:t> in </a:t>
            </a:r>
            <a:r>
              <a:rPr lang="it-IT" b="1" dirty="0" err="1" smtClean="0"/>
              <a:t>aerospace</a:t>
            </a:r>
            <a:r>
              <a:rPr lang="it-IT" b="1" dirty="0" smtClean="0"/>
              <a:t>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2060" name="Picture 12" descr="http://upload.wikimedia.org/wikipedia/it/1/11/Napoli_university_seal_alfachanne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0575" y="3356992"/>
            <a:ext cx="1638182" cy="1512168"/>
          </a:xfrm>
          <a:prstGeom prst="rect">
            <a:avLst/>
          </a:prstGeom>
          <a:noFill/>
        </p:spPr>
      </p:pic>
      <p:pic>
        <p:nvPicPr>
          <p:cNvPr id="2066" name="Picture 18" descr="http://upload.wikimedia.org/wikipedia/it/5/5e/Logo-uniparthenop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34732" y="4653136"/>
            <a:ext cx="1560173" cy="1440160"/>
          </a:xfrm>
          <a:prstGeom prst="rect">
            <a:avLst/>
          </a:prstGeom>
          <a:noFill/>
        </p:spPr>
      </p:pic>
      <p:pic>
        <p:nvPicPr>
          <p:cNvPr id="2068" name="Picture 20" descr="http://upload.wikimedia.org/wikipedia/it/0/02/Logo-SU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98628" y="1700809"/>
            <a:ext cx="1566811" cy="1446287"/>
          </a:xfrm>
          <a:prstGeom prst="rect">
            <a:avLst/>
          </a:prstGeom>
          <a:noFill/>
        </p:spPr>
      </p:pic>
      <p:pic>
        <p:nvPicPr>
          <p:cNvPr id="2070" name="Picture 22" descr="http://upload.wikimedia.org/wikipedia/it/d/d6/LogoUniversit%C3%A0DiSalern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5013176"/>
            <a:ext cx="1507645" cy="1391672"/>
          </a:xfrm>
          <a:prstGeom prst="rect">
            <a:avLst/>
          </a:prstGeom>
          <a:noFill/>
        </p:spPr>
      </p:pic>
      <p:pic>
        <p:nvPicPr>
          <p:cNvPr id="2074" name="Picture 26" descr="http://www.unisannio.it/images/sannioorosmall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26050" y="1628801"/>
            <a:ext cx="763588" cy="1019175"/>
          </a:xfrm>
          <a:prstGeom prst="rect">
            <a:avLst/>
          </a:prstGeom>
          <a:noFill/>
        </p:spPr>
      </p:pic>
      <p:cxnSp>
        <p:nvCxnSpPr>
          <p:cNvPr id="20" name="Connettore 2 19"/>
          <p:cNvCxnSpPr>
            <a:stCxn id="2068" idx="3"/>
          </p:cNvCxnSpPr>
          <p:nvPr/>
        </p:nvCxnSpPr>
        <p:spPr>
          <a:xfrm>
            <a:off x="3165439" y="2423952"/>
            <a:ext cx="1475527" cy="356976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2768757" y="3789040"/>
            <a:ext cx="1872208" cy="360040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860879" y="3933056"/>
            <a:ext cx="858095" cy="936104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070" idx="0"/>
          </p:cNvCxnSpPr>
          <p:nvPr/>
        </p:nvCxnSpPr>
        <p:spPr>
          <a:xfrm flipV="1">
            <a:off x="5706822" y="4293096"/>
            <a:ext cx="572325" cy="720080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074" idx="1"/>
          </p:cNvCxnSpPr>
          <p:nvPr/>
        </p:nvCxnSpPr>
        <p:spPr>
          <a:xfrm flipH="1">
            <a:off x="6279147" y="2138388"/>
            <a:ext cx="1746903" cy="282500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email"/>
          <a:srcRect l="1517" t="581" r="758" b="581"/>
          <a:stretch>
            <a:fillRect/>
          </a:stretch>
        </p:blipFill>
        <p:spPr bwMode="auto">
          <a:xfrm>
            <a:off x="194472" y="4869161"/>
            <a:ext cx="1507836" cy="1838017"/>
          </a:xfrm>
          <a:prstGeom prst="rect">
            <a:avLst/>
          </a:prstGeom>
          <a:noFill/>
          <a:ln w="698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https://encrypted-tbn2.gstatic.com/images?q=tbn:ANd9GcT-sFy8gasJRzlpnW1UtHTVhMnLi3MoDpHg37KCDgjHL7Y__PDh"/>
          <p:cNvPicPr>
            <a:picLocks noChangeAspect="1" noChangeArrowheads="1"/>
          </p:cNvPicPr>
          <p:nvPr/>
        </p:nvPicPr>
        <p:blipFill>
          <a:blip r:embed="rId2" cstate="email"/>
          <a:srcRect l="-47450"/>
          <a:stretch>
            <a:fillRect/>
          </a:stretch>
        </p:blipFill>
        <p:spPr bwMode="auto">
          <a:xfrm>
            <a:off x="350489" y="2852937"/>
            <a:ext cx="6271621" cy="37890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83496"/>
            <a:ext cx="9410700" cy="841248"/>
          </a:xfrm>
        </p:spPr>
        <p:txBody>
          <a:bodyPr/>
          <a:lstStyle/>
          <a:p>
            <a:r>
              <a:rPr lang="it-IT" b="1" dirty="0" smtClean="0"/>
              <a:t>THE ITALIAN AIR FORCE ACADEMY</a:t>
            </a:r>
            <a:endParaRPr lang="it-IT" b="1" dirty="0"/>
          </a:p>
        </p:txBody>
      </p:sp>
      <p:pic>
        <p:nvPicPr>
          <p:cNvPr id="22536" name="Picture 8" descr="https://encrypted-tbn3.gstatic.com/images?q=tbn:ANd9GcSo4wIN_S8lNW_dkdXYcIZ4TDAENXjQuDNQ1Vl4gf7hFbV3JXKvq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1095" y="1340769"/>
            <a:ext cx="3894280" cy="2600727"/>
          </a:xfrm>
          <a:prstGeom prst="rect">
            <a:avLst/>
          </a:prstGeom>
          <a:noFill/>
        </p:spPr>
      </p:pic>
      <p:pic>
        <p:nvPicPr>
          <p:cNvPr id="22538" name="Picture 10" descr="http://upload.wikimedia.org/wikipedia/it/f/f8/Stemma_Accademia_Aeronauti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515" y="4437112"/>
            <a:ext cx="1533999" cy="204148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06506" y="1412776"/>
            <a:ext cx="538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Established in Pozzuoli (NA) in 1961 to provide military and ethic education to Italian Air Force officials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2066679" y="4581128"/>
            <a:ext cx="1248139" cy="648072"/>
          </a:xfrm>
          <a:prstGeom prst="straightConnector1">
            <a:avLst/>
          </a:prstGeom>
          <a:ln w="317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28464" y="4365104"/>
            <a:ext cx="5500809" cy="2308531"/>
            <a:chOff x="128464" y="4365104"/>
            <a:chExt cx="5500809" cy="2308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8464" y="4365104"/>
              <a:ext cx="5500809" cy="230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http://www.aeroportosalerno.it/CMS/upload/gestioneMenu/Logo_Rev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92760" y="4437112"/>
              <a:ext cx="2741414" cy="482462"/>
            </a:xfrm>
            <a:prstGeom prst="rect">
              <a:avLst/>
            </a:prstGeom>
            <a:noFill/>
          </p:spPr>
        </p:pic>
      </p:grpSp>
      <p:pic>
        <p:nvPicPr>
          <p:cNvPr id="1030" name="Picture 6" descr="Risultati immagini per &quot;aeroporto di capodichino&quot;"/>
          <p:cNvPicPr>
            <a:picLocks noChangeAspect="1" noChangeArrowheads="1"/>
          </p:cNvPicPr>
          <p:nvPr/>
        </p:nvPicPr>
        <p:blipFill>
          <a:blip r:embed="rId5" cstate="email"/>
          <a:srcRect b="10923"/>
          <a:stretch>
            <a:fillRect/>
          </a:stretch>
        </p:blipFill>
        <p:spPr bwMode="auto">
          <a:xfrm>
            <a:off x="4232920" y="1340768"/>
            <a:ext cx="5544616" cy="2936240"/>
          </a:xfrm>
          <a:prstGeom prst="rect">
            <a:avLst/>
          </a:prstGeom>
          <a:noFill/>
        </p:spPr>
      </p:pic>
      <p:pic>
        <p:nvPicPr>
          <p:cNvPr id="1032" name="Picture 8" descr="Gesa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67128" y="1412776"/>
            <a:ext cx="2438400" cy="6096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034" name="AutoShape 10" descr="Risultati immagini per &quot;aeroporto di capu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Risultati immagini per &quot;aeroporto di capu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aeroclubcittadicapua.files.wordpress.com/2011/11/img_97682.jpg?w=450&amp;h=3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7136" y="4365103"/>
            <a:ext cx="3384376" cy="2256251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6177136" y="5951021"/>
            <a:ext cx="221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Aeroporto </a:t>
            </a:r>
            <a:r>
              <a:rPr lang="it-IT" b="1" dirty="0" smtClean="0">
                <a:solidFill>
                  <a:schemeClr val="bg1"/>
                </a:solidFill>
              </a:rPr>
              <a:t>di </a:t>
            </a:r>
            <a:r>
              <a:rPr lang="it-IT" b="1" dirty="0" smtClean="0">
                <a:solidFill>
                  <a:schemeClr val="bg1"/>
                </a:solidFill>
              </a:rPr>
              <a:t>Capua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“Oreste Salomone”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40" name="Picture 16" descr="http://www.quicaserta.it/wp-content/uploads/2012/03/Schermata-2012-02-14-a-19.17.3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464" y="1657985"/>
            <a:ext cx="4030434" cy="2563103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200472" y="350274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Aeroporto </a:t>
            </a:r>
            <a:r>
              <a:rPr lang="it-IT" b="1" dirty="0" smtClean="0">
                <a:solidFill>
                  <a:schemeClr val="bg1"/>
                </a:solidFill>
              </a:rPr>
              <a:t>di </a:t>
            </a:r>
            <a:r>
              <a:rPr lang="it-IT" b="1" dirty="0" err="1" smtClean="0">
                <a:solidFill>
                  <a:schemeClr val="bg1"/>
                </a:solidFill>
              </a:rPr>
              <a:t>Grazzanise</a:t>
            </a:r>
            <a:endParaRPr lang="it-IT" b="1" dirty="0" smtClean="0">
              <a:solidFill>
                <a:schemeClr val="bg1"/>
              </a:solidFill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“Carlo Romagnoli”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326898" y="283496"/>
            <a:ext cx="9410700" cy="841248"/>
          </a:xfrm>
        </p:spPr>
        <p:txBody>
          <a:bodyPr/>
          <a:lstStyle/>
          <a:p>
            <a:r>
              <a:rPr lang="it-IT" b="1" dirty="0" smtClean="0"/>
              <a:t>THE </a:t>
            </a:r>
            <a:r>
              <a:rPr lang="it-IT" b="1" dirty="0" smtClean="0"/>
              <a:t>AIRPORT SYSTEM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iNTRODUCTION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6497" y="1340768"/>
            <a:ext cx="914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Aft>
                <a:spcPts val="1800"/>
              </a:spcAft>
              <a:buBlip>
                <a:blip r:embed="rId2"/>
              </a:buBlip>
            </a:pPr>
            <a:r>
              <a:rPr lang="it-IT" sz="2400" b="1" dirty="0" smtClean="0">
                <a:solidFill>
                  <a:srgbClr val="85513F"/>
                </a:solidFill>
              </a:rPr>
              <a:t>200 ACTORS IN THE SECTOR: LARGE AND SMI, RESEARCH CENTER, LABORATORIES, CONSORTIA, ETC (5 </a:t>
            </a:r>
            <a:r>
              <a:rPr lang="it-IT" sz="2400" b="1" dirty="0" err="1" smtClean="0">
                <a:solidFill>
                  <a:srgbClr val="85513F"/>
                </a:solidFill>
              </a:rPr>
              <a:t>Universities</a:t>
            </a:r>
            <a:r>
              <a:rPr lang="it-IT" sz="2400" b="1" dirty="0" smtClean="0">
                <a:solidFill>
                  <a:srgbClr val="85513F"/>
                </a:solidFill>
              </a:rPr>
              <a:t> </a:t>
            </a:r>
            <a:r>
              <a:rPr lang="it-IT" sz="2400" b="1" dirty="0" err="1" smtClean="0">
                <a:solidFill>
                  <a:srgbClr val="85513F"/>
                </a:solidFill>
              </a:rPr>
              <a:t>not</a:t>
            </a:r>
            <a:r>
              <a:rPr lang="it-IT" sz="2400" b="1" dirty="0" smtClean="0">
                <a:solidFill>
                  <a:srgbClr val="85513F"/>
                </a:solidFill>
              </a:rPr>
              <a:t> </a:t>
            </a:r>
            <a:r>
              <a:rPr lang="it-IT" sz="2400" b="1" dirty="0" err="1" smtClean="0">
                <a:solidFill>
                  <a:srgbClr val="85513F"/>
                </a:solidFill>
              </a:rPr>
              <a:t>included</a:t>
            </a:r>
            <a:r>
              <a:rPr lang="it-IT" sz="2400" b="1" dirty="0" smtClean="0">
                <a:solidFill>
                  <a:srgbClr val="85513F"/>
                </a:solidFill>
              </a:rPr>
              <a:t>)</a:t>
            </a:r>
          </a:p>
          <a:p>
            <a:pPr marL="354013" indent="-354013">
              <a:spcAft>
                <a:spcPts val="1800"/>
              </a:spcAft>
              <a:buBlip>
                <a:blip r:embed="rId2"/>
              </a:buBlip>
            </a:pPr>
            <a:r>
              <a:rPr lang="it-IT" sz="2400" b="1" dirty="0" err="1" smtClean="0">
                <a:solidFill>
                  <a:srgbClr val="85513F"/>
                </a:solidFill>
              </a:rPr>
              <a:t>Approx</a:t>
            </a:r>
            <a:r>
              <a:rPr lang="it-IT" sz="2400" b="1" dirty="0" smtClean="0">
                <a:solidFill>
                  <a:srgbClr val="85513F"/>
                </a:solidFill>
              </a:rPr>
              <a:t> 220 PLANTS IN THE REGION</a:t>
            </a:r>
          </a:p>
          <a:p>
            <a:pPr marL="354013" indent="-354013">
              <a:spcAft>
                <a:spcPts val="1800"/>
              </a:spcAft>
              <a:buBlip>
                <a:blip r:embed="rId2"/>
              </a:buBlip>
            </a:pPr>
            <a:r>
              <a:rPr lang="it-IT" sz="2400" b="1" dirty="0" smtClean="0">
                <a:solidFill>
                  <a:srgbClr val="85513F"/>
                </a:solidFill>
              </a:rPr>
              <a:t>25 COMPANIES HAVE HEADQUARTER OUT OF THE REGION</a:t>
            </a:r>
          </a:p>
          <a:p>
            <a:pPr marL="354013" indent="-354013">
              <a:spcAft>
                <a:spcPts val="1800"/>
              </a:spcAft>
              <a:buBlip>
                <a:blip r:embed="rId2"/>
              </a:buBlip>
            </a:pPr>
            <a:r>
              <a:rPr lang="it-IT" sz="2400" b="1" dirty="0" smtClean="0">
                <a:solidFill>
                  <a:srgbClr val="85513F"/>
                </a:solidFill>
              </a:rPr>
              <a:t>SIX CONSORTIA (ALI, </a:t>
            </a:r>
            <a:r>
              <a:rPr lang="it-IT" sz="2400" b="1" dirty="0" err="1" smtClean="0">
                <a:solidFill>
                  <a:srgbClr val="85513F"/>
                </a:solidFill>
              </a:rPr>
              <a:t>Antares</a:t>
            </a:r>
            <a:r>
              <a:rPr lang="it-IT" sz="2400" b="1" dirty="0" smtClean="0">
                <a:solidFill>
                  <a:srgbClr val="85513F"/>
                </a:solidFill>
              </a:rPr>
              <a:t>, CALTEC, CHAIN, </a:t>
            </a:r>
            <a:r>
              <a:rPr lang="it-IT" sz="2400" b="1" dirty="0" err="1" smtClean="0">
                <a:solidFill>
                  <a:srgbClr val="85513F"/>
                </a:solidFill>
              </a:rPr>
              <a:t>Consaer</a:t>
            </a:r>
            <a:r>
              <a:rPr lang="it-IT" sz="2400" b="1" dirty="0" smtClean="0">
                <a:solidFill>
                  <a:srgbClr val="85513F"/>
                </a:solidFill>
              </a:rPr>
              <a:t>, SAM) GROUP APPROX 70 COMPANIES</a:t>
            </a:r>
          </a:p>
          <a:p>
            <a:pPr>
              <a:spcAft>
                <a:spcPts val="1800"/>
              </a:spcAft>
              <a:buBlip>
                <a:blip r:embed="rId2"/>
              </a:buBlip>
            </a:pPr>
            <a:endParaRPr lang="it-IT" sz="2400" b="1" dirty="0" smtClean="0">
              <a:solidFill>
                <a:srgbClr val="85513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97016" y="479715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it-IT" i="1" dirty="0" smtClean="0">
                <a:solidFill>
                  <a:srgbClr val="85513F"/>
                </a:solidFill>
              </a:rPr>
              <a:t>Data </a:t>
            </a:r>
            <a:r>
              <a:rPr lang="it-IT" i="1" dirty="0" err="1" smtClean="0">
                <a:solidFill>
                  <a:srgbClr val="85513F"/>
                </a:solidFill>
              </a:rPr>
              <a:t>sources</a:t>
            </a:r>
            <a:r>
              <a:rPr lang="it-IT" i="1" dirty="0" smtClean="0">
                <a:solidFill>
                  <a:srgbClr val="85513F"/>
                </a:solidFill>
              </a:rPr>
              <a:t> </a:t>
            </a:r>
            <a:r>
              <a:rPr lang="it-IT" i="1" dirty="0" err="1" smtClean="0">
                <a:solidFill>
                  <a:srgbClr val="85513F"/>
                </a:solidFill>
              </a:rPr>
              <a:t>from</a:t>
            </a:r>
            <a:r>
              <a:rPr lang="it-IT" i="1" dirty="0" smtClean="0">
                <a:solidFill>
                  <a:srgbClr val="85513F"/>
                </a:solidFill>
              </a:rPr>
              <a:t> website </a:t>
            </a:r>
            <a:r>
              <a:rPr lang="it-IT" i="1" dirty="0" err="1" smtClean="0">
                <a:solidFill>
                  <a:srgbClr val="85513F"/>
                </a:solidFill>
              </a:rPr>
              <a:t>of</a:t>
            </a:r>
            <a:r>
              <a:rPr lang="it-IT" i="1" dirty="0" smtClean="0">
                <a:solidFill>
                  <a:srgbClr val="85513F"/>
                </a:solidFill>
              </a:rPr>
              <a:t>: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85513F"/>
                </a:solidFill>
              </a:rPr>
              <a:t>Regione Campania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85513F"/>
                </a:solidFill>
              </a:rPr>
              <a:t>Campania </a:t>
            </a:r>
            <a:r>
              <a:rPr lang="it-IT" i="1" dirty="0" err="1" smtClean="0">
                <a:solidFill>
                  <a:srgbClr val="85513F"/>
                </a:solidFill>
              </a:rPr>
              <a:t>Aerospace</a:t>
            </a:r>
            <a:endParaRPr lang="it-IT" i="1" dirty="0" smtClean="0">
              <a:solidFill>
                <a:srgbClr val="85513F"/>
              </a:solidFill>
            </a:endParaRPr>
          </a:p>
          <a:p>
            <a:pPr marL="354013" indent="-354013">
              <a:buFont typeface="Wingdings" pitchFamily="2" charset="2"/>
              <a:buChar char="§"/>
            </a:pPr>
            <a:r>
              <a:rPr lang="it-IT" i="1" dirty="0" err="1" smtClean="0">
                <a:solidFill>
                  <a:srgbClr val="85513F"/>
                </a:solidFill>
              </a:rPr>
              <a:t>Consortia</a:t>
            </a:r>
            <a:endParaRPr lang="it-IT" i="1" dirty="0" smtClean="0">
              <a:solidFill>
                <a:srgbClr val="85513F"/>
              </a:solidFill>
            </a:endParaRPr>
          </a:p>
          <a:p>
            <a:pPr marL="354013" indent="-354013">
              <a:buFont typeface="Wingdings" pitchFamily="2" charset="2"/>
              <a:buChar char="§"/>
            </a:pPr>
            <a:r>
              <a:rPr lang="it-IT" i="1" dirty="0" smtClean="0">
                <a:solidFill>
                  <a:srgbClr val="85513F"/>
                </a:solidFill>
              </a:rPr>
              <a:t>Single company</a:t>
            </a:r>
          </a:p>
          <a:p>
            <a:pPr>
              <a:buBlip>
                <a:blip r:embed="rId2"/>
              </a:buBlip>
            </a:pPr>
            <a:endParaRPr lang="it-IT" i="1" dirty="0" smtClean="0">
              <a:solidFill>
                <a:srgbClr val="8551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iNTRODUCTION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6497" y="1484786"/>
            <a:ext cx="914501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ALLOCATION (</a:t>
            </a:r>
            <a:r>
              <a:rPr lang="it-IT" sz="2400" b="1" dirty="0" err="1" smtClean="0">
                <a:solidFill>
                  <a:schemeClr val="bg1"/>
                </a:solidFill>
              </a:rPr>
              <a:t>by</a:t>
            </a:r>
            <a:r>
              <a:rPr lang="it-IT" sz="2400" b="1" dirty="0" smtClean="0">
                <a:solidFill>
                  <a:schemeClr val="bg1"/>
                </a:solidFill>
              </a:rPr>
              <a:t> Province)</a:t>
            </a:r>
          </a:p>
        </p:txBody>
      </p:sp>
      <p:graphicFrame>
        <p:nvGraphicFramePr>
          <p:cNvPr id="11" name="Grafico 10"/>
          <p:cNvGraphicFramePr/>
          <p:nvPr/>
        </p:nvGraphicFramePr>
        <p:xfrm>
          <a:off x="1712640" y="2455334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iNTRODUCTION</a:t>
            </a:r>
            <a:endParaRPr lang="it-IT" b="1" dirty="0"/>
          </a:p>
        </p:txBody>
      </p:sp>
      <p:graphicFrame>
        <p:nvGraphicFramePr>
          <p:cNvPr id="11" name="Grafico 10"/>
          <p:cNvGraphicFramePr/>
          <p:nvPr/>
        </p:nvGraphicFramePr>
        <p:xfrm>
          <a:off x="1712640" y="2455334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6497" y="1484786"/>
            <a:ext cx="914501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ALLOCATION </a:t>
            </a:r>
            <a:r>
              <a:rPr lang="it-IT" sz="2400" b="1" dirty="0" smtClean="0">
                <a:solidFill>
                  <a:schemeClr val="bg1"/>
                </a:solidFill>
              </a:rPr>
              <a:t>(</a:t>
            </a:r>
            <a:r>
              <a:rPr lang="it-IT" sz="2400" b="1" dirty="0" err="1" smtClean="0">
                <a:solidFill>
                  <a:schemeClr val="bg1"/>
                </a:solidFill>
              </a:rPr>
              <a:t>by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type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iNTRODUCTION</a:t>
            </a:r>
            <a:endParaRPr lang="it-IT" b="1" dirty="0"/>
          </a:p>
        </p:txBody>
      </p:sp>
      <p:graphicFrame>
        <p:nvGraphicFramePr>
          <p:cNvPr id="11" name="Grafico 10"/>
          <p:cNvGraphicFramePr/>
          <p:nvPr/>
        </p:nvGraphicFramePr>
        <p:xfrm>
          <a:off x="1712640" y="2455334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6497" y="1484786"/>
            <a:ext cx="914501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ALLOCATION </a:t>
            </a:r>
            <a:r>
              <a:rPr lang="it-IT" sz="2400" b="1" dirty="0" smtClean="0">
                <a:solidFill>
                  <a:schemeClr val="bg1"/>
                </a:solidFill>
              </a:rPr>
              <a:t>(</a:t>
            </a:r>
            <a:r>
              <a:rPr lang="it-IT" sz="2400" b="1" dirty="0" err="1" smtClean="0">
                <a:solidFill>
                  <a:schemeClr val="bg1"/>
                </a:solidFill>
              </a:rPr>
              <a:t>by</a:t>
            </a:r>
            <a:r>
              <a:rPr lang="it-IT" sz="2400" b="1" dirty="0" smtClean="0">
                <a:solidFill>
                  <a:schemeClr val="bg1"/>
                </a:solidFill>
              </a:rPr>
              <a:t> business </a:t>
            </a:r>
            <a:r>
              <a:rPr lang="it-IT" sz="2400" b="1" dirty="0" err="1" smtClean="0">
                <a:solidFill>
                  <a:schemeClr val="bg1"/>
                </a:solidFill>
              </a:rPr>
              <a:t>name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iNTRODUCTION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6497" y="1484786"/>
            <a:ext cx="914501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ALLOCATION </a:t>
            </a:r>
            <a:r>
              <a:rPr lang="it-IT" sz="2400" b="1" dirty="0" smtClean="0">
                <a:solidFill>
                  <a:schemeClr val="bg1"/>
                </a:solidFill>
              </a:rPr>
              <a:t>(</a:t>
            </a:r>
            <a:r>
              <a:rPr lang="it-IT" sz="2400" b="1" dirty="0" err="1" smtClean="0">
                <a:solidFill>
                  <a:schemeClr val="bg1"/>
                </a:solidFill>
              </a:rPr>
              <a:t>by</a:t>
            </a:r>
            <a:r>
              <a:rPr lang="it-IT" sz="2400" b="1" dirty="0" smtClean="0">
                <a:solidFill>
                  <a:schemeClr val="bg1"/>
                </a:solidFill>
              </a:rPr>
              <a:t> establishment </a:t>
            </a:r>
            <a:r>
              <a:rPr lang="it-IT" sz="2400" b="1" dirty="0" err="1" smtClean="0">
                <a:solidFill>
                  <a:schemeClr val="bg1"/>
                </a:solidFill>
              </a:rPr>
              <a:t>period</a:t>
            </a:r>
            <a:r>
              <a:rPr lang="it-IT" sz="2400" b="1" dirty="0" smtClean="0">
                <a:solidFill>
                  <a:schemeClr val="bg1"/>
                </a:solidFill>
              </a:rPr>
              <a:t>)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488505" y="2132857"/>
          <a:ext cx="9001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err="1" smtClean="0"/>
              <a:t>Aerospace</a:t>
            </a:r>
            <a:r>
              <a:rPr lang="it-IT" b="1" dirty="0" smtClean="0"/>
              <a:t> </a:t>
            </a:r>
            <a:r>
              <a:rPr lang="it-IT" b="1" dirty="0" err="1" smtClean="0"/>
              <a:t>industry</a:t>
            </a:r>
            <a:r>
              <a:rPr lang="it-IT" b="1" dirty="0" smtClean="0"/>
              <a:t> in </a:t>
            </a:r>
            <a:r>
              <a:rPr lang="it-IT" b="1" dirty="0" err="1" smtClean="0"/>
              <a:t>campania</a:t>
            </a:r>
            <a:r>
              <a:rPr lang="it-IT" b="1" dirty="0" smtClean="0"/>
              <a:t> </a:t>
            </a:r>
            <a:r>
              <a:rPr lang="it-IT" b="1" dirty="0" err="1" smtClean="0"/>
              <a:t>today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50922" y="5085185"/>
            <a:ext cx="14041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2011 data</a:t>
            </a:r>
          </a:p>
        </p:txBody>
      </p:sp>
      <p:graphicFrame>
        <p:nvGraphicFramePr>
          <p:cNvPr id="8" name="Grafico 7"/>
          <p:cNvGraphicFramePr>
            <a:graphicFrameLocks noChangeAspect="1"/>
          </p:cNvGraphicFramePr>
          <p:nvPr/>
        </p:nvGraphicFramePr>
        <p:xfrm>
          <a:off x="1" y="2276873"/>
          <a:ext cx="4915496" cy="309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 noChangeAspect="1"/>
          </p:cNvGraphicFramePr>
          <p:nvPr/>
        </p:nvGraphicFramePr>
        <p:xfrm>
          <a:off x="4990504" y="2276873"/>
          <a:ext cx="4915496" cy="309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08584" y="1412776"/>
            <a:ext cx="756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THE MOST IMPORTANT INDUSTRIAL SECTOR IN CAMPANIA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66680" y="5733257"/>
            <a:ext cx="553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sym typeface="Wingdings"/>
              </a:rPr>
              <a:t>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Campania share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116632"/>
            <a:ext cx="9410700" cy="84124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THE CAMPANIA </a:t>
            </a:r>
            <a:r>
              <a:rPr lang="it-IT" b="1" dirty="0" err="1" smtClean="0"/>
              <a:t>Aerospace</a:t>
            </a:r>
            <a:r>
              <a:rPr lang="it-IT" b="1" dirty="0" smtClean="0"/>
              <a:t> TECHNOLOGICAL DISTRICT</a:t>
            </a:r>
            <a:endParaRPr lang="it-IT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30" y="1268760"/>
            <a:ext cx="41344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718974" y="1336700"/>
            <a:ext cx="4758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May 30 2012:  DAC –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Distretto Tecnologico Aerospaziale della Campania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establishment</a:t>
            </a:r>
          </a:p>
          <a:p>
            <a:pPr marL="450850" lvl="1" indent="-271463">
              <a:buBlip>
                <a:blip r:embed="rId3"/>
              </a:buBlip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main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companies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850" lvl="1" indent="-271463">
              <a:buBlip>
                <a:blip r:embed="rId3"/>
              </a:buBlip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128 SME</a:t>
            </a:r>
          </a:p>
          <a:p>
            <a:pPr marL="450850" lvl="1" indent="-271463">
              <a:buBlip>
                <a:blip r:embed="rId3"/>
              </a:buBlip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center</a:t>
            </a:r>
          </a:p>
          <a:p>
            <a:pPr marL="182563" lvl="1" indent="-3175"/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€117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millions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invested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in 12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strategic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programs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97" y="4351784"/>
            <a:ext cx="906674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8497" y="4005064"/>
            <a:ext cx="468052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Industrial </a:t>
            </a:r>
            <a:r>
              <a:rPr lang="it-IT" b="1" dirty="0" err="1" smtClean="0">
                <a:solidFill>
                  <a:schemeClr val="bg1"/>
                </a:solidFill>
              </a:rPr>
              <a:t>partners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26754" y="4005064"/>
            <a:ext cx="436848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Research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partners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898" y="260648"/>
            <a:ext cx="9410700" cy="841248"/>
          </a:xfrm>
        </p:spPr>
        <p:txBody>
          <a:bodyPr/>
          <a:lstStyle/>
          <a:p>
            <a:r>
              <a:rPr lang="it-IT" b="1" dirty="0" smtClean="0"/>
              <a:t>DEVELOPMENT LINES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2523" y="1402899"/>
            <a:ext cx="63187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main pillars identified:</a:t>
            </a:r>
          </a:p>
          <a:p>
            <a:endParaRPr lang="en-US" b="1" dirty="0" smtClean="0"/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AVIATION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 the development of enabling technologies and technologies for the design and production of the new regional turboprop</a:t>
            </a: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AVIATION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 the development of manufacturing and assembly of light aircraft for Business &amp; General Aviation</a:t>
            </a: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AND CARRIERS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 the design and development of space platforms such as micro satellites and dual technologies related to carriers and systems for logistic and communications</a:t>
            </a: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AND TRASFORMATION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for the development of new methodologies of maintenance and transformation</a:t>
            </a:r>
          </a:p>
        </p:txBody>
      </p:sp>
      <p:pic>
        <p:nvPicPr>
          <p:cNvPr id="1028" name="Picture 4" descr="http://continuibanks.altervista.org/wp-content/uploads/2013/11/1.jpg"/>
          <p:cNvPicPr>
            <a:picLocks noChangeAspect="1" noChangeArrowheads="1"/>
          </p:cNvPicPr>
          <p:nvPr/>
        </p:nvPicPr>
        <p:blipFill>
          <a:blip r:embed="rId2" cstate="email"/>
          <a:srcRect t="14612" b="21917"/>
          <a:stretch>
            <a:fillRect/>
          </a:stretch>
        </p:blipFill>
        <p:spPr bwMode="auto">
          <a:xfrm>
            <a:off x="7116982" y="1844825"/>
            <a:ext cx="2672556" cy="1172843"/>
          </a:xfrm>
          <a:prstGeom prst="rect">
            <a:avLst/>
          </a:prstGeom>
          <a:noFill/>
        </p:spPr>
      </p:pic>
      <p:pic>
        <p:nvPicPr>
          <p:cNvPr id="1032" name="Picture 8" descr="http://continuibanks.altervista.org/wp-content/uploads/2013/11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7471" y="3069807"/>
            <a:ext cx="2691411" cy="1158085"/>
          </a:xfrm>
          <a:prstGeom prst="rect">
            <a:avLst/>
          </a:prstGeom>
          <a:noFill/>
        </p:spPr>
      </p:pic>
      <p:pic>
        <p:nvPicPr>
          <p:cNvPr id="1034" name="Picture 10" descr="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3922" y="4280030"/>
            <a:ext cx="1915573" cy="1185062"/>
          </a:xfrm>
          <a:prstGeom prst="rect">
            <a:avLst/>
          </a:prstGeom>
          <a:noFill/>
        </p:spPr>
      </p:pic>
      <p:pic>
        <p:nvPicPr>
          <p:cNvPr id="1036" name="Picture 12" descr="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51" y="5517233"/>
            <a:ext cx="2418269" cy="120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681</Words>
  <Application>Microsoft Office PowerPoint</Application>
  <PresentationFormat>A4 (21x29,7 cm)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Terra</vt:lpstr>
      <vt:lpstr>l’Industria Aerospaziale  NELLA REGIONE CAMPANIA</vt:lpstr>
      <vt:lpstr>iNTRODUCTION</vt:lpstr>
      <vt:lpstr>iNTRODUCTION</vt:lpstr>
      <vt:lpstr>iNTRODUCTION</vt:lpstr>
      <vt:lpstr>iNTRODUCTION</vt:lpstr>
      <vt:lpstr>iNTRODUCTION</vt:lpstr>
      <vt:lpstr>Aerospace industry in campania today</vt:lpstr>
      <vt:lpstr>THE CAMPANIA Aerospace TECHNOLOGICAL DISTRICT</vt:lpstr>
      <vt:lpstr>DEVELOPMENT LINES</vt:lpstr>
      <vt:lpstr>The main companies</vt:lpstr>
      <vt:lpstr>ALENIA AERMACCHI IN CAMPANIA</vt:lpstr>
      <vt:lpstr>THE GENERAL AVIATION COMPANIES</vt:lpstr>
      <vt:lpstr>Other main companies</vt:lpstr>
      <vt:lpstr>Cira - Centro Italiano di Ricerche Aerospaziali </vt:lpstr>
      <vt:lpstr>Cira - Centro Italiano di Ricerche Aerospaziali </vt:lpstr>
      <vt:lpstr>Five UNIVERSITIES involved in aerospace research </vt:lpstr>
      <vt:lpstr>THE ITALIAN AIR FORCE ACADEMY</vt:lpstr>
      <vt:lpstr>THE AIRPORT SYSTEM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DEL COMPARTO AEROSPAZIALE NELLA REGIONE CAMPANIA</dc:title>
  <dc:creator>Casa</dc:creator>
  <cp:lastModifiedBy>Casa</cp:lastModifiedBy>
  <cp:revision>10</cp:revision>
  <dcterms:created xsi:type="dcterms:W3CDTF">2014-11-17T16:43:47Z</dcterms:created>
  <dcterms:modified xsi:type="dcterms:W3CDTF">2015-05-12T10:14:22Z</dcterms:modified>
</cp:coreProperties>
</file>