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99FF99"/>
    <a:srgbClr val="D4F5FC"/>
    <a:srgbClr val="ACF6F4"/>
    <a:srgbClr val="ACF2F6"/>
    <a:srgbClr val="C7F4F9"/>
    <a:srgbClr val="D5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81" d="100"/>
          <a:sy n="81" d="100"/>
        </p:scale>
        <p:origin x="9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gradFill rotWithShape="1">
          <a:gsLst>
            <a:gs pos="0">
              <a:srgbClr val="C7F4F9"/>
            </a:gs>
            <a:gs pos="27000">
              <a:srgbClr val="ACF2F6"/>
            </a:gs>
            <a:gs pos="100000">
              <a:schemeClr val="tx1">
                <a:lumMod val="85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53A2-00EE-40E2-B38D-5FDCB776911E}" type="datetimeFigureOut">
              <a:rPr lang="it-IT" smtClean="0"/>
              <a:pPr/>
              <a:t>07/12/2015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1F32-1DAF-4A5B-84A4-64958F0B81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53A2-00EE-40E2-B38D-5FDCB776911E}" type="datetimeFigureOut">
              <a:rPr lang="it-IT" smtClean="0"/>
              <a:pPr/>
              <a:t>07/12/2015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1F32-1DAF-4A5B-84A4-64958F0B81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53A2-00EE-40E2-B38D-5FDCB776911E}" type="datetimeFigureOut">
              <a:rPr lang="it-IT" smtClean="0"/>
              <a:pPr/>
              <a:t>07/12/2015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1F32-1DAF-4A5B-84A4-64958F0B81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53A2-00EE-40E2-B38D-5FDCB776911E}" type="datetimeFigureOut">
              <a:rPr lang="it-IT" smtClean="0"/>
              <a:pPr/>
              <a:t>07/12/2015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1F32-1DAF-4A5B-84A4-64958F0B81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53A2-00EE-40E2-B38D-5FDCB776911E}" type="datetimeFigureOut">
              <a:rPr lang="it-IT" smtClean="0"/>
              <a:pPr/>
              <a:t>07/12/2015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1F32-1DAF-4A5B-84A4-64958F0B81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53A2-00EE-40E2-B38D-5FDCB776911E}" type="datetimeFigureOut">
              <a:rPr lang="it-IT" smtClean="0"/>
              <a:pPr/>
              <a:t>07/12/2015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1F32-1DAF-4A5B-84A4-64958F0B81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53A2-00EE-40E2-B38D-5FDCB776911E}" type="datetimeFigureOut">
              <a:rPr lang="it-IT" smtClean="0"/>
              <a:pPr/>
              <a:t>07/12/2015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1F32-1DAF-4A5B-84A4-64958F0B81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53A2-00EE-40E2-B38D-5FDCB776911E}" type="datetimeFigureOut">
              <a:rPr lang="it-IT" smtClean="0"/>
              <a:pPr/>
              <a:t>07/12/2015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1F32-1DAF-4A5B-84A4-64958F0B81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53A2-00EE-40E2-B38D-5FDCB776911E}" type="datetimeFigureOut">
              <a:rPr lang="it-IT" smtClean="0"/>
              <a:pPr/>
              <a:t>07/12/2015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1F32-1DAF-4A5B-84A4-64958F0B81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53A2-00EE-40E2-B38D-5FDCB776911E}" type="datetimeFigureOut">
              <a:rPr lang="it-IT" smtClean="0"/>
              <a:pPr/>
              <a:t>07/12/2015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1F32-1DAF-4A5B-84A4-64958F0B81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53A2-00EE-40E2-B38D-5FDCB776911E}" type="datetimeFigureOut">
              <a:rPr lang="it-IT" smtClean="0"/>
              <a:pPr/>
              <a:t>07/12/2015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C61F32-1DAF-4A5B-84A4-64958F0B813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6753A2-00EE-40E2-B38D-5FDCB776911E}" type="datetimeFigureOut">
              <a:rPr lang="it-IT" smtClean="0"/>
              <a:pPr/>
              <a:t>07/12/2015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C61F32-1DAF-4A5B-84A4-64958F0B8130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.emf"/><Relationship Id="rId18" Type="http://schemas.openxmlformats.org/officeDocument/2006/relationships/image" Target="../media/image14.gif"/><Relationship Id="rId26" Type="http://schemas.openxmlformats.org/officeDocument/2006/relationships/image" Target="../media/image22.jpeg"/><Relationship Id="rId3" Type="http://schemas.openxmlformats.org/officeDocument/2006/relationships/image" Target="../media/image5.png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7" Type="http://schemas.openxmlformats.org/officeDocument/2006/relationships/image" Target="../media/image9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3.jpeg"/><Relationship Id="rId25" Type="http://schemas.openxmlformats.org/officeDocument/2006/relationships/image" Target="../media/image21.jpeg"/><Relationship Id="rId3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jpeg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3.emf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jpe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jpe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5.jpeg"/><Relationship Id="rId31" Type="http://schemas.openxmlformats.org/officeDocument/2006/relationships/image" Target="../media/image27.gif"/><Relationship Id="rId4" Type="http://schemas.openxmlformats.org/officeDocument/2006/relationships/image" Target="../media/image6.png"/><Relationship Id="rId9" Type="http://schemas.openxmlformats.org/officeDocument/2006/relationships/image" Target="../media/image2.emf"/><Relationship Id="rId14" Type="http://schemas.openxmlformats.org/officeDocument/2006/relationships/image" Target="../media/image10.jpeg"/><Relationship Id="rId22" Type="http://schemas.openxmlformats.org/officeDocument/2006/relationships/image" Target="../media/image18.gif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77557"/>
            <a:ext cx="906785" cy="7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93780"/>
            <a:ext cx="1193913" cy="4230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67000">
                <a:schemeClr val="accent3">
                  <a:lumMod val="0"/>
                  <a:lumOff val="100000"/>
                  <a:alpha val="0"/>
                </a:schemeClr>
              </a:gs>
              <a:gs pos="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extLst/>
        </p:spPr>
      </p:pic>
      <p:pic>
        <p:nvPicPr>
          <p:cNvPr id="46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99" y="76733"/>
            <a:ext cx="807727" cy="351871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400000"/>
                </a:schemeClr>
              </a:gs>
              <a:gs pos="41000">
                <a:schemeClr val="bg2">
                  <a:tint val="83000"/>
                  <a:satMod val="320000"/>
                </a:schemeClr>
              </a:gs>
              <a:gs pos="100000">
                <a:schemeClr val="tx1"/>
              </a:gs>
            </a:gsLst>
            <a:path path="circle">
              <a:fillToRect l="10000" t="110000" r="10000" b="100000"/>
            </a:path>
          </a:gradFill>
          <a:ln>
            <a:noFill/>
          </a:ln>
          <a:extLst/>
        </p:spPr>
      </p:pic>
      <p:pic>
        <p:nvPicPr>
          <p:cNvPr id="47" name="Immagine 4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0"/>
            <a:ext cx="1548458" cy="47362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98000">
                <a:schemeClr val="accent3">
                  <a:lumMod val="0"/>
                  <a:lumOff val="100000"/>
                  <a:alpha val="0"/>
                </a:schemeClr>
              </a:gs>
              <a:gs pos="46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</p:pic>
      <p:pic>
        <p:nvPicPr>
          <p:cNvPr id="14" name="Picture 13" descr="http://www.dsalenia.it/images/logo_aeropolis_bagliore.png"/>
          <p:cNvPicPr/>
          <p:nvPr/>
        </p:nvPicPr>
        <p:blipFill>
          <a:blip r:embed="rId7" cstate="print"/>
          <a:srcRect l="4948" t="18350" r="4948" b="18350"/>
          <a:stretch>
            <a:fillRect/>
          </a:stretch>
        </p:blipFill>
        <p:spPr bwMode="auto">
          <a:xfrm>
            <a:off x="3786182" y="0"/>
            <a:ext cx="1426292" cy="66367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67000">
                <a:schemeClr val="accent3">
                  <a:lumMod val="0"/>
                  <a:lumOff val="100000"/>
                  <a:alpha val="0"/>
                </a:schemeClr>
              </a:gs>
              <a:gs pos="0">
                <a:schemeClr val="bg2"/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5" name="CasellaDiTesto 14"/>
          <p:cNvSpPr txBox="1"/>
          <p:nvPr/>
        </p:nvSpPr>
        <p:spPr>
          <a:xfrm>
            <a:off x="482840" y="516826"/>
            <a:ext cx="8032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3300"/>
                </a:solidFill>
                <a:latin typeface="Lucida Calligraphy" pitchFamily="66" charset="0"/>
              </a:rPr>
              <a:t>                                    </a:t>
            </a:r>
            <a:endParaRPr lang="it-IT" sz="12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 marL="536575" indent="-536575" algn="ctr"/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SEMINARI  INTERDISCIPLINARI  DI  CULTURA  AERONAUTICA</a:t>
            </a:r>
          </a:p>
          <a:p>
            <a:pPr marL="536575" indent="-536575" algn="ctr"/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CICLO in Sintesi</a:t>
            </a:r>
          </a:p>
          <a:p>
            <a:endParaRPr lang="it-IT" sz="12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1975" y="1322217"/>
            <a:ext cx="168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Temi affrontati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72135"/>
              </p:ext>
            </p:extLst>
          </p:nvPr>
        </p:nvGraphicFramePr>
        <p:xfrm>
          <a:off x="511974" y="1611733"/>
          <a:ext cx="3852322" cy="20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Worksheet" r:id="rId8" imgW="3619672" imgH="1904969" progId="Excel.Sheet.12">
                  <p:embed/>
                </p:oleObj>
              </mc:Choice>
              <mc:Fallback>
                <p:oleObj name="Worksheet" r:id="rId8" imgW="3619672" imgH="19049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1974" y="1611733"/>
                        <a:ext cx="3852322" cy="20275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127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215252"/>
              </p:ext>
            </p:extLst>
          </p:nvPr>
        </p:nvGraphicFramePr>
        <p:xfrm>
          <a:off x="317415" y="3764791"/>
          <a:ext cx="3407693" cy="14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Worksheet" r:id="rId10" imgW="3133645" imgH="1343131" progId="Excel.Sheet.12">
                  <p:embed/>
                </p:oleObj>
              </mc:Choice>
              <mc:Fallback>
                <p:oleObj name="Worksheet" r:id="rId10" imgW="3133645" imgH="13431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7415" y="3764791"/>
                        <a:ext cx="3407693" cy="146044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97679"/>
              </p:ext>
            </p:extLst>
          </p:nvPr>
        </p:nvGraphicFramePr>
        <p:xfrm>
          <a:off x="3768785" y="3710054"/>
          <a:ext cx="1657870" cy="163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Worksheet" r:id="rId12" imgW="1552639" imgH="1533552" progId="Excel.Sheet.12">
                  <p:embed/>
                </p:oleObj>
              </mc:Choice>
              <mc:Fallback>
                <p:oleObj name="Worksheet" r:id="rId12" imgW="1552639" imgH="15335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68785" y="3710054"/>
                        <a:ext cx="1657870" cy="163752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/>
          <p:cNvSpPr/>
          <p:nvPr/>
        </p:nvSpPr>
        <p:spPr bwMode="auto">
          <a:xfrm>
            <a:off x="4438303" y="1524346"/>
            <a:ext cx="4542091" cy="209991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Patrocinio 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dei Seminari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it-IT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- Prof.  </a:t>
            </a:r>
            <a:r>
              <a:rPr lang="it-IT" sz="12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L. Lecce     - Presidente AIDAA. </a:t>
            </a:r>
          </a:p>
          <a:p>
            <a:pPr>
              <a:lnSpc>
                <a:spcPts val="2100"/>
              </a:lnSpc>
            </a:pPr>
            <a:r>
              <a:rPr lang="it-IT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- Prof</a:t>
            </a:r>
            <a:r>
              <a:rPr lang="it-IT" sz="12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A. Moccia   - Direttore Dipartimento Ingegneria Industriale</a:t>
            </a:r>
          </a:p>
          <a:p>
            <a:pPr>
              <a:lnSpc>
                <a:spcPts val="1900"/>
              </a:lnSpc>
            </a:pPr>
            <a:r>
              <a:rPr lang="it-IT" sz="12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Federico II.</a:t>
            </a:r>
          </a:p>
          <a:p>
            <a:pPr marL="0" marR="0" lvl="0" indent="0" algn="l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Prof. S. De Rosa - 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Dipartimento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Ingegneria Industriale    </a:t>
            </a:r>
          </a:p>
          <a:p>
            <a:pPr marL="0" marR="0" lvl="0" indent="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</a:t>
            </a:r>
            <a:r>
              <a:rPr kumimoji="0" lang="it-IT" sz="1200" b="0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Federico II,</a:t>
            </a:r>
            <a:r>
              <a:rPr kumimoji="0" lang="it-IT" sz="1200" b="0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Presidente AIAN.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ctr">
              <a:lnSpc>
                <a:spcPts val="2000"/>
              </a:lnSpc>
            </a:pPr>
            <a:r>
              <a:rPr lang="it-IT" sz="1400" b="1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Sponsor dei Seminari</a:t>
            </a:r>
          </a:p>
          <a:p>
            <a:pPr>
              <a:lnSpc>
                <a:spcPts val="2000"/>
              </a:lnSpc>
            </a:pPr>
            <a:r>
              <a:rPr lang="it-IT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it-IT" sz="1200" kern="0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Shenker</a:t>
            </a:r>
            <a:r>
              <a:rPr lang="it-IT" sz="12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Institute</a:t>
            </a:r>
            <a:endParaRPr lang="it-IT" sz="1200" kern="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</a:p>
        </p:txBody>
      </p:sp>
      <p:sp>
        <p:nvSpPr>
          <p:cNvPr id="13" name="Rettangolo 12"/>
          <p:cNvSpPr/>
          <p:nvPr/>
        </p:nvSpPr>
        <p:spPr bwMode="auto">
          <a:xfrm>
            <a:off x="5602981" y="3768454"/>
            <a:ext cx="2471621" cy="13655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288" tIns="0" rIns="0" bIns="0" rtlCol="0" anchor="t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Comitato Organizzatore </a:t>
            </a:r>
          </a:p>
          <a:p>
            <a:pPr>
              <a:spcBef>
                <a:spcPts val="600"/>
              </a:spcBef>
            </a:pPr>
            <a:r>
              <a:rPr lang="it-IT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AEROPOLIS.it</a:t>
            </a:r>
          </a:p>
          <a:p>
            <a:pPr>
              <a:spcBef>
                <a:spcPts val="600"/>
              </a:spcBef>
            </a:pPr>
            <a:r>
              <a:rPr lang="it-IT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AIAN - AIDAA</a:t>
            </a:r>
          </a:p>
          <a:p>
            <a:pPr>
              <a:spcBef>
                <a:spcPts val="600"/>
              </a:spcBef>
            </a:pPr>
            <a:r>
              <a:rPr lang="it-IT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BEST  sez. Napoli</a:t>
            </a:r>
          </a:p>
          <a:p>
            <a:pPr>
              <a:spcBef>
                <a:spcPts val="600"/>
              </a:spcBef>
            </a:pPr>
            <a:r>
              <a:rPr lang="it-IT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EUROAVIA sez. Napoli</a:t>
            </a:r>
            <a:endParaRPr lang="it-IT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it-IT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54696" y="5365930"/>
            <a:ext cx="4621360" cy="10772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Hanno contribuito alla riuscita dell’iniziativa: </a:t>
            </a:r>
            <a:endParaRPr lang="it-IT" sz="1600" b="1" dirty="0">
              <a:solidFill>
                <a:srgbClr val="FF0000"/>
              </a:solidFill>
            </a:endParaRPr>
          </a:p>
          <a:p>
            <a:r>
              <a:rPr lang="it-IT" sz="1200" b="1" dirty="0" smtClean="0">
                <a:solidFill>
                  <a:srgbClr val="FF0000"/>
                </a:solidFill>
              </a:rPr>
              <a:t>- Studenti e simpatizzanti iscritti ai vari seminari: 376</a:t>
            </a:r>
          </a:p>
          <a:p>
            <a:r>
              <a:rPr lang="it-IT" sz="1200" b="1" dirty="0" smtClean="0">
                <a:solidFill>
                  <a:srgbClr val="FF0000"/>
                </a:solidFill>
              </a:rPr>
              <a:t>- Università e centri di ricerca: 5</a:t>
            </a:r>
          </a:p>
          <a:p>
            <a:r>
              <a:rPr lang="it-IT" sz="1200" b="1" dirty="0" smtClean="0">
                <a:solidFill>
                  <a:srgbClr val="FF0000"/>
                </a:solidFill>
              </a:rPr>
              <a:t>- Enti Governativi : 1</a:t>
            </a:r>
          </a:p>
          <a:p>
            <a:r>
              <a:rPr lang="it-IT" sz="1200" b="1" dirty="0" smtClean="0">
                <a:solidFill>
                  <a:srgbClr val="FF0000"/>
                </a:solidFill>
              </a:rPr>
              <a:t>- Industrie: 15</a:t>
            </a:r>
          </a:p>
        </p:txBody>
      </p:sp>
      <p:pic>
        <p:nvPicPr>
          <p:cNvPr id="17" name="Picture 2" descr="D:\Rino_lavoro\TRANS-TECH\Backoffice\Modelli e Template\Formati\Immagini\LOGO TRANS TECH 900x247 pixe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2" y="6486512"/>
            <a:ext cx="1030593" cy="2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Immagine 44" descr="http://www.legacygopro.com/uploads/university/image/11/large_thumb_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72" y="628799"/>
            <a:ext cx="833224" cy="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9" descr="Logo_DII_Specifica_Colori_Font_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59" y="1019335"/>
            <a:ext cx="539754" cy="48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6" descr="PAI_Logo09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41" y="5667326"/>
            <a:ext cx="1124111" cy="4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https://www.enac.gov.it/img/logo-transparent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18" y="5179553"/>
            <a:ext cx="1054053" cy="52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rc_mi" descr="http://www.p2006t.com/images/Tecnam_Logo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26" y="5905585"/>
            <a:ext cx="1202549" cy="32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6" descr="http://www.madisonfinance.it/_resources/images/logo_k4a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39" y="5843364"/>
            <a:ext cx="634646" cy="61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8" descr="http://www.atitech.it/new_logo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80" y="6116372"/>
            <a:ext cx="1087804" cy="26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9" descr="http://www.airplane4sale.com/images/vulcanair%20logo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19" y="6531746"/>
            <a:ext cx="989224" cy="18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rc_mi" descr="http://www.aiad.it/aiad_res/cms/images/laerlogo_d4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33" y="6311510"/>
            <a:ext cx="652424" cy="457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31" descr="http://www.geven.com/images/company/Logo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57" y="5729075"/>
            <a:ext cx="718420" cy="31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magine 29" descr="http://www.sae-na.it/logo_IM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25231"/>
            <a:ext cx="422700" cy="42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magine 30" descr="logo CIRA ita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29" y="6311510"/>
            <a:ext cx="865419" cy="50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magine 31" descr="http://www.meteoweb.eu/wp-content/uploads/2013/07/cnr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349" y="5225231"/>
            <a:ext cx="1040064" cy="42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07399" y="6430294"/>
            <a:ext cx="1189298" cy="339058"/>
          </a:xfrm>
          <a:prstGeom prst="rect">
            <a:avLst/>
          </a:prstGeom>
        </p:spPr>
      </p:pic>
      <p:pic>
        <p:nvPicPr>
          <p:cNvPr id="34" name="Immagine 33" descr="http://www.imeq.it/public/Logo%20PMI%20Campania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57" y="6509541"/>
            <a:ext cx="1109570" cy="23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32" y="5779499"/>
            <a:ext cx="945977" cy="309566"/>
          </a:xfrm>
          <a:prstGeom prst="rect">
            <a:avLst/>
          </a:prstGeom>
        </p:spPr>
      </p:pic>
      <p:pic>
        <p:nvPicPr>
          <p:cNvPr id="37" name="Immagine 36" descr="http://www.uniparthenope.it/images/loghi/logo_p.gif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25" y="4455222"/>
            <a:ext cx="599473" cy="59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magine 38" descr="TopView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23" y="6457455"/>
            <a:ext cx="1313385" cy="31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magine 39" descr="http://www.cnr.it/istituti/LOGOIAMC.jpg?LO=01000000d9c8b7a60800000008000000f7e520006ee6bb53000000000100000000000000000000000000000000000000000000000000000000000000000000000000000000000000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63" y="5699756"/>
            <a:ext cx="383207" cy="41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25" y="3677858"/>
            <a:ext cx="629092" cy="72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magine 37" descr="C:\Users\oscar\AppData\Local\Temp\LT-LOGO.jpg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23" y="6178007"/>
            <a:ext cx="1238482" cy="23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magine 41" descr="C:\Users\oscar_000\Dropbox\AEROPOLIS 17_09_13\Seminari ATR\IV Seminario 2015\Logo magnaghi 13_11_15.jpg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75" y="5106470"/>
            <a:ext cx="886333" cy="59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32" y="6201416"/>
            <a:ext cx="1077735" cy="47667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342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3">
      <a:dk1>
        <a:sysClr val="windowText" lastClr="000000"/>
      </a:dk1>
      <a:lt1>
        <a:sysClr val="window" lastClr="FFFFFF"/>
      </a:lt1>
      <a:dk2>
        <a:srgbClr val="E1EBF7"/>
      </a:dk2>
      <a:lt2>
        <a:srgbClr val="EEECE1"/>
      </a:lt2>
      <a:accent1>
        <a:srgbClr val="C6D9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00"/>
      </a:hlink>
      <a:folHlink>
        <a:srgbClr val="80008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342</TotalTime>
  <Words>125</Words>
  <Application>Microsoft Office PowerPoint</Application>
  <PresentationFormat>Presentazione su schermo (4:3)</PresentationFormat>
  <Paragraphs>26</Paragraphs>
  <Slides>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Constantia</vt:lpstr>
      <vt:lpstr>Lucida Calligraphy</vt:lpstr>
      <vt:lpstr>Wingdings 2</vt:lpstr>
      <vt:lpstr>Equinozio</vt:lpstr>
      <vt:lpstr>Worksheet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Oscar Carrozzo</cp:lastModifiedBy>
  <cp:revision>57</cp:revision>
  <cp:lastPrinted>2015-12-07T17:48:15Z</cp:lastPrinted>
  <dcterms:created xsi:type="dcterms:W3CDTF">2015-11-16T19:15:51Z</dcterms:created>
  <dcterms:modified xsi:type="dcterms:W3CDTF">2015-12-07T17:55:21Z</dcterms:modified>
</cp:coreProperties>
</file>