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71" r:id="rId9"/>
    <p:sldId id="264" r:id="rId10"/>
    <p:sldId id="269" r:id="rId11"/>
    <p:sldId id="274" r:id="rId12"/>
    <p:sldId id="267" r:id="rId13"/>
    <p:sldId id="268" r:id="rId14"/>
  </p:sldIdLst>
  <p:sldSz cx="18288000" cy="10287000"/>
  <p:notesSz cx="6794500" cy="9931400"/>
  <p:embeddedFontLst>
    <p:embeddedFont>
      <p:font typeface="Akzentica" panose="020B0604020202020204" charset="0"/>
      <p:regular r:id="rId16"/>
    </p:embeddedFont>
    <p:embeddedFont>
      <p:font typeface="Akzentica Italics" panose="020B0604020202020204" charset="0"/>
      <p:regular r:id="rId17"/>
    </p:embeddedFont>
    <p:embeddedFont>
      <p:font typeface="Arimo Bold" panose="020B0604020202020204" charset="0"/>
      <p:regular r:id="rId18"/>
    </p:embeddedFont>
    <p:embeddedFont>
      <p:font typeface="Bebas Neue" panose="020B0606020202050201" pitchFamily="34" charset="0"/>
      <p:regular r:id="rId19"/>
    </p:embeddedFont>
    <p:embeddedFont>
      <p:font typeface="Inter" panose="020B0604020202020204" charset="0"/>
      <p:regular r:id="rId20"/>
    </p:embeddedFont>
    <p:embeddedFont>
      <p:font typeface="Inter Thin Bold" panose="020B0604020202020204" charset="0"/>
      <p:regular r:id="rId21"/>
    </p:embeddedFont>
    <p:embeddedFont>
      <p:font typeface="Muli Black" panose="020B0604020202020204" charset="0"/>
      <p:regular r:id="rId22"/>
    </p:embeddedFont>
    <p:embeddedFont>
      <p:font typeface="Poppins Medium 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62D8A4-140E-E462-6CA4-1B632B61583D}" name="Pasquale Dell'Aversana" initials="PD" userId="90e22c2716ed28a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232" autoAdjust="0"/>
    <p:restoredTop sz="96357" autoAdjust="0"/>
  </p:normalViewPr>
  <p:slideViewPr>
    <p:cSldViewPr>
      <p:cViewPr varScale="1">
        <p:scale>
          <a:sx n="75" d="100"/>
          <a:sy n="75" d="100"/>
        </p:scale>
        <p:origin x="112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quale Dell'Aversana" userId="90e22c2716ed28ae" providerId="LiveId" clId="{6DBD6A7A-826F-4E32-8835-5C2C9B83A5BA}"/>
    <pc:docChg chg="custSel modSld">
      <pc:chgData name="Pasquale Dell'Aversana" userId="90e22c2716ed28ae" providerId="LiveId" clId="{6DBD6A7A-826F-4E32-8835-5C2C9B83A5BA}" dt="2022-04-15T07:47:57.003" v="185" actId="1036"/>
      <pc:docMkLst>
        <pc:docMk/>
      </pc:docMkLst>
      <pc:sldChg chg="modSp mod">
        <pc:chgData name="Pasquale Dell'Aversana" userId="90e22c2716ed28ae" providerId="LiveId" clId="{6DBD6A7A-826F-4E32-8835-5C2C9B83A5BA}" dt="2022-04-15T07:47:57.003" v="185" actId="1036"/>
        <pc:sldMkLst>
          <pc:docMk/>
          <pc:sldMk cId="0" sldId="262"/>
        </pc:sldMkLst>
        <pc:spChg chg="mod">
          <ac:chgData name="Pasquale Dell'Aversana" userId="90e22c2716ed28ae" providerId="LiveId" clId="{6DBD6A7A-826F-4E32-8835-5C2C9B83A5BA}" dt="2022-04-15T07:31:32.252" v="44" actId="1035"/>
          <ac:spMkLst>
            <pc:docMk/>
            <pc:sldMk cId="0" sldId="262"/>
            <ac:spMk id="12" creationId="{00000000-0000-0000-0000-000000000000}"/>
          </ac:spMkLst>
        </pc:spChg>
        <pc:spChg chg="mod">
          <ac:chgData name="Pasquale Dell'Aversana" userId="90e22c2716ed28ae" providerId="LiveId" clId="{6DBD6A7A-826F-4E32-8835-5C2C9B83A5BA}" dt="2022-04-15T07:31:32.252" v="44" actId="1035"/>
          <ac:spMkLst>
            <pc:docMk/>
            <pc:sldMk cId="0" sldId="262"/>
            <ac:spMk id="13" creationId="{00000000-0000-0000-0000-000000000000}"/>
          </ac:spMkLst>
        </pc:spChg>
        <pc:spChg chg="mod">
          <ac:chgData name="Pasquale Dell'Aversana" userId="90e22c2716ed28ae" providerId="LiveId" clId="{6DBD6A7A-826F-4E32-8835-5C2C9B83A5BA}" dt="2022-04-15T07:47:57.003" v="185" actId="1036"/>
          <ac:spMkLst>
            <pc:docMk/>
            <pc:sldMk cId="0" sldId="262"/>
            <ac:spMk id="17" creationId="{00000000-0000-0000-0000-000000000000}"/>
          </ac:spMkLst>
        </pc:spChg>
        <pc:spChg chg="mod">
          <ac:chgData name="Pasquale Dell'Aversana" userId="90e22c2716ed28ae" providerId="LiveId" clId="{6DBD6A7A-826F-4E32-8835-5C2C9B83A5BA}" dt="2022-04-15T07:47:57.003" v="185" actId="1036"/>
          <ac:spMkLst>
            <pc:docMk/>
            <pc:sldMk cId="0" sldId="262"/>
            <ac:spMk id="19" creationId="{00000000-0000-0000-0000-000000000000}"/>
          </ac:spMkLst>
        </pc:spChg>
        <pc:picChg chg="mod">
          <ac:chgData name="Pasquale Dell'Aversana" userId="90e22c2716ed28ae" providerId="LiveId" clId="{6DBD6A7A-826F-4E32-8835-5C2C9B83A5BA}" dt="2022-04-15T07:47:57.003" v="185" actId="1036"/>
          <ac:picMkLst>
            <pc:docMk/>
            <pc:sldMk cId="0" sldId="262"/>
            <ac:picMk id="9" creationId="{00000000-0000-0000-0000-000000000000}"/>
          </ac:picMkLst>
        </pc:picChg>
        <pc:picChg chg="mod">
          <ac:chgData name="Pasquale Dell'Aversana" userId="90e22c2716ed28ae" providerId="LiveId" clId="{6DBD6A7A-826F-4E32-8835-5C2C9B83A5BA}" dt="2022-04-15T07:47:57.003" v="185" actId="1036"/>
          <ac:picMkLst>
            <pc:docMk/>
            <pc:sldMk cId="0" sldId="262"/>
            <ac:picMk id="11" creationId="{00000000-0000-0000-0000-000000000000}"/>
          </ac:picMkLst>
        </pc:picChg>
      </pc:sldChg>
      <pc:sldChg chg="modSp mod">
        <pc:chgData name="Pasquale Dell'Aversana" userId="90e22c2716ed28ae" providerId="LiveId" clId="{6DBD6A7A-826F-4E32-8835-5C2C9B83A5BA}" dt="2022-04-15T07:32:23.730" v="45" actId="20577"/>
        <pc:sldMkLst>
          <pc:docMk/>
          <pc:sldMk cId="0" sldId="263"/>
        </pc:sldMkLst>
        <pc:spChg chg="mod">
          <ac:chgData name="Pasquale Dell'Aversana" userId="90e22c2716ed28ae" providerId="LiveId" clId="{6DBD6A7A-826F-4E32-8835-5C2C9B83A5BA}" dt="2022-04-15T07:32:23.730" v="45" actId="20577"/>
          <ac:spMkLst>
            <pc:docMk/>
            <pc:sldMk cId="0" sldId="263"/>
            <ac:spMk id="13" creationId="{00000000-0000-0000-0000-000000000000}"/>
          </ac:spMkLst>
        </pc:spChg>
      </pc:sldChg>
      <pc:sldChg chg="modSp mod">
        <pc:chgData name="Pasquale Dell'Aversana" userId="90e22c2716ed28ae" providerId="LiveId" clId="{6DBD6A7A-826F-4E32-8835-5C2C9B83A5BA}" dt="2022-04-15T07:47:00.278" v="182" actId="13926"/>
        <pc:sldMkLst>
          <pc:docMk/>
          <pc:sldMk cId="0" sldId="264"/>
        </pc:sldMkLst>
        <pc:spChg chg="mod">
          <ac:chgData name="Pasquale Dell'Aversana" userId="90e22c2716ed28ae" providerId="LiveId" clId="{6DBD6A7A-826F-4E32-8835-5C2C9B83A5BA}" dt="2022-04-15T07:47:00.278" v="182" actId="13926"/>
          <ac:spMkLst>
            <pc:docMk/>
            <pc:sldMk cId="0" sldId="264"/>
            <ac:spMk id="10" creationId="{00000000-0000-0000-0000-000000000000}"/>
          </ac:spMkLst>
        </pc:spChg>
      </pc:sldChg>
      <pc:sldChg chg="modSp mod">
        <pc:chgData name="Pasquale Dell'Aversana" userId="90e22c2716ed28ae" providerId="LiveId" clId="{6DBD6A7A-826F-4E32-8835-5C2C9B83A5BA}" dt="2022-04-15T07:47:22.699" v="183" actId="13926"/>
        <pc:sldMkLst>
          <pc:docMk/>
          <pc:sldMk cId="0" sldId="265"/>
        </pc:sldMkLst>
        <pc:spChg chg="mod">
          <ac:chgData name="Pasquale Dell'Aversana" userId="90e22c2716ed28ae" providerId="LiveId" clId="{6DBD6A7A-826F-4E32-8835-5C2C9B83A5BA}" dt="2022-04-15T07:47:22.699" v="183" actId="13926"/>
          <ac:spMkLst>
            <pc:docMk/>
            <pc:sldMk cId="0" sldId="265"/>
            <ac:spMk id="15" creationId="{00000000-0000-0000-0000-000000000000}"/>
          </ac:spMkLst>
        </pc:spChg>
        <pc:spChg chg="mod">
          <ac:chgData name="Pasquale Dell'Aversana" userId="90e22c2716ed28ae" providerId="LiveId" clId="{6DBD6A7A-826F-4E32-8835-5C2C9B83A5BA}" dt="2022-04-15T07:44:39.734" v="132" actId="1035"/>
          <ac:spMkLst>
            <pc:docMk/>
            <pc:sldMk cId="0" sldId="265"/>
            <ac:spMk id="1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48100" y="0"/>
            <a:ext cx="2944813" cy="498475"/>
          </a:xfrm>
          <a:prstGeom prst="rect">
            <a:avLst/>
          </a:prstGeom>
        </p:spPr>
        <p:txBody>
          <a:bodyPr vert="horz" lIns="91440" tIns="45720" rIns="91440" bIns="45720" rtlCol="0"/>
          <a:lstStyle>
            <a:lvl1pPr algn="r">
              <a:defRPr sz="1200"/>
            </a:lvl1pPr>
          </a:lstStyle>
          <a:p>
            <a:fld id="{AC9CDFCD-DACF-46D3-BDA5-6263819329EE}" type="datetimeFigureOut">
              <a:rPr lang="it-IT" smtClean="0"/>
              <a:t>11/02/2026</a:t>
            </a:fld>
            <a:endParaRPr lang="it-IT"/>
          </a:p>
        </p:txBody>
      </p:sp>
      <p:sp>
        <p:nvSpPr>
          <p:cNvPr id="4" name="Segnaposto immagine diapositiva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450" y="4779963"/>
            <a:ext cx="5435600" cy="3910012"/>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32925"/>
            <a:ext cx="2944813" cy="49847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48100" y="9432925"/>
            <a:ext cx="2944813" cy="498475"/>
          </a:xfrm>
          <a:prstGeom prst="rect">
            <a:avLst/>
          </a:prstGeom>
        </p:spPr>
        <p:txBody>
          <a:bodyPr vert="horz" lIns="91440" tIns="45720" rIns="91440" bIns="45720" rtlCol="0" anchor="b"/>
          <a:lstStyle>
            <a:lvl1pPr algn="r">
              <a:defRPr sz="1200"/>
            </a:lvl1pPr>
          </a:lstStyle>
          <a:p>
            <a:fld id="{73963B39-61D3-4FED-A597-F9510D4BD355}" type="slidenum">
              <a:rPr lang="it-IT" smtClean="0"/>
              <a:t>‹N›</a:t>
            </a:fld>
            <a:endParaRPr lang="it-IT"/>
          </a:p>
        </p:txBody>
      </p:sp>
    </p:spTree>
    <p:extLst>
      <p:ext uri="{BB962C8B-B14F-4D97-AF65-F5344CB8AC3E}">
        <p14:creationId xmlns:p14="http://schemas.microsoft.com/office/powerpoint/2010/main" val="4125429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jpe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image" Target="../media/image5.jpeg"/><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65.png"/><Relationship Id="rId5" Type="http://schemas.openxmlformats.org/officeDocument/2006/relationships/image" Target="../media/image46.png"/><Relationship Id="rId15" Type="http://schemas.openxmlformats.org/officeDocument/2006/relationships/image" Target="../media/image56.jpeg"/><Relationship Id="rId23" Type="http://schemas.openxmlformats.org/officeDocument/2006/relationships/image" Target="../media/image64.jpeg"/><Relationship Id="rId28" Type="http://schemas.openxmlformats.org/officeDocument/2006/relationships/image" Target="../media/image69.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gif"/><Relationship Id="rId22" Type="http://schemas.openxmlformats.org/officeDocument/2006/relationships/image" Target="../media/image63.png"/><Relationship Id="rId27"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74.jpeg"/><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6.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jpe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5.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5625"/>
          <a:stretch>
            <a:fillRect/>
          </a:stretch>
        </p:blipFill>
        <p:spPr>
          <a:xfrm>
            <a:off x="0" y="0"/>
            <a:ext cx="18288000" cy="10287000"/>
          </a:xfrm>
          <a:prstGeom prst="rect">
            <a:avLst/>
          </a:prstGeom>
        </p:spPr>
      </p:pic>
      <p:pic>
        <p:nvPicPr>
          <p:cNvPr id="3" name="Picture 3"/>
          <p:cNvPicPr>
            <a:picLocks noChangeAspect="1"/>
          </p:cNvPicPr>
          <p:nvPr/>
        </p:nvPicPr>
        <p:blipFill>
          <a:blip r:embed="rId3"/>
          <a:srcRect t="32" b="32"/>
          <a:stretch>
            <a:fillRect/>
          </a:stretch>
        </p:blipFill>
        <p:spPr>
          <a:xfrm>
            <a:off x="0" y="0"/>
            <a:ext cx="16285488" cy="10287000"/>
          </a:xfrm>
          <a:prstGeom prst="rect">
            <a:avLst/>
          </a:prstGeom>
        </p:spPr>
      </p:pic>
      <p:sp>
        <p:nvSpPr>
          <p:cNvPr id="4" name="TextBox 4"/>
          <p:cNvSpPr txBox="1"/>
          <p:nvPr/>
        </p:nvSpPr>
        <p:spPr>
          <a:xfrm>
            <a:off x="2456090" y="3535680"/>
            <a:ext cx="13375821" cy="2891790"/>
          </a:xfrm>
          <a:prstGeom prst="rect">
            <a:avLst/>
          </a:prstGeom>
        </p:spPr>
        <p:txBody>
          <a:bodyPr lIns="0" tIns="0" rIns="0" bIns="0" rtlCol="0" anchor="t">
            <a:spAutoFit/>
          </a:bodyPr>
          <a:lstStyle/>
          <a:p>
            <a:pPr algn="ctr">
              <a:lnSpc>
                <a:spcPts val="23660"/>
              </a:lnSpc>
            </a:pPr>
            <a:r>
              <a:rPr lang="en-US" sz="17000" spc="777" dirty="0">
                <a:solidFill>
                  <a:srgbClr val="FFFFFF"/>
                </a:solidFill>
                <a:latin typeface="Muli Black"/>
              </a:rPr>
              <a:t>LEAD TECH</a:t>
            </a:r>
          </a:p>
        </p:txBody>
      </p:sp>
      <p:sp>
        <p:nvSpPr>
          <p:cNvPr id="5" name="TextBox 5"/>
          <p:cNvSpPr txBox="1"/>
          <p:nvPr/>
        </p:nvSpPr>
        <p:spPr>
          <a:xfrm>
            <a:off x="2698328" y="6370320"/>
            <a:ext cx="12946916" cy="931024"/>
          </a:xfrm>
          <a:prstGeom prst="rect">
            <a:avLst/>
          </a:prstGeom>
        </p:spPr>
        <p:txBody>
          <a:bodyPr lIns="0" tIns="0" rIns="0" bIns="0" rtlCol="0" anchor="t">
            <a:spAutoFit/>
          </a:bodyPr>
          <a:lstStyle/>
          <a:p>
            <a:pPr algn="ctr">
              <a:lnSpc>
                <a:spcPts val="3640"/>
              </a:lnSpc>
            </a:pPr>
            <a:r>
              <a:rPr lang="en-US" sz="3200" i="1" spc="982" dirty="0">
                <a:solidFill>
                  <a:schemeClr val="bg1"/>
                </a:solidFill>
                <a:latin typeface="Bebas Neue"/>
              </a:rPr>
              <a:t>your engineering partner</a:t>
            </a:r>
          </a:p>
          <a:p>
            <a:pPr algn="ctr">
              <a:lnSpc>
                <a:spcPts val="3639"/>
              </a:lnSpc>
            </a:pPr>
            <a:r>
              <a:rPr lang="en-US" sz="3200" i="1" spc="982" dirty="0">
                <a:solidFill>
                  <a:schemeClr val="bg1"/>
                </a:solidFill>
                <a:latin typeface="Bebas Neue"/>
              </a:rPr>
              <a:t>since 1994</a:t>
            </a:r>
          </a:p>
        </p:txBody>
      </p:sp>
      <p:sp>
        <p:nvSpPr>
          <p:cNvPr id="6" name="TextBox 6">
            <a:extLst>
              <a:ext uri="{FF2B5EF4-FFF2-40B4-BE49-F238E27FC236}">
                <a16:creationId xmlns:a16="http://schemas.microsoft.com/office/drawing/2014/main" id="{7AE72EA0-8869-CDC9-1076-2E02AFAC4CB1}"/>
              </a:ext>
            </a:extLst>
          </p:cNvPr>
          <p:cNvSpPr txBox="1"/>
          <p:nvPr/>
        </p:nvSpPr>
        <p:spPr>
          <a:xfrm rot="16200000">
            <a:off x="14567514" y="6394938"/>
            <a:ext cx="6910312" cy="196721"/>
          </a:xfrm>
          <a:prstGeom prst="rect">
            <a:avLst/>
          </a:prstGeom>
        </p:spPr>
        <p:txBody>
          <a:bodyPr lIns="0" tIns="0" rIns="0" bIns="0" rtlCol="0" anchor="t">
            <a:spAutoFit/>
          </a:bodyPr>
          <a:lstStyle/>
          <a:p>
            <a:pPr>
              <a:lnSpc>
                <a:spcPts val="1661"/>
              </a:lnSpc>
            </a:pPr>
            <a:r>
              <a:rPr lang="en-US" sz="1100" spc="70" dirty="0">
                <a:solidFill>
                  <a:srgbClr val="000000"/>
                </a:solidFill>
                <a:latin typeface="Inter"/>
              </a:rPr>
              <a:t>LEAD TECH – Proprietary Information - LT-LEA-PRE-ITA-MKT-4.3</a:t>
            </a:r>
          </a:p>
        </p:txBody>
      </p:sp>
      <p:pic>
        <p:nvPicPr>
          <p:cNvPr id="11" name="Immagine 10" descr="Immagine che contiene testo, Carattere, Elementi grafici, logo&#10;&#10;Il contenuto generato dall'IA potrebbe non essere corretto.">
            <a:extLst>
              <a:ext uri="{FF2B5EF4-FFF2-40B4-BE49-F238E27FC236}">
                <a16:creationId xmlns:a16="http://schemas.microsoft.com/office/drawing/2014/main" id="{3C6F1974-C0A5-57E2-4944-DCF930CACA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5794088" y="864976"/>
            <a:ext cx="4241799" cy="238484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33607-8ED8-C445-8FFB-AE8A62B74AEC}"/>
            </a:ext>
          </a:extLst>
        </p:cNvPr>
        <p:cNvGrpSpPr/>
        <p:nvPr/>
      </p:nvGrpSpPr>
      <p:grpSpPr>
        <a:xfrm>
          <a:off x="0" y="0"/>
          <a:ext cx="0" cy="0"/>
          <a:chOff x="0" y="0"/>
          <a:chExt cx="0" cy="0"/>
        </a:xfrm>
      </p:grpSpPr>
      <p:pic>
        <p:nvPicPr>
          <p:cNvPr id="19" name="Immagine 18">
            <a:extLst>
              <a:ext uri="{FF2B5EF4-FFF2-40B4-BE49-F238E27FC236}">
                <a16:creationId xmlns:a16="http://schemas.microsoft.com/office/drawing/2014/main" id="{1ECA26E5-7833-C26B-275E-6EEC68D5CABB}"/>
              </a:ext>
            </a:extLst>
          </p:cNvPr>
          <p:cNvPicPr>
            <a:picLocks noChangeAspect="1"/>
          </p:cNvPicPr>
          <p:nvPr/>
        </p:nvPicPr>
        <p:blipFill>
          <a:blip r:embed="rId2"/>
          <a:stretch>
            <a:fillRect/>
          </a:stretch>
        </p:blipFill>
        <p:spPr>
          <a:xfrm>
            <a:off x="465869" y="1993168"/>
            <a:ext cx="8690545" cy="2223046"/>
          </a:xfrm>
          <a:prstGeom prst="rect">
            <a:avLst/>
          </a:prstGeom>
          <a:noFill/>
          <a:ln w="76200">
            <a:solidFill>
              <a:schemeClr val="accent1"/>
            </a:solidFill>
          </a:ln>
        </p:spPr>
      </p:pic>
      <p:pic>
        <p:nvPicPr>
          <p:cNvPr id="14" name="Immagine 13">
            <a:extLst>
              <a:ext uri="{FF2B5EF4-FFF2-40B4-BE49-F238E27FC236}">
                <a16:creationId xmlns:a16="http://schemas.microsoft.com/office/drawing/2014/main" id="{3C503E16-8F89-4E8F-8964-9ADE9895DF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128" y="5700356"/>
            <a:ext cx="8664201" cy="3902223"/>
          </a:xfrm>
          <a:prstGeom prst="rect">
            <a:avLst/>
          </a:prstGeom>
          <a:noFill/>
          <a:ln w="76200">
            <a:solidFill>
              <a:schemeClr val="accent1"/>
            </a:solidFill>
          </a:ln>
        </p:spPr>
      </p:pic>
      <p:pic>
        <p:nvPicPr>
          <p:cNvPr id="26" name="Immagine 25">
            <a:extLst>
              <a:ext uri="{FF2B5EF4-FFF2-40B4-BE49-F238E27FC236}">
                <a16:creationId xmlns:a16="http://schemas.microsoft.com/office/drawing/2014/main" id="{FD5DE163-B75B-6CA0-A05E-DED384F3C22A}"/>
              </a:ext>
            </a:extLst>
          </p:cNvPr>
          <p:cNvPicPr>
            <a:picLocks noChangeAspect="1"/>
          </p:cNvPicPr>
          <p:nvPr/>
        </p:nvPicPr>
        <p:blipFill>
          <a:blip r:embed="rId4"/>
          <a:stretch>
            <a:fillRect/>
          </a:stretch>
        </p:blipFill>
        <p:spPr>
          <a:xfrm rot="20882683">
            <a:off x="3758455" y="7069893"/>
            <a:ext cx="1937633" cy="1357083"/>
          </a:xfrm>
          <a:prstGeom prst="rect">
            <a:avLst/>
          </a:prstGeom>
        </p:spPr>
      </p:pic>
      <p:grpSp>
        <p:nvGrpSpPr>
          <p:cNvPr id="4" name="Group 4">
            <a:extLst>
              <a:ext uri="{FF2B5EF4-FFF2-40B4-BE49-F238E27FC236}">
                <a16:creationId xmlns:a16="http://schemas.microsoft.com/office/drawing/2014/main" id="{34F489F6-D56A-2CD2-CB3A-6D3B8C584083}"/>
              </a:ext>
            </a:extLst>
          </p:cNvPr>
          <p:cNvGrpSpPr/>
          <p:nvPr/>
        </p:nvGrpSpPr>
        <p:grpSpPr>
          <a:xfrm>
            <a:off x="9326370" y="0"/>
            <a:ext cx="8029674" cy="10287000"/>
            <a:chOff x="0" y="0"/>
            <a:chExt cx="2716211" cy="3479800"/>
          </a:xfrm>
        </p:grpSpPr>
        <p:sp>
          <p:nvSpPr>
            <p:cNvPr id="5" name="Freeform 5">
              <a:extLst>
                <a:ext uri="{FF2B5EF4-FFF2-40B4-BE49-F238E27FC236}">
                  <a16:creationId xmlns:a16="http://schemas.microsoft.com/office/drawing/2014/main" id="{162DC060-F332-4BC8-52C6-E86359B48E70}"/>
                </a:ext>
              </a:extLst>
            </p:cNvPr>
            <p:cNvSpPr/>
            <p:nvPr/>
          </p:nvSpPr>
          <p:spPr>
            <a:xfrm>
              <a:off x="0" y="0"/>
              <a:ext cx="2716211" cy="3479800"/>
            </a:xfrm>
            <a:custGeom>
              <a:avLst/>
              <a:gdLst/>
              <a:ahLst/>
              <a:cxnLst/>
              <a:rect l="l" t="t" r="r" b="b"/>
              <a:pathLst>
                <a:path w="2716211" h="3479800">
                  <a:moveTo>
                    <a:pt x="0" y="0"/>
                  </a:moveTo>
                  <a:lnTo>
                    <a:pt x="2716211" y="0"/>
                  </a:lnTo>
                  <a:lnTo>
                    <a:pt x="2716211" y="3479800"/>
                  </a:lnTo>
                  <a:lnTo>
                    <a:pt x="0" y="3479800"/>
                  </a:lnTo>
                  <a:close/>
                </a:path>
              </a:pathLst>
            </a:custGeom>
            <a:solidFill>
              <a:srgbClr val="3797D2"/>
            </a:solidFill>
          </p:spPr>
          <p:txBody>
            <a:bodyPr/>
            <a:lstStyle/>
            <a:p>
              <a:endParaRPr lang="it-IT" dirty="0"/>
            </a:p>
          </p:txBody>
        </p:sp>
      </p:grpSp>
      <p:sp>
        <p:nvSpPr>
          <p:cNvPr id="9" name="TextBox 9">
            <a:extLst>
              <a:ext uri="{FF2B5EF4-FFF2-40B4-BE49-F238E27FC236}">
                <a16:creationId xmlns:a16="http://schemas.microsoft.com/office/drawing/2014/main" id="{7B2CE343-CA7E-D3C5-2970-14B296F32EE0}"/>
              </a:ext>
            </a:extLst>
          </p:cNvPr>
          <p:cNvSpPr txBox="1"/>
          <p:nvPr/>
        </p:nvSpPr>
        <p:spPr>
          <a:xfrm>
            <a:off x="575473" y="379138"/>
            <a:ext cx="8130772" cy="369332"/>
          </a:xfrm>
          <a:prstGeom prst="rect">
            <a:avLst/>
          </a:prstGeom>
        </p:spPr>
        <p:txBody>
          <a:bodyPr wrap="square" lIns="0" tIns="0" rIns="0" bIns="0" rtlCol="0" anchor="t">
            <a:spAutoFit/>
          </a:bodyPr>
          <a:lstStyle/>
          <a:p>
            <a:pPr algn="just"/>
            <a:r>
              <a:rPr lang="it-IT" sz="2400" dirty="0"/>
              <a:t>     </a:t>
            </a:r>
          </a:p>
        </p:txBody>
      </p:sp>
      <p:sp>
        <p:nvSpPr>
          <p:cNvPr id="10" name="TextBox 10">
            <a:extLst>
              <a:ext uri="{FF2B5EF4-FFF2-40B4-BE49-F238E27FC236}">
                <a16:creationId xmlns:a16="http://schemas.microsoft.com/office/drawing/2014/main" id="{42EEFF0F-E7DC-A3FE-9B48-16F9AEEF5D6F}"/>
              </a:ext>
            </a:extLst>
          </p:cNvPr>
          <p:cNvSpPr txBox="1"/>
          <p:nvPr/>
        </p:nvSpPr>
        <p:spPr>
          <a:xfrm>
            <a:off x="10117830" y="446183"/>
            <a:ext cx="5884169" cy="1354217"/>
          </a:xfrm>
          <a:prstGeom prst="rect">
            <a:avLst/>
          </a:prstGeom>
        </p:spPr>
        <p:txBody>
          <a:bodyPr wrap="square" lIns="0" tIns="0" rIns="0" bIns="0" rtlCol="0" anchor="t">
            <a:spAutoFit/>
          </a:bodyPr>
          <a:lstStyle/>
          <a:p>
            <a:r>
              <a:rPr lang="en-US" sz="4400" b="1" spc="577" dirty="0">
                <a:solidFill>
                  <a:srgbClr val="FFFFFF"/>
                </a:solidFill>
              </a:rPr>
              <a:t>RICERCA E SVILUPPO</a:t>
            </a:r>
          </a:p>
        </p:txBody>
      </p:sp>
      <p:sp>
        <p:nvSpPr>
          <p:cNvPr id="15" name="TextBox 15">
            <a:extLst>
              <a:ext uri="{FF2B5EF4-FFF2-40B4-BE49-F238E27FC236}">
                <a16:creationId xmlns:a16="http://schemas.microsoft.com/office/drawing/2014/main" id="{F2CBF730-C773-7253-118F-F21EF8B3F82F}"/>
              </a:ext>
            </a:extLst>
          </p:cNvPr>
          <p:cNvSpPr txBox="1"/>
          <p:nvPr/>
        </p:nvSpPr>
        <p:spPr>
          <a:xfrm>
            <a:off x="10013839" y="4962475"/>
            <a:ext cx="6597761" cy="4678204"/>
          </a:xfrm>
          <a:prstGeom prst="rect">
            <a:avLst/>
          </a:prstGeom>
        </p:spPr>
        <p:txBody>
          <a:bodyPr wrap="square" lIns="0" tIns="0" rIns="0" bIns="0" rtlCol="0" anchor="t">
            <a:spAutoFit/>
          </a:bodyPr>
          <a:lstStyle/>
          <a:p>
            <a:pPr marL="0" lvl="1">
              <a:spcBef>
                <a:spcPts val="1200"/>
              </a:spcBef>
            </a:pPr>
            <a:r>
              <a:rPr lang="it-IT" sz="2800" spc="43" dirty="0">
                <a:solidFill>
                  <a:srgbClr val="FFFFFF"/>
                </a:solidFill>
              </a:rPr>
              <a:t>Le principali aree di intervento: </a:t>
            </a:r>
          </a:p>
          <a:p>
            <a:pPr marL="342900" lvl="1" indent="-342900">
              <a:spcBef>
                <a:spcPts val="1200"/>
              </a:spcBef>
              <a:buFont typeface="Arial" panose="020B0604020202020204" pitchFamily="34" charset="0"/>
              <a:buChar char="•"/>
            </a:pPr>
            <a:r>
              <a:rPr lang="it-IT" sz="2400" spc="43" dirty="0">
                <a:solidFill>
                  <a:schemeClr val="accent1">
                    <a:lumMod val="20000"/>
                    <a:lumOff val="80000"/>
                  </a:schemeClr>
                </a:solidFill>
              </a:rPr>
              <a:t>Soluzioni innovative in ambito MRO</a:t>
            </a:r>
          </a:p>
          <a:p>
            <a:pPr marL="342900" lvl="1" indent="-342900">
              <a:spcBef>
                <a:spcPts val="1200"/>
              </a:spcBef>
              <a:buFont typeface="Arial" panose="020B0604020202020204" pitchFamily="34" charset="0"/>
              <a:buChar char="•"/>
            </a:pPr>
            <a:r>
              <a:rPr lang="it-IT" sz="2400" spc="43" dirty="0">
                <a:solidFill>
                  <a:schemeClr val="accent1">
                    <a:lumMod val="20000"/>
                    <a:lumOff val="80000"/>
                  </a:schemeClr>
                </a:solidFill>
              </a:rPr>
              <a:t>Processi d’integrazione e di manutenzione avanzata</a:t>
            </a:r>
          </a:p>
          <a:p>
            <a:pPr marL="342900" lvl="1" indent="-342900">
              <a:spcBef>
                <a:spcPts val="1200"/>
              </a:spcBef>
              <a:buFont typeface="Arial" panose="020B0604020202020204" pitchFamily="34" charset="0"/>
              <a:buChar char="•"/>
            </a:pPr>
            <a:r>
              <a:rPr lang="it-IT" sz="2400" spc="43" dirty="0">
                <a:solidFill>
                  <a:schemeClr val="accent1">
                    <a:lumMod val="20000"/>
                    <a:lumOff val="80000"/>
                  </a:schemeClr>
                </a:solidFill>
              </a:rPr>
              <a:t>Digitalizzazione dei processi produttivi e di supporto al servizio</a:t>
            </a:r>
          </a:p>
          <a:p>
            <a:pPr marL="342900" lvl="1" indent="-342900">
              <a:spcBef>
                <a:spcPts val="1200"/>
              </a:spcBef>
              <a:buFont typeface="Arial" panose="020B0604020202020204" pitchFamily="34" charset="0"/>
              <a:buChar char="•"/>
            </a:pPr>
            <a:r>
              <a:rPr lang="it-IT" sz="2400" spc="43" dirty="0">
                <a:solidFill>
                  <a:schemeClr val="accent1">
                    <a:lumMod val="20000"/>
                    <a:lumOff val="80000"/>
                  </a:schemeClr>
                </a:solidFill>
              </a:rPr>
              <a:t>Soluzioni innovative per l’aviazione</a:t>
            </a:r>
          </a:p>
          <a:p>
            <a:pPr marL="342900" lvl="1" indent="-342900">
              <a:spcBef>
                <a:spcPts val="1200"/>
              </a:spcBef>
              <a:buFont typeface="Arial" panose="020B0604020202020204" pitchFamily="34" charset="0"/>
              <a:buChar char="•"/>
            </a:pPr>
            <a:r>
              <a:rPr lang="it-IT" sz="2400" spc="43" dirty="0">
                <a:solidFill>
                  <a:schemeClr val="accent1">
                    <a:lumMod val="20000"/>
                    <a:lumOff val="80000"/>
                  </a:schemeClr>
                </a:solidFill>
              </a:rPr>
              <a:t>Soluzioni innovative per la </a:t>
            </a:r>
            <a:r>
              <a:rPr lang="it-IT" sz="2400" spc="43" dirty="0" err="1">
                <a:solidFill>
                  <a:schemeClr val="accent1">
                    <a:lumMod val="20000"/>
                    <a:lumOff val="80000"/>
                  </a:schemeClr>
                </a:solidFill>
              </a:rPr>
              <a:t>space</a:t>
            </a:r>
            <a:r>
              <a:rPr lang="it-IT" sz="2400" spc="43" dirty="0">
                <a:solidFill>
                  <a:schemeClr val="accent1">
                    <a:lumMod val="20000"/>
                    <a:lumOff val="80000"/>
                  </a:schemeClr>
                </a:solidFill>
              </a:rPr>
              <a:t> economy</a:t>
            </a:r>
          </a:p>
          <a:p>
            <a:pPr marL="342900" lvl="1" indent="-342900">
              <a:spcBef>
                <a:spcPts val="1200"/>
              </a:spcBef>
              <a:buFont typeface="Arial" panose="020B0604020202020204" pitchFamily="34" charset="0"/>
              <a:buChar char="•"/>
            </a:pPr>
            <a:r>
              <a:rPr lang="it-IT" sz="2400" spc="43" dirty="0">
                <a:solidFill>
                  <a:schemeClr val="accent1">
                    <a:lumMod val="20000"/>
                    <a:lumOff val="80000"/>
                  </a:schemeClr>
                </a:solidFill>
              </a:rPr>
              <a:t>Soluzioni informatiche a supporto della gestione, della diffusione e dell’uso del prodotto</a:t>
            </a:r>
          </a:p>
        </p:txBody>
      </p:sp>
      <p:pic>
        <p:nvPicPr>
          <p:cNvPr id="7" name="Immagine 6" descr="Immagine che contiene testo, Carattere, logo, Elementi grafici&#10;&#10;Descrizione generata automaticamente">
            <a:extLst>
              <a:ext uri="{FF2B5EF4-FFF2-40B4-BE49-F238E27FC236}">
                <a16:creationId xmlns:a16="http://schemas.microsoft.com/office/drawing/2014/main" id="{DF062D48-7AA3-950A-7FC9-BB33550DA5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6478250" y="1454150"/>
            <a:ext cx="2692400" cy="469900"/>
          </a:xfrm>
          <a:prstGeom prst="rect">
            <a:avLst/>
          </a:prstGeom>
        </p:spPr>
      </p:pic>
      <p:sp>
        <p:nvSpPr>
          <p:cNvPr id="18" name="TextBox 6">
            <a:extLst>
              <a:ext uri="{FF2B5EF4-FFF2-40B4-BE49-F238E27FC236}">
                <a16:creationId xmlns:a16="http://schemas.microsoft.com/office/drawing/2014/main" id="{150CFF47-2943-5E79-AEA4-83E36C4CE7AB}"/>
              </a:ext>
            </a:extLst>
          </p:cNvPr>
          <p:cNvSpPr txBox="1"/>
          <p:nvPr/>
        </p:nvSpPr>
        <p:spPr>
          <a:xfrm rot="16200000">
            <a:off x="14567514" y="6391127"/>
            <a:ext cx="6910312" cy="204343"/>
          </a:xfrm>
          <a:prstGeom prst="rect">
            <a:avLst/>
          </a:prstGeom>
        </p:spPr>
        <p:txBody>
          <a:bodyPr lIns="0" tIns="0" rIns="0" bIns="0" rtlCol="0" anchor="t">
            <a:spAutoFit/>
          </a:bodyPr>
          <a:lstStyle/>
          <a:p>
            <a:pPr>
              <a:lnSpc>
                <a:spcPts val="1661"/>
              </a:lnSpc>
            </a:pPr>
            <a:r>
              <a:rPr lang="en-US" sz="1100" spc="70" dirty="0" err="1">
                <a:solidFill>
                  <a:srgbClr val="000000"/>
                </a:solidFill>
                <a:latin typeface="Inter"/>
              </a:rPr>
              <a:t>Pagina</a:t>
            </a:r>
            <a:r>
              <a:rPr lang="en-US" sz="1100" spc="70" dirty="0">
                <a:solidFill>
                  <a:srgbClr val="000000"/>
                </a:solidFill>
                <a:latin typeface="Inter"/>
              </a:rPr>
              <a:t> 10 - LEAD TECH – Proprietary Information - LT-LEA-PRE-ITA-MKT-4.3</a:t>
            </a:r>
          </a:p>
        </p:txBody>
      </p:sp>
      <p:sp>
        <p:nvSpPr>
          <p:cNvPr id="17" name="AutoShape 4">
            <a:extLst>
              <a:ext uri="{FF2B5EF4-FFF2-40B4-BE49-F238E27FC236}">
                <a16:creationId xmlns:a16="http://schemas.microsoft.com/office/drawing/2014/main" id="{CE71444C-AFE8-5713-AF42-651E388CAC7D}"/>
              </a:ext>
            </a:extLst>
          </p:cNvPr>
          <p:cNvSpPr/>
          <p:nvPr/>
        </p:nvSpPr>
        <p:spPr>
          <a:xfrm rot="-10800000">
            <a:off x="10363200" y="1943100"/>
            <a:ext cx="1169612" cy="0"/>
          </a:xfrm>
          <a:prstGeom prst="line">
            <a:avLst/>
          </a:prstGeom>
          <a:ln w="28575" cap="flat">
            <a:solidFill>
              <a:srgbClr val="FFFFFF"/>
            </a:solidFill>
            <a:prstDash val="solid"/>
            <a:headEnd type="none" w="sm" len="sm"/>
            <a:tailEnd type="none" w="sm" len="sm"/>
          </a:ln>
        </p:spPr>
        <p:txBody>
          <a:bodyPr/>
          <a:lstStyle/>
          <a:p>
            <a:endParaRPr lang="it-IT"/>
          </a:p>
        </p:txBody>
      </p:sp>
      <p:sp>
        <p:nvSpPr>
          <p:cNvPr id="6" name="TextBox 15">
            <a:extLst>
              <a:ext uri="{FF2B5EF4-FFF2-40B4-BE49-F238E27FC236}">
                <a16:creationId xmlns:a16="http://schemas.microsoft.com/office/drawing/2014/main" id="{8E42990E-6177-7109-1581-D905D760B795}"/>
              </a:ext>
            </a:extLst>
          </p:cNvPr>
          <p:cNvSpPr txBox="1"/>
          <p:nvPr/>
        </p:nvSpPr>
        <p:spPr>
          <a:xfrm>
            <a:off x="9988439" y="2296636"/>
            <a:ext cx="6727586" cy="1477328"/>
          </a:xfrm>
          <a:prstGeom prst="rect">
            <a:avLst/>
          </a:prstGeom>
        </p:spPr>
        <p:txBody>
          <a:bodyPr wrap="square" lIns="0" tIns="0" rIns="0" bIns="0" rtlCol="0" anchor="t">
            <a:spAutoFit/>
          </a:bodyPr>
          <a:lstStyle/>
          <a:p>
            <a:pPr marL="0" lvl="1" algn="just">
              <a:spcBef>
                <a:spcPts val="600"/>
              </a:spcBef>
            </a:pPr>
            <a:r>
              <a:rPr lang="it-IT" sz="2400" spc="43" dirty="0">
                <a:solidFill>
                  <a:srgbClr val="FFFFFF"/>
                </a:solidFill>
              </a:rPr>
              <a:t>Il Reparto R&amp;S di Lead Tech, con approccio multidisciplinare e collaborazioni con università trasforma le esigenze complesse dei clienti in soluzioni tecnologiche avanzate e personalizzate. </a:t>
            </a:r>
          </a:p>
        </p:txBody>
      </p:sp>
      <p:sp>
        <p:nvSpPr>
          <p:cNvPr id="8" name="CasellaDiTesto 7">
            <a:extLst>
              <a:ext uri="{FF2B5EF4-FFF2-40B4-BE49-F238E27FC236}">
                <a16:creationId xmlns:a16="http://schemas.microsoft.com/office/drawing/2014/main" id="{7F28F690-1809-5FA1-A56A-55CBA17C738B}"/>
              </a:ext>
            </a:extLst>
          </p:cNvPr>
          <p:cNvSpPr txBox="1"/>
          <p:nvPr/>
        </p:nvSpPr>
        <p:spPr>
          <a:xfrm>
            <a:off x="465869" y="379138"/>
            <a:ext cx="8341083" cy="1200329"/>
          </a:xfrm>
          <a:prstGeom prst="rect">
            <a:avLst/>
          </a:prstGeom>
          <a:noFill/>
        </p:spPr>
        <p:txBody>
          <a:bodyPr wrap="square">
            <a:spAutoFit/>
          </a:bodyPr>
          <a:lstStyle/>
          <a:p>
            <a:pPr algn="just"/>
            <a:r>
              <a:rPr lang="it-IT" sz="2400" dirty="0"/>
              <a:t>Tecnologia proprietaria per la realizzazione di </a:t>
            </a:r>
            <a:r>
              <a:rPr lang="it-IT" sz="2400" b="1" dirty="0"/>
              <a:t>strutture espandibili e componibili,</a:t>
            </a:r>
            <a:r>
              <a:rPr lang="it-IT" sz="2400" dirty="0"/>
              <a:t> applicabili sia in ambito spaziale che industriale.</a:t>
            </a:r>
          </a:p>
        </p:txBody>
      </p:sp>
      <p:pic>
        <p:nvPicPr>
          <p:cNvPr id="2" name="Immagine 1" descr="Immagine che contiene ruota, pavimento, interno, veicolo&#10;&#10;Il contenuto generato dall'IA potrebbe non essere corretto.">
            <a:extLst>
              <a:ext uri="{FF2B5EF4-FFF2-40B4-BE49-F238E27FC236}">
                <a16:creationId xmlns:a16="http://schemas.microsoft.com/office/drawing/2014/main" id="{4E33C736-EEF6-108A-4E30-D1C16788FAAF}"/>
              </a:ext>
            </a:extLst>
          </p:cNvPr>
          <p:cNvPicPr>
            <a:picLocks noChangeAspect="1"/>
          </p:cNvPicPr>
          <p:nvPr/>
        </p:nvPicPr>
        <p:blipFill rotWithShape="1">
          <a:blip r:embed="rId6"/>
          <a:srcRect l="447" t="1940" r="55981" b="4922"/>
          <a:stretch>
            <a:fillRect/>
          </a:stretch>
        </p:blipFill>
        <p:spPr bwMode="auto">
          <a:xfrm>
            <a:off x="1371600" y="1993168"/>
            <a:ext cx="3028121" cy="2231058"/>
          </a:xfrm>
          <a:prstGeom prst="rect">
            <a:avLst/>
          </a:prstGeom>
          <a:ln>
            <a:noFill/>
          </a:ln>
          <a:extLst>
            <a:ext uri="{53640926-AAD7-44D8-BBD7-CCE9431645EC}">
              <a14:shadowObscured xmlns:a14="http://schemas.microsoft.com/office/drawing/2010/main"/>
            </a:ext>
          </a:extLst>
        </p:spPr>
      </p:pic>
      <p:pic>
        <p:nvPicPr>
          <p:cNvPr id="11" name="Immagine 10" descr="Immagine che contiene ruota, pavimento, interno, veicolo&#10;&#10;Il contenuto generato dall'IA potrebbe non essere corretto.">
            <a:extLst>
              <a:ext uri="{FF2B5EF4-FFF2-40B4-BE49-F238E27FC236}">
                <a16:creationId xmlns:a16="http://schemas.microsoft.com/office/drawing/2014/main" id="{4E33C736-EEF6-108A-4E30-D1C16788FAAF}"/>
              </a:ext>
            </a:extLst>
          </p:cNvPr>
          <p:cNvPicPr>
            <a:picLocks noChangeAspect="1"/>
          </p:cNvPicPr>
          <p:nvPr/>
        </p:nvPicPr>
        <p:blipFill rotWithShape="1">
          <a:blip r:embed="rId6"/>
          <a:srcRect l="57105" t="3881" r="1441" b="2981"/>
          <a:stretch>
            <a:fillRect/>
          </a:stretch>
        </p:blipFill>
        <p:spPr bwMode="auto">
          <a:xfrm>
            <a:off x="5305948" y="1993168"/>
            <a:ext cx="2900971" cy="2247273"/>
          </a:xfrm>
          <a:prstGeom prst="rect">
            <a:avLst/>
          </a:prstGeom>
          <a:ln>
            <a:noFill/>
          </a:ln>
          <a:extLst>
            <a:ext uri="{53640926-AAD7-44D8-BBD7-CCE9431645EC}">
              <a14:shadowObscured xmlns:a14="http://schemas.microsoft.com/office/drawing/2010/main"/>
            </a:ext>
          </a:extLst>
        </p:spPr>
      </p:pic>
      <p:sp>
        <p:nvSpPr>
          <p:cNvPr id="3" name="CasellaDiTesto 2">
            <a:extLst>
              <a:ext uri="{FF2B5EF4-FFF2-40B4-BE49-F238E27FC236}">
                <a16:creationId xmlns:a16="http://schemas.microsoft.com/office/drawing/2014/main" id="{2441F4CD-0C6B-37F2-834E-6C1371673713}"/>
              </a:ext>
            </a:extLst>
          </p:cNvPr>
          <p:cNvSpPr txBox="1"/>
          <p:nvPr/>
        </p:nvSpPr>
        <p:spPr>
          <a:xfrm>
            <a:off x="365162" y="5113337"/>
            <a:ext cx="8341083" cy="461665"/>
          </a:xfrm>
          <a:prstGeom prst="rect">
            <a:avLst/>
          </a:prstGeom>
          <a:noFill/>
        </p:spPr>
        <p:txBody>
          <a:bodyPr wrap="square">
            <a:spAutoFit/>
          </a:bodyPr>
          <a:lstStyle/>
          <a:p>
            <a:pPr algn="just"/>
            <a:r>
              <a:rPr lang="it-IT" sz="2400" b="1" dirty="0"/>
              <a:t>FDR</a:t>
            </a:r>
            <a:r>
              <a:rPr lang="it-IT" sz="2400" dirty="0"/>
              <a:t> – Flight Data Record</a:t>
            </a:r>
          </a:p>
        </p:txBody>
      </p:sp>
    </p:spTree>
    <p:extLst>
      <p:ext uri="{BB962C8B-B14F-4D97-AF65-F5344CB8AC3E}">
        <p14:creationId xmlns:p14="http://schemas.microsoft.com/office/powerpoint/2010/main" val="2252629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B15C2-EF9D-9309-4A16-9393226AABF7}"/>
            </a:ext>
          </a:extLst>
        </p:cNvPr>
        <p:cNvGrpSpPr/>
        <p:nvPr/>
      </p:nvGrpSpPr>
      <p:grpSpPr>
        <a:xfrm>
          <a:off x="0" y="0"/>
          <a:ext cx="0" cy="0"/>
          <a:chOff x="0" y="0"/>
          <a:chExt cx="0" cy="0"/>
        </a:xfrm>
      </p:grpSpPr>
      <p:pic>
        <p:nvPicPr>
          <p:cNvPr id="12" name="Immagine 11" descr="Immagine che contiene testo, Carattere, logo, Elementi grafici&#10;&#10;Descrizione generata automaticamente">
            <a:extLst>
              <a:ext uri="{FF2B5EF4-FFF2-40B4-BE49-F238E27FC236}">
                <a16:creationId xmlns:a16="http://schemas.microsoft.com/office/drawing/2014/main" id="{86CD42F3-0BEF-039E-460B-3AB7BA36F3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6478250" y="1454150"/>
            <a:ext cx="2692400" cy="469900"/>
          </a:xfrm>
          <a:prstGeom prst="rect">
            <a:avLst/>
          </a:prstGeom>
        </p:spPr>
      </p:pic>
      <p:sp>
        <p:nvSpPr>
          <p:cNvPr id="28" name="TextBox 6">
            <a:extLst>
              <a:ext uri="{FF2B5EF4-FFF2-40B4-BE49-F238E27FC236}">
                <a16:creationId xmlns:a16="http://schemas.microsoft.com/office/drawing/2014/main" id="{39D5249A-5C5C-E578-7181-4294AD2CB7A4}"/>
              </a:ext>
            </a:extLst>
          </p:cNvPr>
          <p:cNvSpPr txBox="1"/>
          <p:nvPr/>
        </p:nvSpPr>
        <p:spPr>
          <a:xfrm rot="16200000">
            <a:off x="14567514" y="6391127"/>
            <a:ext cx="6910312" cy="204343"/>
          </a:xfrm>
          <a:prstGeom prst="rect">
            <a:avLst/>
          </a:prstGeom>
        </p:spPr>
        <p:txBody>
          <a:bodyPr lIns="0" tIns="0" rIns="0" bIns="0" rtlCol="0" anchor="t">
            <a:spAutoFit/>
          </a:bodyPr>
          <a:lstStyle/>
          <a:p>
            <a:pPr>
              <a:lnSpc>
                <a:spcPts val="1661"/>
              </a:lnSpc>
            </a:pPr>
            <a:r>
              <a:rPr lang="en-US" sz="1100" spc="70" dirty="0" err="1">
                <a:solidFill>
                  <a:srgbClr val="000000"/>
                </a:solidFill>
                <a:latin typeface="Inter"/>
              </a:rPr>
              <a:t>Pagina</a:t>
            </a:r>
            <a:r>
              <a:rPr lang="en-US" sz="1100" spc="70" dirty="0">
                <a:solidFill>
                  <a:srgbClr val="000000"/>
                </a:solidFill>
                <a:latin typeface="Inter"/>
              </a:rPr>
              <a:t> 11 - LEAD TECH – Proprietary Information - LT-LEA-PRE-ITA-MKT-4.3</a:t>
            </a:r>
          </a:p>
        </p:txBody>
      </p:sp>
      <p:sp>
        <p:nvSpPr>
          <p:cNvPr id="53" name="AutoShape 2">
            <a:extLst>
              <a:ext uri="{FF2B5EF4-FFF2-40B4-BE49-F238E27FC236}">
                <a16:creationId xmlns:a16="http://schemas.microsoft.com/office/drawing/2014/main" id="{DB186ECE-927C-CA87-EF16-F04867D1A8B1}"/>
              </a:ext>
            </a:extLst>
          </p:cNvPr>
          <p:cNvSpPr/>
          <p:nvPr/>
        </p:nvSpPr>
        <p:spPr>
          <a:xfrm rot="10800000">
            <a:off x="3048000" y="1257300"/>
            <a:ext cx="13992074" cy="0"/>
          </a:xfrm>
          <a:prstGeom prst="line">
            <a:avLst/>
          </a:prstGeom>
          <a:ln w="28575" cap="flat">
            <a:solidFill>
              <a:srgbClr val="3797D2"/>
            </a:solidFill>
            <a:prstDash val="solid"/>
            <a:headEnd type="none" w="sm" len="sm"/>
            <a:tailEnd type="none" w="sm" len="sm"/>
          </a:ln>
        </p:spPr>
        <p:txBody>
          <a:bodyPr/>
          <a:lstStyle/>
          <a:p>
            <a:endParaRPr lang="it-IT"/>
          </a:p>
        </p:txBody>
      </p:sp>
      <p:sp>
        <p:nvSpPr>
          <p:cNvPr id="54" name="AutoShape 2">
            <a:extLst>
              <a:ext uri="{FF2B5EF4-FFF2-40B4-BE49-F238E27FC236}">
                <a16:creationId xmlns:a16="http://schemas.microsoft.com/office/drawing/2014/main" id="{9EFD4657-2A4A-9123-D034-CB69143FEA2E}"/>
              </a:ext>
            </a:extLst>
          </p:cNvPr>
          <p:cNvSpPr/>
          <p:nvPr/>
        </p:nvSpPr>
        <p:spPr>
          <a:xfrm rot="10800000">
            <a:off x="3048000" y="7530084"/>
            <a:ext cx="13992074" cy="0"/>
          </a:xfrm>
          <a:prstGeom prst="line">
            <a:avLst/>
          </a:prstGeom>
          <a:ln w="28575" cap="flat">
            <a:solidFill>
              <a:srgbClr val="3797D2"/>
            </a:solidFill>
            <a:prstDash val="solid"/>
            <a:headEnd type="none" w="sm" len="sm"/>
            <a:tailEnd type="none" w="sm" len="sm"/>
          </a:ln>
        </p:spPr>
        <p:txBody>
          <a:bodyPr/>
          <a:lstStyle/>
          <a:p>
            <a:endParaRPr lang="it-IT" dirty="0"/>
          </a:p>
        </p:txBody>
      </p:sp>
      <p:pic>
        <p:nvPicPr>
          <p:cNvPr id="55" name="Picture 3">
            <a:extLst>
              <a:ext uri="{FF2B5EF4-FFF2-40B4-BE49-F238E27FC236}">
                <a16:creationId xmlns:a16="http://schemas.microsoft.com/office/drawing/2014/main" id="{605AD241-AE08-D6EB-EBFE-635432A484BC}"/>
              </a:ext>
            </a:extLst>
          </p:cNvPr>
          <p:cNvPicPr>
            <a:picLocks noChangeAspect="1"/>
          </p:cNvPicPr>
          <p:nvPr/>
        </p:nvPicPr>
        <p:blipFill>
          <a:blip r:embed="rId3"/>
          <a:srcRect l="3471"/>
          <a:stretch>
            <a:fillRect/>
          </a:stretch>
        </p:blipFill>
        <p:spPr>
          <a:xfrm>
            <a:off x="8983230" y="3147329"/>
            <a:ext cx="3077658" cy="804923"/>
          </a:xfrm>
          <a:prstGeom prst="rect">
            <a:avLst/>
          </a:prstGeom>
        </p:spPr>
      </p:pic>
      <p:pic>
        <p:nvPicPr>
          <p:cNvPr id="56" name="Picture 4">
            <a:extLst>
              <a:ext uri="{FF2B5EF4-FFF2-40B4-BE49-F238E27FC236}">
                <a16:creationId xmlns:a16="http://schemas.microsoft.com/office/drawing/2014/main" id="{74D4587A-46C0-2A1B-453F-27656D373619}"/>
              </a:ext>
            </a:extLst>
          </p:cNvPr>
          <p:cNvPicPr>
            <a:picLocks noChangeAspect="1"/>
          </p:cNvPicPr>
          <p:nvPr/>
        </p:nvPicPr>
        <p:blipFill>
          <a:blip r:embed="rId4"/>
          <a:srcRect/>
          <a:stretch>
            <a:fillRect/>
          </a:stretch>
        </p:blipFill>
        <p:spPr>
          <a:xfrm>
            <a:off x="6303550" y="4293738"/>
            <a:ext cx="3934346" cy="1022721"/>
          </a:xfrm>
          <a:prstGeom prst="rect">
            <a:avLst/>
          </a:prstGeom>
        </p:spPr>
      </p:pic>
      <p:pic>
        <p:nvPicPr>
          <p:cNvPr id="59" name="Picture 14">
            <a:extLst>
              <a:ext uri="{FF2B5EF4-FFF2-40B4-BE49-F238E27FC236}">
                <a16:creationId xmlns:a16="http://schemas.microsoft.com/office/drawing/2014/main" id="{9976B517-0DD7-1CF6-6B0D-EEDDC7F5346B}"/>
              </a:ext>
            </a:extLst>
          </p:cNvPr>
          <p:cNvPicPr>
            <a:picLocks noChangeAspect="1"/>
          </p:cNvPicPr>
          <p:nvPr/>
        </p:nvPicPr>
        <p:blipFill>
          <a:blip r:embed="rId5"/>
          <a:srcRect/>
          <a:stretch>
            <a:fillRect/>
          </a:stretch>
        </p:blipFill>
        <p:spPr>
          <a:xfrm>
            <a:off x="3355778" y="2785668"/>
            <a:ext cx="2612881" cy="1220064"/>
          </a:xfrm>
          <a:prstGeom prst="rect">
            <a:avLst/>
          </a:prstGeom>
        </p:spPr>
      </p:pic>
      <p:pic>
        <p:nvPicPr>
          <p:cNvPr id="62" name="Picture 28">
            <a:extLst>
              <a:ext uri="{FF2B5EF4-FFF2-40B4-BE49-F238E27FC236}">
                <a16:creationId xmlns:a16="http://schemas.microsoft.com/office/drawing/2014/main" id="{0662ABD7-0C7B-BB25-C57B-AFF7E415E7F4}"/>
              </a:ext>
            </a:extLst>
          </p:cNvPr>
          <p:cNvPicPr>
            <a:picLocks noChangeAspect="1"/>
          </p:cNvPicPr>
          <p:nvPr/>
        </p:nvPicPr>
        <p:blipFill>
          <a:blip r:embed="rId6"/>
          <a:srcRect/>
          <a:stretch>
            <a:fillRect/>
          </a:stretch>
        </p:blipFill>
        <p:spPr>
          <a:xfrm>
            <a:off x="3451041" y="4500614"/>
            <a:ext cx="2347866" cy="1070351"/>
          </a:xfrm>
          <a:prstGeom prst="rect">
            <a:avLst/>
          </a:prstGeom>
        </p:spPr>
      </p:pic>
      <p:pic>
        <p:nvPicPr>
          <p:cNvPr id="63" name="Picture 30">
            <a:extLst>
              <a:ext uri="{FF2B5EF4-FFF2-40B4-BE49-F238E27FC236}">
                <a16:creationId xmlns:a16="http://schemas.microsoft.com/office/drawing/2014/main" id="{C1EEE22A-A120-0E85-086A-FC5C943DF96F}"/>
              </a:ext>
            </a:extLst>
          </p:cNvPr>
          <p:cNvPicPr>
            <a:picLocks noChangeAspect="1"/>
          </p:cNvPicPr>
          <p:nvPr/>
        </p:nvPicPr>
        <p:blipFill>
          <a:blip r:embed="rId7"/>
          <a:srcRect/>
          <a:stretch>
            <a:fillRect/>
          </a:stretch>
        </p:blipFill>
        <p:spPr>
          <a:xfrm>
            <a:off x="6155306" y="1723438"/>
            <a:ext cx="1300996" cy="869477"/>
          </a:xfrm>
          <a:prstGeom prst="rect">
            <a:avLst/>
          </a:prstGeom>
        </p:spPr>
      </p:pic>
      <p:pic>
        <p:nvPicPr>
          <p:cNvPr id="64" name="Picture 32">
            <a:extLst>
              <a:ext uri="{FF2B5EF4-FFF2-40B4-BE49-F238E27FC236}">
                <a16:creationId xmlns:a16="http://schemas.microsoft.com/office/drawing/2014/main" id="{1CE0C8FE-6398-10F7-5CD8-D8F627416A74}"/>
              </a:ext>
            </a:extLst>
          </p:cNvPr>
          <p:cNvPicPr>
            <a:picLocks noChangeAspect="1"/>
          </p:cNvPicPr>
          <p:nvPr/>
        </p:nvPicPr>
        <p:blipFill>
          <a:blip r:embed="rId8"/>
          <a:srcRect/>
          <a:stretch>
            <a:fillRect/>
          </a:stretch>
        </p:blipFill>
        <p:spPr>
          <a:xfrm>
            <a:off x="3101563" y="6045877"/>
            <a:ext cx="2931461" cy="872972"/>
          </a:xfrm>
          <a:prstGeom prst="rect">
            <a:avLst/>
          </a:prstGeom>
        </p:spPr>
      </p:pic>
      <p:pic>
        <p:nvPicPr>
          <p:cNvPr id="65" name="Picture 33">
            <a:extLst>
              <a:ext uri="{FF2B5EF4-FFF2-40B4-BE49-F238E27FC236}">
                <a16:creationId xmlns:a16="http://schemas.microsoft.com/office/drawing/2014/main" id="{F7CE1A6D-4ECE-14E9-270E-4F30AF946617}"/>
              </a:ext>
            </a:extLst>
          </p:cNvPr>
          <p:cNvPicPr>
            <a:picLocks noChangeAspect="1"/>
          </p:cNvPicPr>
          <p:nvPr/>
        </p:nvPicPr>
        <p:blipFill>
          <a:blip r:embed="rId9"/>
          <a:srcRect/>
          <a:stretch>
            <a:fillRect/>
          </a:stretch>
        </p:blipFill>
        <p:spPr>
          <a:xfrm>
            <a:off x="12717320" y="3300205"/>
            <a:ext cx="1659074" cy="565593"/>
          </a:xfrm>
          <a:prstGeom prst="rect">
            <a:avLst/>
          </a:prstGeom>
        </p:spPr>
      </p:pic>
      <p:pic>
        <p:nvPicPr>
          <p:cNvPr id="66" name="Immagine 65">
            <a:extLst>
              <a:ext uri="{FF2B5EF4-FFF2-40B4-BE49-F238E27FC236}">
                <a16:creationId xmlns:a16="http://schemas.microsoft.com/office/drawing/2014/main" id="{AC23BA91-6439-68A9-74E4-3DDD34CF8212}"/>
              </a:ext>
            </a:extLst>
          </p:cNvPr>
          <p:cNvPicPr>
            <a:picLocks noChangeAspect="1"/>
          </p:cNvPicPr>
          <p:nvPr/>
        </p:nvPicPr>
        <p:blipFill>
          <a:blip r:embed="rId10"/>
          <a:stretch>
            <a:fillRect/>
          </a:stretch>
        </p:blipFill>
        <p:spPr>
          <a:xfrm>
            <a:off x="3151489" y="1787284"/>
            <a:ext cx="2487311" cy="548052"/>
          </a:xfrm>
          <a:prstGeom prst="rect">
            <a:avLst/>
          </a:prstGeom>
        </p:spPr>
      </p:pic>
      <p:pic>
        <p:nvPicPr>
          <p:cNvPr id="67" name="Picture 6">
            <a:extLst>
              <a:ext uri="{FF2B5EF4-FFF2-40B4-BE49-F238E27FC236}">
                <a16:creationId xmlns:a16="http://schemas.microsoft.com/office/drawing/2014/main" id="{068AC6E3-B2C3-E9CA-B956-CBF0C51BDD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43799" y="6035371"/>
            <a:ext cx="1950892" cy="1118512"/>
          </a:xfrm>
          <a:prstGeom prst="rect">
            <a:avLst/>
          </a:prstGeom>
          <a:extLst>
            <a:ext uri="{909E8E84-426E-40DD-AFC4-6F175D3DCCD1}">
              <a14:hiddenFill xmlns:a14="http://schemas.microsoft.com/office/drawing/2010/main">
                <a:solidFill>
                  <a:srgbClr val="FFFFFF"/>
                </a:solidFill>
              </a14:hiddenFill>
            </a:ext>
          </a:extLst>
        </p:spPr>
      </p:pic>
      <p:pic>
        <p:nvPicPr>
          <p:cNvPr id="68" name="Immagine 67">
            <a:extLst>
              <a:ext uri="{FF2B5EF4-FFF2-40B4-BE49-F238E27FC236}">
                <a16:creationId xmlns:a16="http://schemas.microsoft.com/office/drawing/2014/main" id="{3DDF6A91-A81E-6DC9-7F07-C19317D113B5}"/>
              </a:ext>
            </a:extLst>
          </p:cNvPr>
          <p:cNvPicPr>
            <a:picLocks noChangeAspect="1"/>
          </p:cNvPicPr>
          <p:nvPr/>
        </p:nvPicPr>
        <p:blipFill>
          <a:blip r:embed="rId12"/>
          <a:stretch>
            <a:fillRect/>
          </a:stretch>
        </p:blipFill>
        <p:spPr>
          <a:xfrm>
            <a:off x="6424825" y="3030782"/>
            <a:ext cx="2102237" cy="974950"/>
          </a:xfrm>
          <a:prstGeom prst="rect">
            <a:avLst/>
          </a:prstGeom>
        </p:spPr>
      </p:pic>
      <p:pic>
        <p:nvPicPr>
          <p:cNvPr id="69" name="Picture 5">
            <a:extLst>
              <a:ext uri="{FF2B5EF4-FFF2-40B4-BE49-F238E27FC236}">
                <a16:creationId xmlns:a16="http://schemas.microsoft.com/office/drawing/2014/main" id="{4A0916C0-C76F-5662-3230-0E26D926B21E}"/>
              </a:ext>
            </a:extLst>
          </p:cNvPr>
          <p:cNvPicPr>
            <a:picLocks noChangeAspect="1"/>
          </p:cNvPicPr>
          <p:nvPr/>
        </p:nvPicPr>
        <p:blipFill>
          <a:blip r:embed="rId13"/>
          <a:srcRect l="5065" t="12902"/>
          <a:stretch>
            <a:fillRect/>
          </a:stretch>
        </p:blipFill>
        <p:spPr>
          <a:xfrm>
            <a:off x="12403744" y="1779279"/>
            <a:ext cx="2535662" cy="763700"/>
          </a:xfrm>
          <a:prstGeom prst="rect">
            <a:avLst/>
          </a:prstGeom>
        </p:spPr>
      </p:pic>
      <p:pic>
        <p:nvPicPr>
          <p:cNvPr id="70" name="Immagine 69" descr="Immagine che contiene cerchio, simbolo, emblema, ceramiche&#10;&#10;Descrizione generata automaticamente">
            <a:extLst>
              <a:ext uri="{FF2B5EF4-FFF2-40B4-BE49-F238E27FC236}">
                <a16:creationId xmlns:a16="http://schemas.microsoft.com/office/drawing/2014/main" id="{398DEBD3-67EC-7A3A-F966-9291AA117B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31700" y="1595673"/>
            <a:ext cx="1082632" cy="1082632"/>
          </a:xfrm>
          <a:prstGeom prst="rect">
            <a:avLst/>
          </a:prstGeom>
        </p:spPr>
      </p:pic>
      <p:pic>
        <p:nvPicPr>
          <p:cNvPr id="71" name="Picture 4">
            <a:extLst>
              <a:ext uri="{FF2B5EF4-FFF2-40B4-BE49-F238E27FC236}">
                <a16:creationId xmlns:a16="http://schemas.microsoft.com/office/drawing/2014/main" id="{E0D3AFDD-E0A7-9FB3-5984-BD64E965655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300368" y="1595673"/>
            <a:ext cx="1106124" cy="1055847"/>
          </a:xfrm>
          <a:prstGeom prst="rect">
            <a:avLst/>
          </a:prstGeom>
          <a:extLst>
            <a:ext uri="{909E8E84-426E-40DD-AFC4-6F175D3DCCD1}">
              <a14:hiddenFill xmlns:a14="http://schemas.microsoft.com/office/drawing/2010/main">
                <a:solidFill>
                  <a:srgbClr val="FFFFFF"/>
                </a:solidFill>
              </a14:hiddenFill>
            </a:ext>
          </a:extLst>
        </p:spPr>
      </p:pic>
      <p:pic>
        <p:nvPicPr>
          <p:cNvPr id="72" name="Immagine 71">
            <a:extLst>
              <a:ext uri="{FF2B5EF4-FFF2-40B4-BE49-F238E27FC236}">
                <a16:creationId xmlns:a16="http://schemas.microsoft.com/office/drawing/2014/main" id="{458B07C8-F21D-2C2A-4A59-F8A8D8E83308}"/>
              </a:ext>
            </a:extLst>
          </p:cNvPr>
          <p:cNvPicPr>
            <a:picLocks noChangeAspect="1"/>
          </p:cNvPicPr>
          <p:nvPr/>
        </p:nvPicPr>
        <p:blipFill>
          <a:blip r:embed="rId16"/>
          <a:stretch>
            <a:fillRect/>
          </a:stretch>
        </p:blipFill>
        <p:spPr>
          <a:xfrm>
            <a:off x="14466763" y="4416101"/>
            <a:ext cx="2535662" cy="1055408"/>
          </a:xfrm>
          <a:prstGeom prst="rect">
            <a:avLst/>
          </a:prstGeom>
        </p:spPr>
      </p:pic>
      <p:pic>
        <p:nvPicPr>
          <p:cNvPr id="75" name="Immagine 74">
            <a:extLst>
              <a:ext uri="{FF2B5EF4-FFF2-40B4-BE49-F238E27FC236}">
                <a16:creationId xmlns:a16="http://schemas.microsoft.com/office/drawing/2014/main" id="{3A354E00-FC12-81D6-9E7E-86AC56492AD9}"/>
              </a:ext>
            </a:extLst>
          </p:cNvPr>
          <p:cNvPicPr>
            <a:picLocks noChangeAspect="1"/>
          </p:cNvPicPr>
          <p:nvPr/>
        </p:nvPicPr>
        <p:blipFill>
          <a:blip r:embed="rId17"/>
          <a:stretch>
            <a:fillRect/>
          </a:stretch>
        </p:blipFill>
        <p:spPr>
          <a:xfrm>
            <a:off x="10358419" y="4588196"/>
            <a:ext cx="1852871" cy="802627"/>
          </a:xfrm>
          <a:prstGeom prst="rect">
            <a:avLst/>
          </a:prstGeom>
        </p:spPr>
      </p:pic>
      <p:pic>
        <p:nvPicPr>
          <p:cNvPr id="80" name="Picture 2" descr="ASI | Agenzia Spaziale Italiana">
            <a:extLst>
              <a:ext uri="{FF2B5EF4-FFF2-40B4-BE49-F238E27FC236}">
                <a16:creationId xmlns:a16="http://schemas.microsoft.com/office/drawing/2014/main" id="{346E5099-E54D-CAC1-D34E-7A70B0CCE05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76042" y="5978708"/>
            <a:ext cx="1370512" cy="128989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34">
            <a:extLst>
              <a:ext uri="{FF2B5EF4-FFF2-40B4-BE49-F238E27FC236}">
                <a16:creationId xmlns:a16="http://schemas.microsoft.com/office/drawing/2014/main" id="{1935B99F-2070-8F8C-7DB7-0F2A0D69ED70}"/>
              </a:ext>
            </a:extLst>
          </p:cNvPr>
          <p:cNvPicPr>
            <a:picLocks noChangeAspect="1"/>
          </p:cNvPicPr>
          <p:nvPr/>
        </p:nvPicPr>
        <p:blipFill>
          <a:blip r:embed="rId19"/>
          <a:srcRect t="6124"/>
          <a:stretch>
            <a:fillRect/>
          </a:stretch>
        </p:blipFill>
        <p:spPr>
          <a:xfrm>
            <a:off x="9103098" y="8387229"/>
            <a:ext cx="1642283" cy="1069241"/>
          </a:xfrm>
          <a:prstGeom prst="rect">
            <a:avLst/>
          </a:prstGeom>
        </p:spPr>
      </p:pic>
      <p:pic>
        <p:nvPicPr>
          <p:cNvPr id="83" name="Picture 35">
            <a:extLst>
              <a:ext uri="{FF2B5EF4-FFF2-40B4-BE49-F238E27FC236}">
                <a16:creationId xmlns:a16="http://schemas.microsoft.com/office/drawing/2014/main" id="{54017591-5D56-C3D1-9866-85A27BA19882}"/>
              </a:ext>
            </a:extLst>
          </p:cNvPr>
          <p:cNvPicPr>
            <a:picLocks noChangeAspect="1"/>
          </p:cNvPicPr>
          <p:nvPr/>
        </p:nvPicPr>
        <p:blipFill>
          <a:blip r:embed="rId20"/>
          <a:srcRect/>
          <a:stretch>
            <a:fillRect/>
          </a:stretch>
        </p:blipFill>
        <p:spPr>
          <a:xfrm>
            <a:off x="12547885" y="8414466"/>
            <a:ext cx="1718203" cy="946099"/>
          </a:xfrm>
          <a:prstGeom prst="rect">
            <a:avLst/>
          </a:prstGeom>
        </p:spPr>
      </p:pic>
      <p:pic>
        <p:nvPicPr>
          <p:cNvPr id="84" name="Picture 41">
            <a:extLst>
              <a:ext uri="{FF2B5EF4-FFF2-40B4-BE49-F238E27FC236}">
                <a16:creationId xmlns:a16="http://schemas.microsoft.com/office/drawing/2014/main" id="{B90A26EE-5394-9D91-C23B-FA192BDF465E}"/>
              </a:ext>
            </a:extLst>
          </p:cNvPr>
          <p:cNvPicPr>
            <a:picLocks noChangeAspect="1"/>
          </p:cNvPicPr>
          <p:nvPr/>
        </p:nvPicPr>
        <p:blipFill>
          <a:blip r:embed="rId21"/>
          <a:srcRect l="34626" r="51490"/>
          <a:stretch>
            <a:fillRect/>
          </a:stretch>
        </p:blipFill>
        <p:spPr>
          <a:xfrm>
            <a:off x="10745381" y="8414466"/>
            <a:ext cx="1878424" cy="1031672"/>
          </a:xfrm>
          <a:prstGeom prst="rect">
            <a:avLst/>
          </a:prstGeom>
        </p:spPr>
      </p:pic>
      <p:pic>
        <p:nvPicPr>
          <p:cNvPr id="85" name="Picture 42">
            <a:extLst>
              <a:ext uri="{FF2B5EF4-FFF2-40B4-BE49-F238E27FC236}">
                <a16:creationId xmlns:a16="http://schemas.microsoft.com/office/drawing/2014/main" id="{DC652348-0189-D70B-FBF8-CA930F292464}"/>
              </a:ext>
            </a:extLst>
          </p:cNvPr>
          <p:cNvPicPr>
            <a:picLocks noChangeAspect="1"/>
          </p:cNvPicPr>
          <p:nvPr/>
        </p:nvPicPr>
        <p:blipFill>
          <a:blip r:embed="rId21"/>
          <a:srcRect l="49999" r="39778"/>
          <a:stretch>
            <a:fillRect/>
          </a:stretch>
        </p:blipFill>
        <p:spPr>
          <a:xfrm>
            <a:off x="5105400" y="8374529"/>
            <a:ext cx="1409347" cy="1051386"/>
          </a:xfrm>
          <a:prstGeom prst="rect">
            <a:avLst/>
          </a:prstGeom>
        </p:spPr>
      </p:pic>
      <p:pic>
        <p:nvPicPr>
          <p:cNvPr id="86" name="Immagine 85">
            <a:extLst>
              <a:ext uri="{FF2B5EF4-FFF2-40B4-BE49-F238E27FC236}">
                <a16:creationId xmlns:a16="http://schemas.microsoft.com/office/drawing/2014/main" id="{5BDC0804-8717-0736-6E17-D32539B5BCB5}"/>
              </a:ext>
            </a:extLst>
          </p:cNvPr>
          <p:cNvPicPr>
            <a:picLocks noChangeAspect="1"/>
          </p:cNvPicPr>
          <p:nvPr/>
        </p:nvPicPr>
        <p:blipFill>
          <a:blip r:embed="rId22"/>
          <a:stretch>
            <a:fillRect/>
          </a:stretch>
        </p:blipFill>
        <p:spPr>
          <a:xfrm>
            <a:off x="3124200" y="8380699"/>
            <a:ext cx="1854690" cy="987562"/>
          </a:xfrm>
          <a:prstGeom prst="rect">
            <a:avLst/>
          </a:prstGeom>
        </p:spPr>
      </p:pic>
      <p:sp>
        <p:nvSpPr>
          <p:cNvPr id="88" name="TextBox 4">
            <a:extLst>
              <a:ext uri="{FF2B5EF4-FFF2-40B4-BE49-F238E27FC236}">
                <a16:creationId xmlns:a16="http://schemas.microsoft.com/office/drawing/2014/main" id="{7DF51725-CF33-BA57-06A8-C08E7BCAFDC1}"/>
              </a:ext>
            </a:extLst>
          </p:cNvPr>
          <p:cNvSpPr txBox="1"/>
          <p:nvPr/>
        </p:nvSpPr>
        <p:spPr>
          <a:xfrm>
            <a:off x="209399" y="918927"/>
            <a:ext cx="3332232" cy="1294842"/>
          </a:xfrm>
          <a:prstGeom prst="rect">
            <a:avLst/>
          </a:prstGeom>
        </p:spPr>
        <p:txBody>
          <a:bodyPr wrap="square" lIns="0" tIns="0" rIns="0" bIns="0" rtlCol="0" anchor="t">
            <a:spAutoFit/>
          </a:bodyPr>
          <a:lstStyle/>
          <a:p>
            <a:pPr>
              <a:lnSpc>
                <a:spcPts val="5184"/>
              </a:lnSpc>
            </a:pPr>
            <a:r>
              <a:rPr lang="en-US" sz="4000" b="1" spc="126" dirty="0">
                <a:solidFill>
                  <a:srgbClr val="3797D2"/>
                </a:solidFill>
              </a:rPr>
              <a:t>PRINCIPALI </a:t>
            </a:r>
          </a:p>
          <a:p>
            <a:pPr>
              <a:lnSpc>
                <a:spcPts val="5184"/>
              </a:lnSpc>
            </a:pPr>
            <a:r>
              <a:rPr lang="en-US" sz="4000" b="1" spc="126" dirty="0">
                <a:solidFill>
                  <a:srgbClr val="3797D2"/>
                </a:solidFill>
              </a:rPr>
              <a:t>CLIENTI</a:t>
            </a:r>
          </a:p>
        </p:txBody>
      </p:sp>
      <p:sp>
        <p:nvSpPr>
          <p:cNvPr id="89" name="TextBox 4">
            <a:extLst>
              <a:ext uri="{FF2B5EF4-FFF2-40B4-BE49-F238E27FC236}">
                <a16:creationId xmlns:a16="http://schemas.microsoft.com/office/drawing/2014/main" id="{57C7FB22-FAEA-94D3-DD0C-B6C3AD45C883}"/>
              </a:ext>
            </a:extLst>
          </p:cNvPr>
          <p:cNvSpPr txBox="1"/>
          <p:nvPr/>
        </p:nvSpPr>
        <p:spPr>
          <a:xfrm>
            <a:off x="209399" y="7191711"/>
            <a:ext cx="3332232" cy="1294842"/>
          </a:xfrm>
          <a:prstGeom prst="rect">
            <a:avLst/>
          </a:prstGeom>
        </p:spPr>
        <p:txBody>
          <a:bodyPr wrap="square" lIns="0" tIns="0" rIns="0" bIns="0" rtlCol="0" anchor="t">
            <a:spAutoFit/>
          </a:bodyPr>
          <a:lstStyle/>
          <a:p>
            <a:pPr>
              <a:lnSpc>
                <a:spcPts val="5184"/>
              </a:lnSpc>
            </a:pPr>
            <a:r>
              <a:rPr lang="en-US" sz="4000" b="1" spc="126" dirty="0">
                <a:solidFill>
                  <a:srgbClr val="3797D2"/>
                </a:solidFill>
              </a:rPr>
              <a:t>PRINCIPALI </a:t>
            </a:r>
          </a:p>
          <a:p>
            <a:pPr>
              <a:lnSpc>
                <a:spcPts val="5184"/>
              </a:lnSpc>
            </a:pPr>
            <a:r>
              <a:rPr lang="en-US" sz="4000" b="1" spc="126" dirty="0">
                <a:solidFill>
                  <a:srgbClr val="3797D2"/>
                </a:solidFill>
              </a:rPr>
              <a:t>PARTNER</a:t>
            </a:r>
          </a:p>
        </p:txBody>
      </p:sp>
      <p:pic>
        <p:nvPicPr>
          <p:cNvPr id="91" name="Immagine 90" descr="Immagine che contiene testo, Carattere, Elementi grafici, logo&#10;&#10;Il contenuto generato dall'IA potrebbe non essere corretto.">
            <a:extLst>
              <a:ext uri="{FF2B5EF4-FFF2-40B4-BE49-F238E27FC236}">
                <a16:creationId xmlns:a16="http://schemas.microsoft.com/office/drawing/2014/main" id="{DCDAF8E1-C5A0-AD48-73CE-BB5FD767AA8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4362653" y="8638967"/>
            <a:ext cx="2830889" cy="531513"/>
          </a:xfrm>
          <a:prstGeom prst="rect">
            <a:avLst/>
          </a:prstGeom>
        </p:spPr>
      </p:pic>
      <p:pic>
        <p:nvPicPr>
          <p:cNvPr id="4" name="Picture 2">
            <a:extLst>
              <a:ext uri="{FF2B5EF4-FFF2-40B4-BE49-F238E27FC236}">
                <a16:creationId xmlns:a16="http://schemas.microsoft.com/office/drawing/2014/main" id="{EECE8D1B-E28E-9B2B-3BA2-EEE325182E15}"/>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t="24836" r="5423" b="29858"/>
          <a:stretch>
            <a:fillRect/>
          </a:stretch>
        </p:blipFill>
        <p:spPr bwMode="auto">
          <a:xfrm>
            <a:off x="7627035" y="1575729"/>
            <a:ext cx="2910746" cy="929576"/>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testo, Carattere, Elementi grafici, logo&#10;&#10;Il contenuto generato dall'IA potrebbe non essere corretto.">
            <a:extLst>
              <a:ext uri="{FF2B5EF4-FFF2-40B4-BE49-F238E27FC236}">
                <a16:creationId xmlns:a16="http://schemas.microsoft.com/office/drawing/2014/main" id="{27353C91-7C97-A699-236B-D734EFBDF0F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055452" y="3200811"/>
            <a:ext cx="1667712" cy="804921"/>
          </a:xfrm>
          <a:prstGeom prst="rect">
            <a:avLst/>
          </a:prstGeom>
        </p:spPr>
      </p:pic>
      <p:pic>
        <p:nvPicPr>
          <p:cNvPr id="7" name="Picture 6" descr="Home - MAgroup">
            <a:extLst>
              <a:ext uri="{FF2B5EF4-FFF2-40B4-BE49-F238E27FC236}">
                <a16:creationId xmlns:a16="http://schemas.microsoft.com/office/drawing/2014/main" id="{25B84B33-0EB4-CBB9-E5D6-F8CEDD96B2D2}"/>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691936" y="6105636"/>
            <a:ext cx="3199161" cy="9405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endita e Noleggio di macchine operatrici in Campania">
            <a:extLst>
              <a:ext uri="{FF2B5EF4-FFF2-40B4-BE49-F238E27FC236}">
                <a16:creationId xmlns:a16="http://schemas.microsoft.com/office/drawing/2014/main" id="{F63E746E-94BC-A39C-1589-4B7414F0D4B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4015930" y="6421202"/>
            <a:ext cx="3024144" cy="497644"/>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2E1AFF24-BFBB-8D7F-3D98-4F4E416B8BD3}"/>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403744" y="4516898"/>
            <a:ext cx="1852870" cy="869404"/>
          </a:xfrm>
          <a:prstGeom prst="rect">
            <a:avLst/>
          </a:prstGeom>
        </p:spPr>
      </p:pic>
      <p:pic>
        <p:nvPicPr>
          <p:cNvPr id="2" name="Picture 2" descr="light logo">
            <a:extLst>
              <a:ext uri="{FF2B5EF4-FFF2-40B4-BE49-F238E27FC236}">
                <a16:creationId xmlns:a16="http://schemas.microsoft.com/office/drawing/2014/main" id="{4CBBE224-8633-BA11-6B8F-7D7D90C4CA65}"/>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18664" t="13634" r="18456" b="4110"/>
          <a:stretch>
            <a:fillRect/>
          </a:stretch>
        </p:blipFill>
        <p:spPr bwMode="auto">
          <a:xfrm>
            <a:off x="6442989" y="8473487"/>
            <a:ext cx="2472411" cy="86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18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28600" y="2299117"/>
            <a:ext cx="5850388" cy="6882810"/>
          </a:xfrm>
          <a:prstGeom prst="rect">
            <a:avLst/>
          </a:prstGeom>
        </p:spPr>
      </p:pic>
      <p:pic>
        <p:nvPicPr>
          <p:cNvPr id="3" name="Picture 3"/>
          <p:cNvPicPr>
            <a:picLocks noChangeAspect="1"/>
          </p:cNvPicPr>
          <p:nvPr/>
        </p:nvPicPr>
        <p:blipFill>
          <a:blip r:embed="rId3"/>
          <a:srcRect/>
          <a:stretch>
            <a:fillRect/>
          </a:stretch>
        </p:blipFill>
        <p:spPr>
          <a:xfrm>
            <a:off x="13470710" y="2095500"/>
            <a:ext cx="3902890" cy="5521331"/>
          </a:xfrm>
          <a:prstGeom prst="rect">
            <a:avLst/>
          </a:prstGeom>
          <a:ln w="19050">
            <a:solidFill>
              <a:srgbClr val="00B0F0"/>
            </a:solidFill>
          </a:ln>
        </p:spPr>
      </p:pic>
      <p:sp>
        <p:nvSpPr>
          <p:cNvPr id="5" name="TextBox 5"/>
          <p:cNvSpPr txBox="1"/>
          <p:nvPr/>
        </p:nvSpPr>
        <p:spPr>
          <a:xfrm>
            <a:off x="496819" y="651877"/>
            <a:ext cx="12442010" cy="758797"/>
          </a:xfrm>
          <a:prstGeom prst="rect">
            <a:avLst/>
          </a:prstGeom>
        </p:spPr>
        <p:txBody>
          <a:bodyPr wrap="square" lIns="0" tIns="0" rIns="0" bIns="0" rtlCol="0" anchor="t">
            <a:spAutoFit/>
          </a:bodyPr>
          <a:lstStyle/>
          <a:p>
            <a:pPr>
              <a:lnSpc>
                <a:spcPts val="6217"/>
              </a:lnSpc>
            </a:pPr>
            <a:r>
              <a:rPr lang="en-US" sz="4800" b="1" spc="174" dirty="0">
                <a:solidFill>
                  <a:srgbClr val="3797D2"/>
                </a:solidFill>
                <a:latin typeface="Calibri" panose="020F0502020204030204" pitchFamily="34" charset="0"/>
                <a:cs typeface="Calibri" panose="020F0502020204030204" pitchFamily="34" charset="0"/>
              </a:rPr>
              <a:t>CERTIFICAZIONI E OMOLOGAZIONI</a:t>
            </a:r>
          </a:p>
        </p:txBody>
      </p:sp>
      <p:grpSp>
        <p:nvGrpSpPr>
          <p:cNvPr id="6" name="Group 6"/>
          <p:cNvGrpSpPr/>
          <p:nvPr/>
        </p:nvGrpSpPr>
        <p:grpSpPr>
          <a:xfrm>
            <a:off x="0" y="9364519"/>
            <a:ext cx="17589501" cy="922482"/>
            <a:chOff x="0" y="0"/>
            <a:chExt cx="6179353" cy="1683921"/>
          </a:xfrm>
        </p:grpSpPr>
        <p:sp>
          <p:nvSpPr>
            <p:cNvPr id="7" name="Freeform 7"/>
            <p:cNvSpPr/>
            <p:nvPr/>
          </p:nvSpPr>
          <p:spPr>
            <a:xfrm>
              <a:off x="0" y="0"/>
              <a:ext cx="6179353" cy="1683921"/>
            </a:xfrm>
            <a:custGeom>
              <a:avLst/>
              <a:gdLst/>
              <a:ahLst/>
              <a:cxnLst/>
              <a:rect l="l" t="t" r="r" b="b"/>
              <a:pathLst>
                <a:path w="6424742" h="1683921">
                  <a:moveTo>
                    <a:pt x="0" y="0"/>
                  </a:moveTo>
                  <a:lnTo>
                    <a:pt x="6424742" y="0"/>
                  </a:lnTo>
                  <a:lnTo>
                    <a:pt x="6424742" y="1683921"/>
                  </a:lnTo>
                  <a:lnTo>
                    <a:pt x="0" y="1683921"/>
                  </a:lnTo>
                  <a:close/>
                </a:path>
              </a:pathLst>
            </a:custGeom>
            <a:solidFill>
              <a:srgbClr val="3797D2"/>
            </a:solidFill>
          </p:spPr>
          <p:txBody>
            <a:bodyPr/>
            <a:lstStyle/>
            <a:p>
              <a:endParaRPr lang="it-IT" dirty="0"/>
            </a:p>
          </p:txBody>
        </p:sp>
      </p:grpSp>
      <p:pic>
        <p:nvPicPr>
          <p:cNvPr id="14" name="Immagine 13">
            <a:extLst>
              <a:ext uri="{FF2B5EF4-FFF2-40B4-BE49-F238E27FC236}">
                <a16:creationId xmlns:a16="http://schemas.microsoft.com/office/drawing/2014/main" id="{EE4AED9B-4FA2-4229-8AF6-8582839D78B9}"/>
              </a:ext>
            </a:extLst>
          </p:cNvPr>
          <p:cNvPicPr>
            <a:picLocks noChangeAspect="1"/>
          </p:cNvPicPr>
          <p:nvPr/>
        </p:nvPicPr>
        <p:blipFill rotWithShape="1">
          <a:blip r:embed="rId4"/>
          <a:srcRect l="62968" t="15250" r="21210" b="5586"/>
          <a:stretch/>
        </p:blipFill>
        <p:spPr>
          <a:xfrm>
            <a:off x="9310041" y="3038142"/>
            <a:ext cx="3997511" cy="5625355"/>
          </a:xfrm>
          <a:prstGeom prst="rect">
            <a:avLst/>
          </a:prstGeom>
          <a:ln w="19050">
            <a:solidFill>
              <a:srgbClr val="00B0F0"/>
            </a:solidFill>
          </a:ln>
        </p:spPr>
      </p:pic>
      <p:pic>
        <p:nvPicPr>
          <p:cNvPr id="4" name="Immagine 3" descr="Immagine che contiene testo, Carattere, schermata, lettera&#10;&#10;Descrizione generata automaticamente">
            <a:extLst>
              <a:ext uri="{FF2B5EF4-FFF2-40B4-BE49-F238E27FC236}">
                <a16:creationId xmlns:a16="http://schemas.microsoft.com/office/drawing/2014/main" id="{8E3254B5-2E31-1676-6F9D-236C80E766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2663916"/>
            <a:ext cx="3429000" cy="4849960"/>
          </a:xfrm>
          <a:prstGeom prst="rect">
            <a:avLst/>
          </a:prstGeom>
          <a:ln w="19050">
            <a:solidFill>
              <a:srgbClr val="00B0F0"/>
            </a:solidFill>
          </a:ln>
        </p:spPr>
      </p:pic>
      <p:pic>
        <p:nvPicPr>
          <p:cNvPr id="10" name="Immagine 9" descr="Immagine che contiene testo, Carattere, logo, Elementi grafici&#10;&#10;Descrizione generata automaticamente">
            <a:extLst>
              <a:ext uri="{FF2B5EF4-FFF2-40B4-BE49-F238E27FC236}">
                <a16:creationId xmlns:a16="http://schemas.microsoft.com/office/drawing/2014/main" id="{67C81E34-A06B-9744-EC6A-EB75462693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6478250" y="1454150"/>
            <a:ext cx="2692400" cy="469900"/>
          </a:xfrm>
          <a:prstGeom prst="rect">
            <a:avLst/>
          </a:prstGeom>
        </p:spPr>
      </p:pic>
      <p:sp>
        <p:nvSpPr>
          <p:cNvPr id="11" name="TextBox 6">
            <a:extLst>
              <a:ext uri="{FF2B5EF4-FFF2-40B4-BE49-F238E27FC236}">
                <a16:creationId xmlns:a16="http://schemas.microsoft.com/office/drawing/2014/main" id="{6E33757A-2A33-0F76-5003-126F7C68C7BB}"/>
              </a:ext>
            </a:extLst>
          </p:cNvPr>
          <p:cNvSpPr txBox="1"/>
          <p:nvPr/>
        </p:nvSpPr>
        <p:spPr>
          <a:xfrm rot="16200000">
            <a:off x="14567514" y="6391127"/>
            <a:ext cx="6910312" cy="204343"/>
          </a:xfrm>
          <a:prstGeom prst="rect">
            <a:avLst/>
          </a:prstGeom>
        </p:spPr>
        <p:txBody>
          <a:bodyPr lIns="0" tIns="0" rIns="0" bIns="0" rtlCol="0" anchor="t">
            <a:spAutoFit/>
          </a:bodyPr>
          <a:lstStyle/>
          <a:p>
            <a:pPr>
              <a:lnSpc>
                <a:spcPts val="1661"/>
              </a:lnSpc>
            </a:pPr>
            <a:r>
              <a:rPr lang="en-US" sz="1100" spc="70" dirty="0" err="1">
                <a:solidFill>
                  <a:srgbClr val="000000"/>
                </a:solidFill>
                <a:latin typeface="Inter"/>
              </a:rPr>
              <a:t>Pagina</a:t>
            </a:r>
            <a:r>
              <a:rPr lang="en-US" sz="1100" spc="70" dirty="0">
                <a:solidFill>
                  <a:srgbClr val="000000"/>
                </a:solidFill>
                <a:latin typeface="Inter"/>
              </a:rPr>
              <a:t> 12 - LEAD TECH – Proprietary Information - LT-LEA-PRE-ITA-MKT-4.3</a:t>
            </a:r>
          </a:p>
        </p:txBody>
      </p:sp>
      <p:sp>
        <p:nvSpPr>
          <p:cNvPr id="9" name="TextBox 8">
            <a:extLst>
              <a:ext uri="{FF2B5EF4-FFF2-40B4-BE49-F238E27FC236}">
                <a16:creationId xmlns:a16="http://schemas.microsoft.com/office/drawing/2014/main" id="{74AD1D44-196E-6658-7116-5B913E7EA8EA}"/>
              </a:ext>
            </a:extLst>
          </p:cNvPr>
          <p:cNvSpPr txBox="1"/>
          <p:nvPr/>
        </p:nvSpPr>
        <p:spPr>
          <a:xfrm>
            <a:off x="496819" y="9611752"/>
            <a:ext cx="14590781" cy="484748"/>
          </a:xfrm>
          <a:prstGeom prst="rect">
            <a:avLst/>
          </a:prstGeom>
        </p:spPr>
        <p:txBody>
          <a:bodyPr wrap="square" lIns="0" tIns="0" rIns="0" bIns="0" rtlCol="0" anchor="t">
            <a:spAutoFit/>
          </a:bodyPr>
          <a:lstStyle/>
          <a:p>
            <a:pPr algn="ctr">
              <a:lnSpc>
                <a:spcPts val="4122"/>
              </a:lnSpc>
            </a:pPr>
            <a:r>
              <a:rPr lang="en-US" sz="3099" spc="96" dirty="0">
                <a:solidFill>
                  <a:srgbClr val="FFFFFF"/>
                </a:solidFill>
                <a:latin typeface="Arimo Bold"/>
              </a:rPr>
              <a:t>UNI EN ISO 9001:2015 - EN 9100:2018 - ISO 14001:2015 - NCAGE AH492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710CE1-094A-4D0B-8A15-627D08026623}"/>
              </a:ext>
            </a:extLst>
          </p:cNvPr>
          <p:cNvSpPr txBox="1"/>
          <p:nvPr/>
        </p:nvSpPr>
        <p:spPr>
          <a:xfrm>
            <a:off x="658586" y="495300"/>
            <a:ext cx="12056637" cy="492443"/>
          </a:xfrm>
          <a:prstGeom prst="rect">
            <a:avLst/>
          </a:prstGeom>
        </p:spPr>
        <p:txBody>
          <a:bodyPr wrap="square" lIns="0" tIns="0" rIns="0" bIns="0" rtlCol="0" anchor="t">
            <a:spAutoFit/>
          </a:bodyPr>
          <a:lstStyle/>
          <a:p>
            <a:r>
              <a:rPr lang="en-US" sz="3200" spc="174" dirty="0">
                <a:solidFill>
                  <a:srgbClr val="3797D2"/>
                </a:solidFill>
                <a:latin typeface="Muli Black"/>
              </a:rPr>
              <a:t>LEAD TECH – LE SEDI AZIENDALI</a:t>
            </a:r>
            <a:endParaRPr lang="en-US" sz="2000" i="1" spc="174" dirty="0">
              <a:solidFill>
                <a:srgbClr val="3797D2"/>
              </a:solidFill>
              <a:latin typeface="Muli Black"/>
            </a:endParaRPr>
          </a:p>
        </p:txBody>
      </p:sp>
      <p:sp>
        <p:nvSpPr>
          <p:cNvPr id="7" name="Text Box 1050">
            <a:extLst>
              <a:ext uri="{FF2B5EF4-FFF2-40B4-BE49-F238E27FC236}">
                <a16:creationId xmlns:a16="http://schemas.microsoft.com/office/drawing/2014/main" id="{2586F6D2-868F-4B52-AD9A-DF9D127F6269}"/>
              </a:ext>
            </a:extLst>
          </p:cNvPr>
          <p:cNvSpPr txBox="1">
            <a:spLocks noChangeArrowheads="1"/>
          </p:cNvSpPr>
          <p:nvPr/>
        </p:nvSpPr>
        <p:spPr bwMode="auto">
          <a:xfrm>
            <a:off x="6667500" y="9329530"/>
            <a:ext cx="4953000" cy="707886"/>
          </a:xfrm>
          <a:prstGeom prst="rect">
            <a:avLst/>
          </a:prstGeom>
          <a:noFill/>
          <a:ln w="9525">
            <a:noFill/>
            <a:miter lim="800000"/>
            <a:headEnd/>
            <a:tailEnd/>
          </a:ln>
        </p:spPr>
        <p:txBody>
          <a:bodyPr>
            <a:spAutoFit/>
          </a:bodyPr>
          <a:lstStyle/>
          <a:p>
            <a:pPr algn="ctr"/>
            <a:r>
              <a:rPr lang="it-IT" sz="4000" b="1" i="1" spc="174" dirty="0">
                <a:solidFill>
                  <a:srgbClr val="3797D2"/>
                </a:solidFill>
              </a:rPr>
              <a:t>www.leadtech.it</a:t>
            </a:r>
          </a:p>
        </p:txBody>
      </p:sp>
      <p:pic>
        <p:nvPicPr>
          <p:cNvPr id="2" name="Immagine 1" descr="Immagine che contiene testo, Carattere, logo, Elementi grafici&#10;&#10;Descrizione generata automaticamente">
            <a:extLst>
              <a:ext uri="{FF2B5EF4-FFF2-40B4-BE49-F238E27FC236}">
                <a16:creationId xmlns:a16="http://schemas.microsoft.com/office/drawing/2014/main" id="{32D91FFF-7180-09C1-922B-802F3BB86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6478250" y="1454150"/>
            <a:ext cx="2692400" cy="469900"/>
          </a:xfrm>
          <a:prstGeom prst="rect">
            <a:avLst/>
          </a:prstGeom>
        </p:spPr>
      </p:pic>
      <p:sp>
        <p:nvSpPr>
          <p:cNvPr id="4" name="TextBox 6">
            <a:extLst>
              <a:ext uri="{FF2B5EF4-FFF2-40B4-BE49-F238E27FC236}">
                <a16:creationId xmlns:a16="http://schemas.microsoft.com/office/drawing/2014/main" id="{23C1E70E-A0C0-0378-2FA5-D65E3442C920}"/>
              </a:ext>
            </a:extLst>
          </p:cNvPr>
          <p:cNvSpPr txBox="1"/>
          <p:nvPr/>
        </p:nvSpPr>
        <p:spPr>
          <a:xfrm rot="16200000">
            <a:off x="14567514" y="6391127"/>
            <a:ext cx="6910312" cy="204343"/>
          </a:xfrm>
          <a:prstGeom prst="rect">
            <a:avLst/>
          </a:prstGeom>
        </p:spPr>
        <p:txBody>
          <a:bodyPr lIns="0" tIns="0" rIns="0" bIns="0" rtlCol="0" anchor="t">
            <a:spAutoFit/>
          </a:bodyPr>
          <a:lstStyle/>
          <a:p>
            <a:pPr>
              <a:lnSpc>
                <a:spcPts val="1661"/>
              </a:lnSpc>
            </a:pPr>
            <a:r>
              <a:rPr lang="en-US" sz="1100" spc="70" dirty="0" err="1">
                <a:solidFill>
                  <a:srgbClr val="000000"/>
                </a:solidFill>
                <a:latin typeface="Inter"/>
              </a:rPr>
              <a:t>Pagina</a:t>
            </a:r>
            <a:r>
              <a:rPr lang="en-US" sz="1100" spc="70" dirty="0">
                <a:solidFill>
                  <a:srgbClr val="000000"/>
                </a:solidFill>
                <a:latin typeface="Inter"/>
              </a:rPr>
              <a:t> 13 - LEAD TECH – Proprietary Information - LT-LEA-PRE-ITA-MKT-4.3</a:t>
            </a:r>
          </a:p>
        </p:txBody>
      </p:sp>
      <p:pic>
        <p:nvPicPr>
          <p:cNvPr id="3" name="Elemento grafico 2">
            <a:extLst>
              <a:ext uri="{FF2B5EF4-FFF2-40B4-BE49-F238E27FC236}">
                <a16:creationId xmlns:a16="http://schemas.microsoft.com/office/drawing/2014/main" id="{420173F8-AE26-C692-B299-47FB4AB957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1597839"/>
            <a:ext cx="15282812" cy="773169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1028700" y="1464107"/>
            <a:ext cx="938074" cy="0"/>
          </a:xfrm>
          <a:prstGeom prst="line">
            <a:avLst/>
          </a:prstGeom>
          <a:ln w="28575" cap="flat">
            <a:solidFill>
              <a:srgbClr val="3797D2"/>
            </a:solidFill>
            <a:prstDash val="solid"/>
            <a:headEnd type="none" w="sm" len="sm"/>
            <a:tailEnd type="none" w="sm" len="sm"/>
          </a:ln>
        </p:spPr>
        <p:txBody>
          <a:bodyPr/>
          <a:lstStyle/>
          <a:p>
            <a:endParaRPr lang="it-IT"/>
          </a:p>
        </p:txBody>
      </p:sp>
      <p:sp>
        <p:nvSpPr>
          <p:cNvPr id="4" name="TextBox 4"/>
          <p:cNvSpPr txBox="1"/>
          <p:nvPr/>
        </p:nvSpPr>
        <p:spPr>
          <a:xfrm>
            <a:off x="1016216" y="663382"/>
            <a:ext cx="4510623" cy="826124"/>
          </a:xfrm>
          <a:prstGeom prst="rect">
            <a:avLst/>
          </a:prstGeom>
        </p:spPr>
        <p:txBody>
          <a:bodyPr wrap="square" lIns="0" tIns="0" rIns="0" bIns="0" rtlCol="0" anchor="t">
            <a:spAutoFit/>
          </a:bodyPr>
          <a:lstStyle/>
          <a:p>
            <a:pPr>
              <a:lnSpc>
                <a:spcPts val="6912"/>
              </a:lnSpc>
            </a:pPr>
            <a:r>
              <a:rPr lang="en-US" sz="4800" b="1" spc="577" dirty="0">
                <a:solidFill>
                  <a:srgbClr val="3797D2"/>
                </a:solidFill>
              </a:rPr>
              <a:t>CHI SIAMO</a:t>
            </a:r>
          </a:p>
        </p:txBody>
      </p:sp>
      <p:sp>
        <p:nvSpPr>
          <p:cNvPr id="6" name="TextBox 6"/>
          <p:cNvSpPr txBox="1"/>
          <p:nvPr/>
        </p:nvSpPr>
        <p:spPr>
          <a:xfrm>
            <a:off x="796082" y="1845052"/>
            <a:ext cx="10231295" cy="2215990"/>
          </a:xfrm>
          <a:prstGeom prst="rect">
            <a:avLst/>
          </a:prstGeom>
        </p:spPr>
        <p:txBody>
          <a:bodyPr wrap="square" lIns="0" tIns="0" rIns="0" bIns="0" rtlCol="0" anchor="t">
            <a:spAutoFit/>
          </a:bodyPr>
          <a:lstStyle/>
          <a:p>
            <a:pPr algn="just"/>
            <a:r>
              <a:rPr lang="it-IT" sz="2400" spc="58" dirty="0">
                <a:solidFill>
                  <a:srgbClr val="000000"/>
                </a:solidFill>
              </a:rPr>
              <a:t>     </a:t>
            </a:r>
            <a:r>
              <a:rPr lang="it-IT" sz="2400" b="1" dirty="0"/>
              <a:t>Lead Tech S.r.l.</a:t>
            </a:r>
            <a:r>
              <a:rPr lang="it-IT" sz="2400" dirty="0"/>
              <a:t> è una società di ingegneria che opera come fornitore qualificato di servizi tecnici specializzati per il </a:t>
            </a:r>
            <a:r>
              <a:rPr lang="it-IT" sz="2400" b="1" dirty="0"/>
              <a:t>supporto al prodotto, </a:t>
            </a:r>
            <a:r>
              <a:rPr lang="it-IT" sz="2400" dirty="0"/>
              <a:t>integrando competenze multidisciplinari nei settori </a:t>
            </a:r>
            <a:r>
              <a:rPr lang="it-IT" sz="2400" b="1" dirty="0"/>
              <a:t>aerospaziale, ferroviario e industriale</a:t>
            </a:r>
            <a:r>
              <a:rPr lang="it-IT" sz="2400" dirty="0"/>
              <a:t>.</a:t>
            </a:r>
          </a:p>
          <a:p>
            <a:pPr algn="just"/>
            <a:r>
              <a:rPr lang="it-IT" sz="2400" spc="58" dirty="0">
                <a:solidFill>
                  <a:srgbClr val="000000"/>
                </a:solidFill>
              </a:rPr>
              <a:t>      I servizi offerti si integrano </a:t>
            </a:r>
            <a:r>
              <a:rPr lang="it-IT" sz="2400" b="1" spc="58" dirty="0">
                <a:solidFill>
                  <a:srgbClr val="000000"/>
                </a:solidFill>
              </a:rPr>
              <a:t>nel Supporto Logistico Integrato (ILS), </a:t>
            </a:r>
            <a:r>
              <a:rPr lang="it-IT" sz="2400" spc="58" dirty="0">
                <a:solidFill>
                  <a:srgbClr val="000000"/>
                </a:solidFill>
              </a:rPr>
              <a:t>comprendendo tutte le attività volte a garantire il sostegno operativo ottimale di un sistema complesso durante tutto il suo ciclo di vita.</a:t>
            </a:r>
            <a:endParaRPr lang="it-IT" sz="2400" dirty="0"/>
          </a:p>
        </p:txBody>
      </p:sp>
      <p:sp>
        <p:nvSpPr>
          <p:cNvPr id="12" name="TextBox 6">
            <a:extLst>
              <a:ext uri="{FF2B5EF4-FFF2-40B4-BE49-F238E27FC236}">
                <a16:creationId xmlns:a16="http://schemas.microsoft.com/office/drawing/2014/main" id="{EFC23145-517D-4C97-9F8D-5AC4DA21DC15}"/>
              </a:ext>
            </a:extLst>
          </p:cNvPr>
          <p:cNvSpPr txBox="1"/>
          <p:nvPr/>
        </p:nvSpPr>
        <p:spPr>
          <a:xfrm rot="16200000">
            <a:off x="14567514" y="6391127"/>
            <a:ext cx="6910312" cy="204343"/>
          </a:xfrm>
          <a:prstGeom prst="rect">
            <a:avLst/>
          </a:prstGeom>
        </p:spPr>
        <p:txBody>
          <a:bodyPr lIns="0" tIns="0" rIns="0" bIns="0" rtlCol="0" anchor="t">
            <a:spAutoFit/>
          </a:bodyPr>
          <a:lstStyle/>
          <a:p>
            <a:pPr>
              <a:lnSpc>
                <a:spcPts val="1661"/>
              </a:lnSpc>
            </a:pPr>
            <a:r>
              <a:rPr lang="en-US" sz="1100" spc="70" dirty="0" err="1">
                <a:solidFill>
                  <a:srgbClr val="000000"/>
                </a:solidFill>
                <a:latin typeface="Inter"/>
              </a:rPr>
              <a:t>Pagina</a:t>
            </a:r>
            <a:r>
              <a:rPr lang="en-US" sz="1100" spc="70" dirty="0">
                <a:solidFill>
                  <a:srgbClr val="000000"/>
                </a:solidFill>
                <a:latin typeface="Inter"/>
              </a:rPr>
              <a:t> 2 - LEAD TECH – Proprietary Information - LT-LEA-PRE-ITA-MKT-4.3</a:t>
            </a:r>
          </a:p>
        </p:txBody>
      </p:sp>
      <p:pic>
        <p:nvPicPr>
          <p:cNvPr id="9" name="Picture 9">
            <a:extLst>
              <a:ext uri="{FF2B5EF4-FFF2-40B4-BE49-F238E27FC236}">
                <a16:creationId xmlns:a16="http://schemas.microsoft.com/office/drawing/2014/main" id="{11A2E721-A198-5514-3655-C8B744FD10E0}"/>
              </a:ext>
            </a:extLst>
          </p:cNvPr>
          <p:cNvPicPr>
            <a:picLocks noChangeAspect="1"/>
          </p:cNvPicPr>
          <p:nvPr/>
        </p:nvPicPr>
        <p:blipFill rotWithShape="1">
          <a:blip r:embed="rId2"/>
          <a:srcRect t="48254"/>
          <a:stretch/>
        </p:blipFill>
        <p:spPr>
          <a:xfrm>
            <a:off x="11207507" y="1258928"/>
            <a:ext cx="6283148" cy="5227664"/>
          </a:xfrm>
          <a:prstGeom prst="rect">
            <a:avLst/>
          </a:prstGeom>
        </p:spPr>
      </p:pic>
      <p:pic>
        <p:nvPicPr>
          <p:cNvPr id="13" name="Immagine 12" descr="Immagine che contiene testo, Carattere, logo, Elementi grafici&#10;&#10;Descrizione generata automaticamente">
            <a:extLst>
              <a:ext uri="{FF2B5EF4-FFF2-40B4-BE49-F238E27FC236}">
                <a16:creationId xmlns:a16="http://schemas.microsoft.com/office/drawing/2014/main" id="{4027C8F6-645B-7C56-5092-3B3280BEF6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6478250" y="1454150"/>
            <a:ext cx="2692400" cy="469900"/>
          </a:xfrm>
          <a:prstGeom prst="rect">
            <a:avLst/>
          </a:prstGeom>
        </p:spPr>
      </p:pic>
      <p:sp>
        <p:nvSpPr>
          <p:cNvPr id="8" name="TextBox 6">
            <a:extLst>
              <a:ext uri="{FF2B5EF4-FFF2-40B4-BE49-F238E27FC236}">
                <a16:creationId xmlns:a16="http://schemas.microsoft.com/office/drawing/2014/main" id="{661D27DE-E962-9B2C-9600-CBEDE2BEFADD}"/>
              </a:ext>
            </a:extLst>
          </p:cNvPr>
          <p:cNvSpPr txBox="1"/>
          <p:nvPr/>
        </p:nvSpPr>
        <p:spPr>
          <a:xfrm>
            <a:off x="493744" y="7620192"/>
            <a:ext cx="16555895" cy="1846659"/>
          </a:xfrm>
          <a:prstGeom prst="rect">
            <a:avLst/>
          </a:prstGeom>
        </p:spPr>
        <p:txBody>
          <a:bodyPr wrap="square" lIns="0" tIns="0" rIns="0" bIns="0" rtlCol="0" anchor="t">
            <a:spAutoFit/>
          </a:bodyPr>
          <a:lstStyle/>
          <a:p>
            <a:pPr algn="just"/>
            <a:r>
              <a:rPr lang="it-IT" sz="2400" dirty="0"/>
              <a:t>	Operiamo lungo l’intero ciclo di vita del sistema o impianto, offrendo servizi altamente specializzati: </a:t>
            </a:r>
          </a:p>
          <a:p>
            <a:pPr marL="1257300" lvl="2" indent="-342900" algn="just">
              <a:buFont typeface="Arial" panose="020B0604020202020204" pitchFamily="34" charset="0"/>
              <a:buChar char="•"/>
            </a:pPr>
            <a:r>
              <a:rPr lang="it-IT" sz="2400" b="1" dirty="0"/>
              <a:t>Progettazione e sviluppo di pubblicazioni tecniche </a:t>
            </a:r>
            <a:r>
              <a:rPr lang="it-IT" sz="2400" dirty="0"/>
              <a:t>per documentare sistemi complessi. </a:t>
            </a:r>
          </a:p>
          <a:p>
            <a:pPr marL="1257300" lvl="2" indent="-342900" algn="just">
              <a:buFont typeface="Arial" panose="020B0604020202020204" pitchFamily="34" charset="0"/>
              <a:buChar char="•"/>
            </a:pPr>
            <a:r>
              <a:rPr lang="it-IT" sz="2400" b="1" dirty="0"/>
              <a:t>Sviluppo di software gestionali personalizzati </a:t>
            </a:r>
            <a:r>
              <a:rPr lang="it-IT" sz="2400" dirty="0"/>
              <a:t>dedicati alla gestione integrata di processi industriali e logistici. </a:t>
            </a:r>
          </a:p>
          <a:p>
            <a:pPr marL="1257300" lvl="2" indent="-342900" algn="just">
              <a:buFont typeface="Arial" panose="020B0604020202020204" pitchFamily="34" charset="0"/>
              <a:buChar char="•"/>
            </a:pPr>
            <a:r>
              <a:rPr lang="it-IT" sz="2400" b="1" dirty="0"/>
              <a:t>Progettazione meccanica.</a:t>
            </a:r>
          </a:p>
          <a:p>
            <a:pPr marL="1257300" lvl="2" indent="-342900" algn="just">
              <a:buFont typeface="Arial" panose="020B0604020202020204" pitchFamily="34" charset="0"/>
              <a:buChar char="•"/>
            </a:pPr>
            <a:r>
              <a:rPr lang="it-IT" sz="2400" b="1" dirty="0"/>
              <a:t>Progettazione elettronica  e realizzazione di sistemi per automazione industriale.</a:t>
            </a:r>
            <a:endParaRPr lang="it-IT" sz="2400" dirty="0"/>
          </a:p>
        </p:txBody>
      </p:sp>
      <p:sp>
        <p:nvSpPr>
          <p:cNvPr id="11" name="TextBox 4">
            <a:extLst>
              <a:ext uri="{FF2B5EF4-FFF2-40B4-BE49-F238E27FC236}">
                <a16:creationId xmlns:a16="http://schemas.microsoft.com/office/drawing/2014/main" id="{72DBE0AA-CA3B-1DB3-2A84-30B563662B82}"/>
              </a:ext>
            </a:extLst>
          </p:cNvPr>
          <p:cNvSpPr txBox="1"/>
          <p:nvPr/>
        </p:nvSpPr>
        <p:spPr>
          <a:xfrm>
            <a:off x="1016216" y="6638217"/>
            <a:ext cx="5905500" cy="826124"/>
          </a:xfrm>
          <a:prstGeom prst="rect">
            <a:avLst/>
          </a:prstGeom>
        </p:spPr>
        <p:txBody>
          <a:bodyPr wrap="square" lIns="0" tIns="0" rIns="0" bIns="0" rtlCol="0" anchor="t">
            <a:spAutoFit/>
          </a:bodyPr>
          <a:lstStyle/>
          <a:p>
            <a:pPr>
              <a:lnSpc>
                <a:spcPts val="6912"/>
              </a:lnSpc>
            </a:pPr>
            <a:r>
              <a:rPr lang="en-US" sz="4800" b="1" spc="577" dirty="0">
                <a:solidFill>
                  <a:srgbClr val="3797D2"/>
                </a:solidFill>
              </a:rPr>
              <a:t>COSA FACCIAMO</a:t>
            </a:r>
          </a:p>
        </p:txBody>
      </p:sp>
      <p:sp>
        <p:nvSpPr>
          <p:cNvPr id="14" name="AutoShape 2">
            <a:extLst>
              <a:ext uri="{FF2B5EF4-FFF2-40B4-BE49-F238E27FC236}">
                <a16:creationId xmlns:a16="http://schemas.microsoft.com/office/drawing/2014/main" id="{B1456B68-C3DB-D5A8-B525-4F3E32B6B28A}"/>
              </a:ext>
            </a:extLst>
          </p:cNvPr>
          <p:cNvSpPr/>
          <p:nvPr/>
        </p:nvSpPr>
        <p:spPr>
          <a:xfrm rot="10800000">
            <a:off x="1295400" y="7464340"/>
            <a:ext cx="938074" cy="0"/>
          </a:xfrm>
          <a:prstGeom prst="line">
            <a:avLst/>
          </a:prstGeom>
          <a:ln w="28575" cap="flat">
            <a:solidFill>
              <a:srgbClr val="3797D2"/>
            </a:solidFill>
            <a:prstDash val="solid"/>
            <a:headEnd type="none" w="sm" len="sm"/>
            <a:tailEnd type="none" w="sm" len="sm"/>
          </a:ln>
        </p:spPr>
        <p:txBody>
          <a:bodyPr/>
          <a:lstStyle/>
          <a:p>
            <a:endParaRPr lang="it-IT" dirty="0"/>
          </a:p>
        </p:txBody>
      </p:sp>
      <p:sp>
        <p:nvSpPr>
          <p:cNvPr id="3" name="TextBox 6">
            <a:extLst>
              <a:ext uri="{FF2B5EF4-FFF2-40B4-BE49-F238E27FC236}">
                <a16:creationId xmlns:a16="http://schemas.microsoft.com/office/drawing/2014/main" id="{ECE8DA89-B49E-A870-AA68-99C50C42208C}"/>
              </a:ext>
            </a:extLst>
          </p:cNvPr>
          <p:cNvSpPr txBox="1"/>
          <p:nvPr/>
        </p:nvSpPr>
        <p:spPr>
          <a:xfrm>
            <a:off x="796082" y="4216893"/>
            <a:ext cx="10174802" cy="2585323"/>
          </a:xfrm>
          <a:prstGeom prst="rect">
            <a:avLst/>
          </a:prstGeom>
        </p:spPr>
        <p:txBody>
          <a:bodyPr wrap="square" lIns="0" tIns="0" rIns="0" bIns="0" rtlCol="0" anchor="t">
            <a:spAutoFit/>
          </a:bodyPr>
          <a:lstStyle/>
          <a:p>
            <a:pPr algn="just"/>
            <a:r>
              <a:rPr lang="it-IT" sz="2400" spc="58" dirty="0">
                <a:solidFill>
                  <a:srgbClr val="000000"/>
                </a:solidFill>
              </a:rPr>
              <a:t>     </a:t>
            </a:r>
            <a:r>
              <a:rPr lang="it-IT" sz="2400" b="1" dirty="0"/>
              <a:t>Lead Tech S.r.l.</a:t>
            </a:r>
            <a:r>
              <a:rPr lang="it-IT" sz="2400" dirty="0"/>
              <a:t> opera in conformità ai più elevati standard internazionali a garanzia della qualità, dell’affidabilità e della sostenibilità dei propri processi:</a:t>
            </a:r>
          </a:p>
          <a:p>
            <a:pPr marL="342900" indent="-342900" algn="just">
              <a:buFont typeface="Arial" panose="020B0604020202020204" pitchFamily="34" charset="0"/>
              <a:buChar char="•"/>
            </a:pPr>
            <a:r>
              <a:rPr lang="it-IT" sz="2400" b="1" dirty="0"/>
              <a:t>UNI EN ISO 9001:2015 </a:t>
            </a:r>
            <a:r>
              <a:rPr lang="it-IT" sz="2400" dirty="0"/>
              <a:t>– Gestione per la Qualità</a:t>
            </a:r>
          </a:p>
          <a:p>
            <a:pPr marL="342900" indent="-342900" algn="just">
              <a:buFont typeface="Arial" panose="020B0604020202020204" pitchFamily="34" charset="0"/>
              <a:buChar char="•"/>
            </a:pPr>
            <a:r>
              <a:rPr lang="it-IT" sz="2400" b="1" dirty="0"/>
              <a:t>EN 9100:2018 </a:t>
            </a:r>
            <a:r>
              <a:rPr lang="it-IT" sz="2400" dirty="0"/>
              <a:t>– Sistemi qualità per Aerospazio e Difesa</a:t>
            </a:r>
          </a:p>
          <a:p>
            <a:pPr marL="342900" indent="-342900" algn="just">
              <a:buFont typeface="Arial" panose="020B0604020202020204" pitchFamily="34" charset="0"/>
              <a:buChar char="•"/>
            </a:pPr>
            <a:r>
              <a:rPr lang="it-IT" sz="2400" b="1" dirty="0"/>
              <a:t>ISO 14001:2015 </a:t>
            </a:r>
            <a:r>
              <a:rPr lang="it-IT" sz="2400" dirty="0"/>
              <a:t>– Gestione Ambientale</a:t>
            </a:r>
          </a:p>
          <a:p>
            <a:pPr marL="342900" indent="-342900" algn="just">
              <a:buFont typeface="Arial" panose="020B0604020202020204" pitchFamily="34" charset="0"/>
              <a:buChar char="•"/>
            </a:pPr>
            <a:r>
              <a:rPr lang="it-IT" sz="2400" b="1" dirty="0"/>
              <a:t>Codice NGAGE AH492 </a:t>
            </a:r>
            <a:r>
              <a:rPr lang="it-IT" sz="2400" dirty="0"/>
              <a:t>– Registrazione NATO per forniture civili e militari</a:t>
            </a:r>
          </a:p>
          <a:p>
            <a:pPr algn="just"/>
            <a:endParaRPr lang="it-IT"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174958" cy="10286999"/>
            <a:chOff x="0" y="0"/>
            <a:chExt cx="2088813" cy="3526574"/>
          </a:xfrm>
        </p:grpSpPr>
        <p:sp>
          <p:nvSpPr>
            <p:cNvPr id="3" name="Freeform 3"/>
            <p:cNvSpPr/>
            <p:nvPr/>
          </p:nvSpPr>
          <p:spPr>
            <a:xfrm>
              <a:off x="0" y="0"/>
              <a:ext cx="2088813" cy="3526574"/>
            </a:xfrm>
            <a:custGeom>
              <a:avLst/>
              <a:gdLst/>
              <a:ahLst/>
              <a:cxnLst/>
              <a:rect l="l" t="t" r="r" b="b"/>
              <a:pathLst>
                <a:path w="2088813" h="3657370">
                  <a:moveTo>
                    <a:pt x="0" y="0"/>
                  </a:moveTo>
                  <a:lnTo>
                    <a:pt x="2088813" y="0"/>
                  </a:lnTo>
                  <a:lnTo>
                    <a:pt x="2088813" y="3657370"/>
                  </a:lnTo>
                  <a:lnTo>
                    <a:pt x="0" y="3657370"/>
                  </a:lnTo>
                  <a:close/>
                </a:path>
              </a:pathLst>
            </a:custGeom>
            <a:solidFill>
              <a:srgbClr val="3797D2"/>
            </a:solidFill>
          </p:spPr>
          <p:txBody>
            <a:bodyPr/>
            <a:lstStyle/>
            <a:p>
              <a:endParaRPr lang="it-IT"/>
            </a:p>
          </p:txBody>
        </p:sp>
      </p:grpSp>
      <p:grpSp>
        <p:nvGrpSpPr>
          <p:cNvPr id="4" name="Group 4"/>
          <p:cNvGrpSpPr/>
          <p:nvPr/>
        </p:nvGrpSpPr>
        <p:grpSpPr>
          <a:xfrm>
            <a:off x="1028700" y="8447093"/>
            <a:ext cx="740300" cy="70556"/>
            <a:chOff x="0" y="0"/>
            <a:chExt cx="987066" cy="94074"/>
          </a:xfrm>
        </p:grpSpPr>
        <p:grpSp>
          <p:nvGrpSpPr>
            <p:cNvPr id="5" name="Group 5"/>
            <p:cNvGrpSpPr/>
            <p:nvPr/>
          </p:nvGrpSpPr>
          <p:grpSpPr>
            <a:xfrm>
              <a:off x="0" y="0"/>
              <a:ext cx="94074" cy="94074"/>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it-IT"/>
              </a:p>
            </p:txBody>
          </p:sp>
        </p:grpSp>
        <p:grpSp>
          <p:nvGrpSpPr>
            <p:cNvPr id="7" name="Group 7"/>
            <p:cNvGrpSpPr/>
            <p:nvPr/>
          </p:nvGrpSpPr>
          <p:grpSpPr>
            <a:xfrm>
              <a:off x="225778" y="0"/>
              <a:ext cx="94074" cy="94074"/>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it-IT"/>
              </a:p>
            </p:txBody>
          </p:sp>
        </p:grpSp>
        <p:grpSp>
          <p:nvGrpSpPr>
            <p:cNvPr id="9" name="Group 9"/>
            <p:cNvGrpSpPr/>
            <p:nvPr/>
          </p:nvGrpSpPr>
          <p:grpSpPr>
            <a:xfrm>
              <a:off x="447638" y="0"/>
              <a:ext cx="94074" cy="94074"/>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it-IT"/>
              </a:p>
            </p:txBody>
          </p:sp>
        </p:grpSp>
        <p:grpSp>
          <p:nvGrpSpPr>
            <p:cNvPr id="11" name="Group 11"/>
            <p:cNvGrpSpPr/>
            <p:nvPr/>
          </p:nvGrpSpPr>
          <p:grpSpPr>
            <a:xfrm>
              <a:off x="670311" y="0"/>
              <a:ext cx="94074" cy="9407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it-IT"/>
              </a:p>
            </p:txBody>
          </p:sp>
        </p:grpSp>
        <p:grpSp>
          <p:nvGrpSpPr>
            <p:cNvPr id="13" name="Group 13"/>
            <p:cNvGrpSpPr/>
            <p:nvPr/>
          </p:nvGrpSpPr>
          <p:grpSpPr>
            <a:xfrm>
              <a:off x="892992" y="0"/>
              <a:ext cx="94074" cy="9407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it-IT"/>
              </a:p>
            </p:txBody>
          </p:sp>
        </p:grpSp>
      </p:grpSp>
      <p:sp>
        <p:nvSpPr>
          <p:cNvPr id="15" name="AutoShape 15"/>
          <p:cNvSpPr/>
          <p:nvPr/>
        </p:nvSpPr>
        <p:spPr>
          <a:xfrm rot="-5400000">
            <a:off x="7241689" y="1683544"/>
            <a:ext cx="938074" cy="0"/>
          </a:xfrm>
          <a:prstGeom prst="line">
            <a:avLst/>
          </a:prstGeom>
          <a:ln w="28575" cap="flat">
            <a:solidFill>
              <a:srgbClr val="3797D2"/>
            </a:solidFill>
            <a:prstDash val="solid"/>
            <a:headEnd type="none" w="sm" len="sm"/>
            <a:tailEnd type="none" w="sm" len="sm"/>
          </a:ln>
        </p:spPr>
        <p:txBody>
          <a:bodyPr/>
          <a:lstStyle/>
          <a:p>
            <a:endParaRPr lang="it-IT"/>
          </a:p>
        </p:txBody>
      </p:sp>
      <p:sp>
        <p:nvSpPr>
          <p:cNvPr id="16" name="AutoShape 16"/>
          <p:cNvSpPr/>
          <p:nvPr/>
        </p:nvSpPr>
        <p:spPr>
          <a:xfrm rot="-5400000">
            <a:off x="12899807" y="1683544"/>
            <a:ext cx="938074" cy="0"/>
          </a:xfrm>
          <a:prstGeom prst="line">
            <a:avLst/>
          </a:prstGeom>
          <a:ln w="28575" cap="flat">
            <a:solidFill>
              <a:srgbClr val="3797D2"/>
            </a:solidFill>
            <a:prstDash val="solid"/>
            <a:headEnd type="none" w="sm" len="sm"/>
            <a:tailEnd type="none" w="sm" len="sm"/>
          </a:ln>
        </p:spPr>
        <p:txBody>
          <a:bodyPr/>
          <a:lstStyle/>
          <a:p>
            <a:endParaRPr lang="it-IT"/>
          </a:p>
        </p:txBody>
      </p:sp>
      <p:sp>
        <p:nvSpPr>
          <p:cNvPr id="17" name="AutoShape 17"/>
          <p:cNvSpPr/>
          <p:nvPr/>
        </p:nvSpPr>
        <p:spPr>
          <a:xfrm rot="-5400000">
            <a:off x="12899807" y="5785863"/>
            <a:ext cx="938074" cy="0"/>
          </a:xfrm>
          <a:prstGeom prst="line">
            <a:avLst/>
          </a:prstGeom>
          <a:ln w="28575" cap="flat">
            <a:solidFill>
              <a:srgbClr val="3797D2"/>
            </a:solidFill>
            <a:prstDash val="solid"/>
            <a:headEnd type="none" w="sm" len="sm"/>
            <a:tailEnd type="none" w="sm" len="sm"/>
          </a:ln>
        </p:spPr>
        <p:txBody>
          <a:bodyPr/>
          <a:lstStyle/>
          <a:p>
            <a:endParaRPr lang="it-IT"/>
          </a:p>
        </p:txBody>
      </p:sp>
      <p:sp>
        <p:nvSpPr>
          <p:cNvPr id="18" name="AutoShape 18"/>
          <p:cNvSpPr/>
          <p:nvPr/>
        </p:nvSpPr>
        <p:spPr>
          <a:xfrm rot="-5400000">
            <a:off x="7338716" y="4922369"/>
            <a:ext cx="938074" cy="0"/>
          </a:xfrm>
          <a:prstGeom prst="line">
            <a:avLst/>
          </a:prstGeom>
          <a:ln w="28575" cap="flat">
            <a:solidFill>
              <a:srgbClr val="3797D2"/>
            </a:solidFill>
            <a:prstDash val="solid"/>
            <a:headEnd type="none" w="sm" len="sm"/>
            <a:tailEnd type="none" w="sm" len="sm"/>
          </a:ln>
        </p:spPr>
        <p:txBody>
          <a:bodyPr/>
          <a:lstStyle/>
          <a:p>
            <a:endParaRPr lang="it-IT"/>
          </a:p>
        </p:txBody>
      </p:sp>
      <p:pic>
        <p:nvPicPr>
          <p:cNvPr id="19" name="Picture 19"/>
          <p:cNvPicPr>
            <a:picLocks noChangeAspect="1"/>
          </p:cNvPicPr>
          <p:nvPr/>
        </p:nvPicPr>
        <p:blipFill>
          <a:blip r:embed="rId2">
            <a:alphaModFix amt="20000"/>
          </a:blip>
          <a:srcRect l="32307" t="1347" r="29074" b="1999"/>
          <a:stretch>
            <a:fillRect/>
          </a:stretch>
        </p:blipFill>
        <p:spPr>
          <a:xfrm>
            <a:off x="0" y="70412"/>
            <a:ext cx="6174958" cy="10287000"/>
          </a:xfrm>
          <a:prstGeom prst="rect">
            <a:avLst/>
          </a:prstGeom>
        </p:spPr>
      </p:pic>
      <p:sp>
        <p:nvSpPr>
          <p:cNvPr id="20" name="TextBox 20"/>
          <p:cNvSpPr txBox="1"/>
          <p:nvPr/>
        </p:nvSpPr>
        <p:spPr>
          <a:xfrm>
            <a:off x="986497" y="2225734"/>
            <a:ext cx="4281636" cy="738664"/>
          </a:xfrm>
          <a:prstGeom prst="rect">
            <a:avLst/>
          </a:prstGeom>
        </p:spPr>
        <p:txBody>
          <a:bodyPr lIns="0" tIns="0" rIns="0" bIns="0" rtlCol="0" anchor="t">
            <a:spAutoFit/>
          </a:bodyPr>
          <a:lstStyle/>
          <a:p>
            <a:r>
              <a:rPr lang="en-US" sz="4800" b="1" spc="556" dirty="0">
                <a:solidFill>
                  <a:srgbClr val="FFFFFF"/>
                </a:solidFill>
              </a:rPr>
              <a:t>L'AZIENDA</a:t>
            </a:r>
          </a:p>
        </p:txBody>
      </p:sp>
      <p:sp>
        <p:nvSpPr>
          <p:cNvPr id="22" name="TextBox 22"/>
          <p:cNvSpPr txBox="1"/>
          <p:nvPr/>
        </p:nvSpPr>
        <p:spPr>
          <a:xfrm>
            <a:off x="8012791" y="1352449"/>
            <a:ext cx="3513003" cy="610235"/>
          </a:xfrm>
          <a:prstGeom prst="rect">
            <a:avLst/>
          </a:prstGeom>
        </p:spPr>
        <p:txBody>
          <a:bodyPr lIns="0" tIns="0" rIns="0" bIns="0" rtlCol="0" anchor="t">
            <a:spAutoFit/>
          </a:bodyPr>
          <a:lstStyle/>
          <a:p>
            <a:pPr>
              <a:lnSpc>
                <a:spcPts val="5040"/>
              </a:lnSpc>
            </a:pPr>
            <a:r>
              <a:rPr lang="en-US" sz="3600" spc="118" dirty="0">
                <a:solidFill>
                  <a:srgbClr val="3797D2"/>
                </a:solidFill>
                <a:latin typeface="Poppins Medium Bold"/>
              </a:rPr>
              <a:t>Background</a:t>
            </a:r>
          </a:p>
        </p:txBody>
      </p:sp>
      <p:sp>
        <p:nvSpPr>
          <p:cNvPr id="23" name="TextBox 23"/>
          <p:cNvSpPr txBox="1"/>
          <p:nvPr/>
        </p:nvSpPr>
        <p:spPr>
          <a:xfrm>
            <a:off x="6705601" y="2347927"/>
            <a:ext cx="5382180" cy="1283493"/>
          </a:xfrm>
          <a:prstGeom prst="rect">
            <a:avLst/>
          </a:prstGeom>
        </p:spPr>
        <p:txBody>
          <a:bodyPr wrap="square" lIns="0" tIns="0" rIns="0" bIns="0" rtlCol="0" anchor="t">
            <a:spAutoFit/>
          </a:bodyPr>
          <a:lstStyle/>
          <a:p>
            <a:pPr algn="just">
              <a:lnSpc>
                <a:spcPts val="2520"/>
              </a:lnSpc>
            </a:pPr>
            <a:r>
              <a:rPr lang="it-IT" sz="2400" spc="201" dirty="0">
                <a:solidFill>
                  <a:srgbClr val="000000"/>
                </a:solidFill>
              </a:rPr>
              <a:t>     Lead Tech s.r.l. dal </a:t>
            </a:r>
            <a:r>
              <a:rPr lang="it-IT" sz="2400" b="1" spc="201" dirty="0">
                <a:solidFill>
                  <a:srgbClr val="000000"/>
                </a:solidFill>
              </a:rPr>
              <a:t>1994</a:t>
            </a:r>
            <a:r>
              <a:rPr lang="it-IT" sz="2400" spc="201" dirty="0">
                <a:solidFill>
                  <a:srgbClr val="000000"/>
                </a:solidFill>
              </a:rPr>
              <a:t>, partner tecnologico per soluzioni ingegneristiche ad alto valore aggiunto nei settori civile e difesa.</a:t>
            </a:r>
          </a:p>
        </p:txBody>
      </p:sp>
      <p:sp>
        <p:nvSpPr>
          <p:cNvPr id="24" name="TextBox 24"/>
          <p:cNvSpPr txBox="1"/>
          <p:nvPr/>
        </p:nvSpPr>
        <p:spPr>
          <a:xfrm>
            <a:off x="12625670" y="2345430"/>
            <a:ext cx="4661766" cy="2565895"/>
          </a:xfrm>
          <a:prstGeom prst="rect">
            <a:avLst/>
          </a:prstGeom>
        </p:spPr>
        <p:txBody>
          <a:bodyPr wrap="square" lIns="0" tIns="0" rIns="0" bIns="0" rtlCol="0" anchor="t">
            <a:spAutoFit/>
          </a:bodyPr>
          <a:lstStyle/>
          <a:p>
            <a:pPr algn="just">
              <a:lnSpc>
                <a:spcPts val="2519"/>
              </a:lnSpc>
            </a:pPr>
            <a:r>
              <a:rPr lang="it-IT" sz="2400" spc="201" dirty="0">
                <a:solidFill>
                  <a:srgbClr val="000000"/>
                </a:solidFill>
              </a:rPr>
              <a:t>     Progettare e fornire </a:t>
            </a:r>
            <a:r>
              <a:rPr lang="it-IT" sz="2400" b="1" spc="201" dirty="0">
                <a:solidFill>
                  <a:srgbClr val="000000"/>
                </a:solidFill>
              </a:rPr>
              <a:t>soluzioni ingegneristiche su misura</a:t>
            </a:r>
            <a:r>
              <a:rPr lang="it-IT" sz="2400" spc="201" dirty="0">
                <a:solidFill>
                  <a:srgbClr val="000000"/>
                </a:solidFill>
              </a:rPr>
              <a:t>, integrando tecnologie avanzate e know-how multidisciplinare, per </a:t>
            </a:r>
            <a:r>
              <a:rPr lang="it-IT" sz="2400" b="1" spc="201" dirty="0">
                <a:solidFill>
                  <a:srgbClr val="000000"/>
                </a:solidFill>
              </a:rPr>
              <a:t>supportare la competitività dei nostri clienti</a:t>
            </a:r>
            <a:r>
              <a:rPr lang="it-IT" sz="2400" spc="201" dirty="0">
                <a:solidFill>
                  <a:srgbClr val="000000"/>
                </a:solidFill>
              </a:rPr>
              <a:t> in mercati ad alta complessità.</a:t>
            </a:r>
          </a:p>
        </p:txBody>
      </p:sp>
      <p:sp>
        <p:nvSpPr>
          <p:cNvPr id="25" name="TextBox 25"/>
          <p:cNvSpPr txBox="1"/>
          <p:nvPr/>
        </p:nvSpPr>
        <p:spPr>
          <a:xfrm>
            <a:off x="7127197" y="6624468"/>
            <a:ext cx="5087814" cy="3323987"/>
          </a:xfrm>
          <a:prstGeom prst="rect">
            <a:avLst/>
          </a:prstGeom>
        </p:spPr>
        <p:txBody>
          <a:bodyPr wrap="square" lIns="0" tIns="0" rIns="0" bIns="0" rtlCol="0" anchor="t">
            <a:spAutoFit/>
          </a:bodyPr>
          <a:lstStyle/>
          <a:p>
            <a:pPr algn="just"/>
            <a:r>
              <a:rPr lang="it-IT" sz="2400" b="1" spc="201" dirty="0">
                <a:solidFill>
                  <a:srgbClr val="000000"/>
                </a:solidFill>
              </a:rPr>
              <a:t>Affidabilità</a:t>
            </a:r>
            <a:r>
              <a:rPr lang="it-IT" sz="2400" spc="201" dirty="0">
                <a:solidFill>
                  <a:srgbClr val="000000"/>
                </a:solidFill>
              </a:rPr>
              <a:t>: rispetto rigoroso di tempi, requisiti tecnici e standard di qualità. </a:t>
            </a:r>
          </a:p>
          <a:p>
            <a:pPr algn="just"/>
            <a:r>
              <a:rPr lang="it-IT" sz="2400" b="1" spc="201" dirty="0">
                <a:solidFill>
                  <a:srgbClr val="000000"/>
                </a:solidFill>
              </a:rPr>
              <a:t>Organizzazione</a:t>
            </a:r>
            <a:r>
              <a:rPr lang="it-IT" sz="2400" spc="201" dirty="0">
                <a:solidFill>
                  <a:srgbClr val="000000"/>
                </a:solidFill>
              </a:rPr>
              <a:t>: processi chiari e controllati.</a:t>
            </a:r>
          </a:p>
          <a:p>
            <a:pPr algn="just"/>
            <a:r>
              <a:rPr lang="it-IT" sz="2400" b="1" spc="201" dirty="0">
                <a:solidFill>
                  <a:srgbClr val="000000"/>
                </a:solidFill>
              </a:rPr>
              <a:t>Innovazione</a:t>
            </a:r>
            <a:r>
              <a:rPr lang="it-IT" sz="2400" spc="201" dirty="0">
                <a:solidFill>
                  <a:srgbClr val="000000"/>
                </a:solidFill>
              </a:rPr>
              <a:t>: Strumenti e competenze in evoluzione.</a:t>
            </a:r>
          </a:p>
          <a:p>
            <a:pPr algn="just"/>
            <a:r>
              <a:rPr lang="it-IT" sz="2400" b="1" spc="201" dirty="0">
                <a:solidFill>
                  <a:srgbClr val="000000"/>
                </a:solidFill>
              </a:rPr>
              <a:t>Orientamento al cliente</a:t>
            </a:r>
            <a:r>
              <a:rPr lang="it-IT" sz="2400" spc="201" dirty="0">
                <a:solidFill>
                  <a:srgbClr val="000000"/>
                </a:solidFill>
              </a:rPr>
              <a:t>: supporto concreto e duraturo.</a:t>
            </a:r>
          </a:p>
        </p:txBody>
      </p:sp>
      <p:sp>
        <p:nvSpPr>
          <p:cNvPr id="27" name="TextBox 27"/>
          <p:cNvSpPr txBox="1"/>
          <p:nvPr/>
        </p:nvSpPr>
        <p:spPr>
          <a:xfrm>
            <a:off x="13494788" y="5486303"/>
            <a:ext cx="3513003" cy="641201"/>
          </a:xfrm>
          <a:prstGeom prst="rect">
            <a:avLst/>
          </a:prstGeom>
        </p:spPr>
        <p:txBody>
          <a:bodyPr lIns="0" tIns="0" rIns="0" bIns="0" rtlCol="0" anchor="t">
            <a:spAutoFit/>
          </a:bodyPr>
          <a:lstStyle/>
          <a:p>
            <a:pPr>
              <a:lnSpc>
                <a:spcPts val="5040"/>
              </a:lnSpc>
            </a:pPr>
            <a:r>
              <a:rPr lang="en-US" sz="3600" spc="118" dirty="0">
                <a:solidFill>
                  <a:srgbClr val="3797D2"/>
                </a:solidFill>
                <a:latin typeface="Poppins Medium Bold"/>
              </a:rPr>
              <a:t>Vision</a:t>
            </a:r>
          </a:p>
        </p:txBody>
      </p:sp>
      <p:sp>
        <p:nvSpPr>
          <p:cNvPr id="28" name="TextBox 28"/>
          <p:cNvSpPr txBox="1"/>
          <p:nvPr/>
        </p:nvSpPr>
        <p:spPr>
          <a:xfrm>
            <a:off x="8120550" y="4572711"/>
            <a:ext cx="1633050" cy="641201"/>
          </a:xfrm>
          <a:prstGeom prst="rect">
            <a:avLst/>
          </a:prstGeom>
        </p:spPr>
        <p:txBody>
          <a:bodyPr wrap="square" lIns="0" tIns="0" rIns="0" bIns="0" rtlCol="0" anchor="t">
            <a:spAutoFit/>
          </a:bodyPr>
          <a:lstStyle/>
          <a:p>
            <a:pPr>
              <a:lnSpc>
                <a:spcPts val="5040"/>
              </a:lnSpc>
            </a:pPr>
            <a:r>
              <a:rPr lang="en-US" sz="3600" spc="118" dirty="0" err="1">
                <a:solidFill>
                  <a:srgbClr val="3797D2"/>
                </a:solidFill>
                <a:latin typeface="Poppins Medium Bold"/>
              </a:rPr>
              <a:t>Valori</a:t>
            </a:r>
            <a:endParaRPr lang="en-US" sz="3600" spc="118" dirty="0">
              <a:solidFill>
                <a:srgbClr val="3797D2"/>
              </a:solidFill>
              <a:latin typeface="Poppins Medium Bold"/>
            </a:endParaRPr>
          </a:p>
        </p:txBody>
      </p:sp>
      <p:sp>
        <p:nvSpPr>
          <p:cNvPr id="29" name="TextBox 29"/>
          <p:cNvSpPr txBox="1"/>
          <p:nvPr/>
        </p:nvSpPr>
        <p:spPr>
          <a:xfrm>
            <a:off x="13670909" y="1373272"/>
            <a:ext cx="2101006" cy="610235"/>
          </a:xfrm>
          <a:prstGeom prst="rect">
            <a:avLst/>
          </a:prstGeom>
        </p:spPr>
        <p:txBody>
          <a:bodyPr lIns="0" tIns="0" rIns="0" bIns="0" rtlCol="0" anchor="t">
            <a:spAutoFit/>
          </a:bodyPr>
          <a:lstStyle/>
          <a:p>
            <a:pPr>
              <a:lnSpc>
                <a:spcPts val="5040"/>
              </a:lnSpc>
            </a:pPr>
            <a:r>
              <a:rPr lang="en-US" sz="3600" spc="118" dirty="0">
                <a:solidFill>
                  <a:srgbClr val="3797D2"/>
                </a:solidFill>
                <a:latin typeface="Poppins Medium Bold"/>
              </a:rPr>
              <a:t>Mission </a:t>
            </a:r>
          </a:p>
        </p:txBody>
      </p:sp>
      <p:sp>
        <p:nvSpPr>
          <p:cNvPr id="33" name="TextBox 33"/>
          <p:cNvSpPr txBox="1"/>
          <p:nvPr/>
        </p:nvSpPr>
        <p:spPr>
          <a:xfrm>
            <a:off x="986497" y="8819129"/>
            <a:ext cx="4485170" cy="275525"/>
          </a:xfrm>
          <a:prstGeom prst="rect">
            <a:avLst/>
          </a:prstGeom>
        </p:spPr>
        <p:txBody>
          <a:bodyPr lIns="0" tIns="0" rIns="0" bIns="0" rtlCol="0" anchor="t">
            <a:spAutoFit/>
          </a:bodyPr>
          <a:lstStyle/>
          <a:p>
            <a:pPr>
              <a:lnSpc>
                <a:spcPts val="2304"/>
              </a:lnSpc>
            </a:pPr>
            <a:r>
              <a:rPr lang="it-IT" spc="21" dirty="0">
                <a:solidFill>
                  <a:schemeClr val="accent1">
                    <a:lumMod val="20000"/>
                    <a:lumOff val="80000"/>
                  </a:schemeClr>
                </a:solidFill>
                <a:latin typeface="Inter Thin Bold"/>
              </a:rPr>
              <a:t>ANNO DI RIFERIMENTO:</a:t>
            </a:r>
            <a:r>
              <a:rPr lang="it-IT" sz="1800" spc="21" dirty="0">
                <a:solidFill>
                  <a:schemeClr val="accent1">
                    <a:lumMod val="20000"/>
                    <a:lumOff val="80000"/>
                  </a:schemeClr>
                </a:solidFill>
                <a:latin typeface="Inter Thin Bold"/>
              </a:rPr>
              <a:t> 2025</a:t>
            </a:r>
          </a:p>
        </p:txBody>
      </p:sp>
      <p:sp>
        <p:nvSpPr>
          <p:cNvPr id="34" name="TextBox 34"/>
          <p:cNvSpPr txBox="1"/>
          <p:nvPr/>
        </p:nvSpPr>
        <p:spPr>
          <a:xfrm>
            <a:off x="986497" y="5391406"/>
            <a:ext cx="4077219" cy="415498"/>
          </a:xfrm>
          <a:prstGeom prst="rect">
            <a:avLst/>
          </a:prstGeom>
        </p:spPr>
        <p:txBody>
          <a:bodyPr lIns="0" tIns="0" rIns="0" bIns="0" rtlCol="0" anchor="t">
            <a:spAutoFit/>
          </a:bodyPr>
          <a:lstStyle/>
          <a:p>
            <a:pPr>
              <a:lnSpc>
                <a:spcPts val="3220"/>
              </a:lnSpc>
            </a:pPr>
            <a:r>
              <a:rPr lang="en-US" sz="2800" spc="268" dirty="0">
                <a:solidFill>
                  <a:schemeClr val="accent1">
                    <a:lumMod val="20000"/>
                    <a:lumOff val="80000"/>
                  </a:schemeClr>
                </a:solidFill>
                <a:latin typeface="Akzentica"/>
              </a:rPr>
              <a:t>% CRESCITA &gt; 10%</a:t>
            </a:r>
          </a:p>
        </p:txBody>
      </p:sp>
      <p:sp>
        <p:nvSpPr>
          <p:cNvPr id="35" name="TextBox 35"/>
          <p:cNvSpPr txBox="1"/>
          <p:nvPr/>
        </p:nvSpPr>
        <p:spPr>
          <a:xfrm>
            <a:off x="1000565" y="3615465"/>
            <a:ext cx="4077219" cy="415498"/>
          </a:xfrm>
          <a:prstGeom prst="rect">
            <a:avLst/>
          </a:prstGeom>
        </p:spPr>
        <p:txBody>
          <a:bodyPr lIns="0" tIns="0" rIns="0" bIns="0" rtlCol="0" anchor="t">
            <a:spAutoFit/>
          </a:bodyPr>
          <a:lstStyle/>
          <a:p>
            <a:pPr>
              <a:lnSpc>
                <a:spcPts val="3220"/>
              </a:lnSpc>
            </a:pPr>
            <a:r>
              <a:rPr lang="en-US" sz="2800" spc="268" dirty="0">
                <a:solidFill>
                  <a:schemeClr val="accent1">
                    <a:lumMod val="20000"/>
                    <a:lumOff val="80000"/>
                  </a:schemeClr>
                </a:solidFill>
                <a:latin typeface="Akzentica Italics"/>
              </a:rPr>
              <a:t>FATTURATO &gt; 1.7M€</a:t>
            </a:r>
          </a:p>
        </p:txBody>
      </p:sp>
      <p:sp>
        <p:nvSpPr>
          <p:cNvPr id="36" name="TextBox 36"/>
          <p:cNvSpPr txBox="1"/>
          <p:nvPr/>
        </p:nvSpPr>
        <p:spPr>
          <a:xfrm>
            <a:off x="1000565" y="4087605"/>
            <a:ext cx="4077219" cy="415498"/>
          </a:xfrm>
          <a:prstGeom prst="rect">
            <a:avLst/>
          </a:prstGeom>
        </p:spPr>
        <p:txBody>
          <a:bodyPr lIns="0" tIns="0" rIns="0" bIns="0" rtlCol="0" anchor="t">
            <a:spAutoFit/>
          </a:bodyPr>
          <a:lstStyle/>
          <a:p>
            <a:pPr>
              <a:lnSpc>
                <a:spcPts val="3220"/>
              </a:lnSpc>
            </a:pPr>
            <a:r>
              <a:rPr lang="en-US" sz="2800" spc="268" dirty="0">
                <a:solidFill>
                  <a:schemeClr val="accent1">
                    <a:lumMod val="20000"/>
                    <a:lumOff val="80000"/>
                  </a:schemeClr>
                </a:solidFill>
                <a:latin typeface="Akzentica Italics"/>
              </a:rPr>
              <a:t>% CRESCITA &gt; 10%</a:t>
            </a:r>
          </a:p>
        </p:txBody>
      </p:sp>
      <p:sp>
        <p:nvSpPr>
          <p:cNvPr id="37" name="TextBox 37"/>
          <p:cNvSpPr txBox="1"/>
          <p:nvPr/>
        </p:nvSpPr>
        <p:spPr>
          <a:xfrm>
            <a:off x="1000565" y="4877829"/>
            <a:ext cx="4077219" cy="415498"/>
          </a:xfrm>
          <a:prstGeom prst="rect">
            <a:avLst/>
          </a:prstGeom>
        </p:spPr>
        <p:txBody>
          <a:bodyPr lIns="0" tIns="0" rIns="0" bIns="0" rtlCol="0" anchor="t">
            <a:spAutoFit/>
          </a:bodyPr>
          <a:lstStyle/>
          <a:p>
            <a:pPr>
              <a:lnSpc>
                <a:spcPts val="3220"/>
              </a:lnSpc>
            </a:pPr>
            <a:r>
              <a:rPr lang="en-US" sz="2800" spc="268" dirty="0">
                <a:solidFill>
                  <a:schemeClr val="accent1">
                    <a:lumMod val="20000"/>
                    <a:lumOff val="80000"/>
                  </a:schemeClr>
                </a:solidFill>
                <a:latin typeface="Akzentica"/>
              </a:rPr>
              <a:t>DIPENDENTI &gt; 30</a:t>
            </a:r>
          </a:p>
        </p:txBody>
      </p:sp>
      <p:grpSp>
        <p:nvGrpSpPr>
          <p:cNvPr id="38" name="Group 38"/>
          <p:cNvGrpSpPr/>
          <p:nvPr/>
        </p:nvGrpSpPr>
        <p:grpSpPr>
          <a:xfrm>
            <a:off x="328096" y="4211292"/>
            <a:ext cx="5598438" cy="8542157"/>
            <a:chOff x="0" y="0"/>
            <a:chExt cx="7464585" cy="11389543"/>
          </a:xfrm>
        </p:grpSpPr>
        <p:grpSp>
          <p:nvGrpSpPr>
            <p:cNvPr id="39" name="Group 39"/>
            <p:cNvGrpSpPr>
              <a:grpSpLocks noChangeAspect="1"/>
            </p:cNvGrpSpPr>
            <p:nvPr/>
          </p:nvGrpSpPr>
          <p:grpSpPr>
            <a:xfrm>
              <a:off x="0" y="0"/>
              <a:ext cx="7464585" cy="11389543"/>
              <a:chOff x="0" y="0"/>
              <a:chExt cx="10007988" cy="15270294"/>
            </a:xfrm>
          </p:grpSpPr>
          <p:sp>
            <p:nvSpPr>
              <p:cNvPr id="40" name="Freeform 40"/>
              <p:cNvSpPr/>
              <p:nvPr/>
            </p:nvSpPr>
            <p:spPr>
              <a:xfrm>
                <a:off x="1187498" y="5700356"/>
                <a:ext cx="2577340" cy="1234493"/>
              </a:xfrm>
              <a:custGeom>
                <a:avLst/>
                <a:gdLst/>
                <a:ahLst/>
                <a:cxnLst/>
                <a:rect l="l" t="t" r="r" b="b"/>
                <a:pathLst>
                  <a:path w="2577340" h="1234493">
                    <a:moveTo>
                      <a:pt x="127000" y="1171277"/>
                    </a:moveTo>
                    <a:cubicBezTo>
                      <a:pt x="126844" y="1136317"/>
                      <a:pt x="98460" y="1108060"/>
                      <a:pt x="63500" y="1108060"/>
                    </a:cubicBezTo>
                    <a:cubicBezTo>
                      <a:pt x="28541" y="1108060"/>
                      <a:pt x="157" y="1136317"/>
                      <a:pt x="0" y="1171277"/>
                    </a:cubicBezTo>
                    <a:cubicBezTo>
                      <a:pt x="157" y="1206236"/>
                      <a:pt x="28541" y="1234493"/>
                      <a:pt x="63500" y="1234493"/>
                    </a:cubicBezTo>
                    <a:cubicBezTo>
                      <a:pt x="98460" y="1234493"/>
                      <a:pt x="126844" y="1206236"/>
                      <a:pt x="127000" y="1171277"/>
                    </a:cubicBezTo>
                    <a:close/>
                    <a:moveTo>
                      <a:pt x="51657" y="1145271"/>
                    </a:moveTo>
                    <a:lnTo>
                      <a:pt x="75344" y="1197282"/>
                    </a:lnTo>
                    <a:lnTo>
                      <a:pt x="2577341" y="52010"/>
                    </a:lnTo>
                    <a:lnTo>
                      <a:pt x="2553654" y="0"/>
                    </a:lnTo>
                    <a:close/>
                  </a:path>
                </a:pathLst>
              </a:custGeom>
              <a:solidFill>
                <a:srgbClr val="6CE5E8"/>
              </a:solidFill>
            </p:spPr>
            <p:txBody>
              <a:bodyPr/>
              <a:lstStyle/>
              <a:p>
                <a:endParaRPr lang="it-IT"/>
              </a:p>
            </p:txBody>
          </p:sp>
          <p:sp>
            <p:nvSpPr>
              <p:cNvPr id="41" name="Freeform 41"/>
              <p:cNvSpPr/>
              <p:nvPr/>
            </p:nvSpPr>
            <p:spPr>
              <a:xfrm>
                <a:off x="3689495" y="5316352"/>
                <a:ext cx="2569786" cy="473225"/>
              </a:xfrm>
              <a:custGeom>
                <a:avLst/>
                <a:gdLst/>
                <a:ahLst/>
                <a:cxnLst/>
                <a:rect l="l" t="t" r="r" b="b"/>
                <a:pathLst>
                  <a:path w="2569786" h="473225">
                    <a:moveTo>
                      <a:pt x="127000" y="410009"/>
                    </a:moveTo>
                    <a:cubicBezTo>
                      <a:pt x="126844" y="375049"/>
                      <a:pt x="98460" y="346792"/>
                      <a:pt x="63500" y="346792"/>
                    </a:cubicBezTo>
                    <a:cubicBezTo>
                      <a:pt x="28541" y="346792"/>
                      <a:pt x="157" y="375049"/>
                      <a:pt x="0" y="410009"/>
                    </a:cubicBezTo>
                    <a:cubicBezTo>
                      <a:pt x="157" y="444968"/>
                      <a:pt x="28541" y="473225"/>
                      <a:pt x="63500" y="473225"/>
                    </a:cubicBezTo>
                    <a:cubicBezTo>
                      <a:pt x="98460" y="473225"/>
                      <a:pt x="126844" y="444968"/>
                      <a:pt x="127000" y="410009"/>
                    </a:cubicBezTo>
                    <a:close/>
                    <a:moveTo>
                      <a:pt x="59211" y="381757"/>
                    </a:moveTo>
                    <a:lnTo>
                      <a:pt x="67789" y="438260"/>
                    </a:lnTo>
                    <a:lnTo>
                      <a:pt x="2569786" y="56502"/>
                    </a:lnTo>
                    <a:lnTo>
                      <a:pt x="2561208" y="0"/>
                    </a:lnTo>
                    <a:close/>
                  </a:path>
                </a:pathLst>
              </a:custGeom>
              <a:solidFill>
                <a:srgbClr val="6CE5E8"/>
              </a:solidFill>
            </p:spPr>
            <p:txBody>
              <a:bodyPr/>
              <a:lstStyle/>
              <a:p>
                <a:endParaRPr lang="it-IT"/>
              </a:p>
            </p:txBody>
          </p:sp>
          <p:sp>
            <p:nvSpPr>
              <p:cNvPr id="42" name="Freeform 42"/>
              <p:cNvSpPr/>
              <p:nvPr/>
            </p:nvSpPr>
            <p:spPr>
              <a:xfrm>
                <a:off x="6191492" y="2990842"/>
                <a:ext cx="2628997" cy="2416978"/>
              </a:xfrm>
              <a:custGeom>
                <a:avLst/>
                <a:gdLst/>
                <a:ahLst/>
                <a:cxnLst/>
                <a:rect l="l" t="t" r="r" b="b"/>
                <a:pathLst>
                  <a:path w="2628997" h="2416978">
                    <a:moveTo>
                      <a:pt x="127000" y="2353761"/>
                    </a:moveTo>
                    <a:cubicBezTo>
                      <a:pt x="126844" y="2318802"/>
                      <a:pt x="98460" y="2290545"/>
                      <a:pt x="63500" y="2290545"/>
                    </a:cubicBezTo>
                    <a:cubicBezTo>
                      <a:pt x="28541" y="2290545"/>
                      <a:pt x="156" y="2318802"/>
                      <a:pt x="0" y="2353761"/>
                    </a:cubicBezTo>
                    <a:cubicBezTo>
                      <a:pt x="156" y="2388720"/>
                      <a:pt x="28541" y="2416978"/>
                      <a:pt x="63500" y="2416978"/>
                    </a:cubicBezTo>
                    <a:cubicBezTo>
                      <a:pt x="98460" y="2416978"/>
                      <a:pt x="126844" y="2388720"/>
                      <a:pt x="127000" y="2353761"/>
                    </a:cubicBezTo>
                    <a:close/>
                    <a:moveTo>
                      <a:pt x="44258" y="2332636"/>
                    </a:moveTo>
                    <a:lnTo>
                      <a:pt x="82742" y="2374886"/>
                    </a:lnTo>
                    <a:lnTo>
                      <a:pt x="2584740" y="84342"/>
                    </a:lnTo>
                    <a:lnTo>
                      <a:pt x="2546255" y="42092"/>
                    </a:lnTo>
                    <a:close/>
                    <a:moveTo>
                      <a:pt x="2628998" y="63217"/>
                    </a:moveTo>
                    <a:cubicBezTo>
                      <a:pt x="2628841" y="28258"/>
                      <a:pt x="2600457" y="0"/>
                      <a:pt x="2565498" y="0"/>
                    </a:cubicBezTo>
                    <a:cubicBezTo>
                      <a:pt x="2530538" y="0"/>
                      <a:pt x="2502154" y="28258"/>
                      <a:pt x="2501998" y="63217"/>
                    </a:cubicBezTo>
                    <a:cubicBezTo>
                      <a:pt x="2502154" y="98176"/>
                      <a:pt x="2530538" y="126434"/>
                      <a:pt x="2565498" y="126434"/>
                    </a:cubicBezTo>
                    <a:cubicBezTo>
                      <a:pt x="2600457" y="126434"/>
                      <a:pt x="2628841" y="98176"/>
                      <a:pt x="2628998" y="63217"/>
                    </a:cubicBezTo>
                    <a:close/>
                  </a:path>
                </a:pathLst>
              </a:custGeom>
              <a:solidFill>
                <a:srgbClr val="6CE5E8"/>
              </a:solidFill>
            </p:spPr>
            <p:txBody>
              <a:bodyPr/>
              <a:lstStyle/>
              <a:p>
                <a:endParaRPr lang="it-IT"/>
              </a:p>
            </p:txBody>
          </p:sp>
        </p:grpSp>
      </p:grpSp>
      <p:pic>
        <p:nvPicPr>
          <p:cNvPr id="46" name="Immagine 45" descr="Immagine che contiene testo, Carattere, logo, Elementi grafici&#10;&#10;Descrizione generata automaticamente">
            <a:extLst>
              <a:ext uri="{FF2B5EF4-FFF2-40B4-BE49-F238E27FC236}">
                <a16:creationId xmlns:a16="http://schemas.microsoft.com/office/drawing/2014/main" id="{A2130345-4144-3713-6C0C-DF5B1B17D0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6478250" y="1454150"/>
            <a:ext cx="2692400" cy="469900"/>
          </a:xfrm>
          <a:prstGeom prst="rect">
            <a:avLst/>
          </a:prstGeom>
        </p:spPr>
      </p:pic>
      <p:sp>
        <p:nvSpPr>
          <p:cNvPr id="47" name="TextBox 6">
            <a:extLst>
              <a:ext uri="{FF2B5EF4-FFF2-40B4-BE49-F238E27FC236}">
                <a16:creationId xmlns:a16="http://schemas.microsoft.com/office/drawing/2014/main" id="{E033913C-2D33-3C6B-9FC2-EEE35AF71423}"/>
              </a:ext>
            </a:extLst>
          </p:cNvPr>
          <p:cNvSpPr txBox="1"/>
          <p:nvPr/>
        </p:nvSpPr>
        <p:spPr>
          <a:xfrm rot="16200000">
            <a:off x="14567514" y="6391127"/>
            <a:ext cx="6910312" cy="204343"/>
          </a:xfrm>
          <a:prstGeom prst="rect">
            <a:avLst/>
          </a:prstGeom>
        </p:spPr>
        <p:txBody>
          <a:bodyPr lIns="0" tIns="0" rIns="0" bIns="0" rtlCol="0" anchor="t">
            <a:spAutoFit/>
          </a:bodyPr>
          <a:lstStyle/>
          <a:p>
            <a:pPr>
              <a:lnSpc>
                <a:spcPts val="1661"/>
              </a:lnSpc>
            </a:pPr>
            <a:r>
              <a:rPr lang="en-US" sz="1100" spc="70" dirty="0" err="1">
                <a:solidFill>
                  <a:srgbClr val="000000"/>
                </a:solidFill>
                <a:latin typeface="Inter"/>
              </a:rPr>
              <a:t>Pagina</a:t>
            </a:r>
            <a:r>
              <a:rPr lang="en-US" sz="1100" spc="70" dirty="0">
                <a:solidFill>
                  <a:srgbClr val="000000"/>
                </a:solidFill>
                <a:latin typeface="Inter"/>
              </a:rPr>
              <a:t> 3 - LEAD TECH – Proprietary Information - LT-LEA-PRE-ITA-MKT-4.3</a:t>
            </a:r>
          </a:p>
        </p:txBody>
      </p:sp>
      <p:sp>
        <p:nvSpPr>
          <p:cNvPr id="43" name="TextBox 23">
            <a:extLst>
              <a:ext uri="{FF2B5EF4-FFF2-40B4-BE49-F238E27FC236}">
                <a16:creationId xmlns:a16="http://schemas.microsoft.com/office/drawing/2014/main" id="{61436AE1-C965-CA72-C6C5-4F833D2D8BC7}"/>
              </a:ext>
            </a:extLst>
          </p:cNvPr>
          <p:cNvSpPr txBox="1"/>
          <p:nvPr/>
        </p:nvSpPr>
        <p:spPr>
          <a:xfrm>
            <a:off x="7127197" y="5441548"/>
            <a:ext cx="4765002" cy="962892"/>
          </a:xfrm>
          <a:prstGeom prst="rect">
            <a:avLst/>
          </a:prstGeom>
        </p:spPr>
        <p:txBody>
          <a:bodyPr wrap="square" lIns="0" tIns="0" rIns="0" bIns="0" rtlCol="0" anchor="t">
            <a:spAutoFit/>
          </a:bodyPr>
          <a:lstStyle/>
          <a:p>
            <a:pPr algn="just">
              <a:lnSpc>
                <a:spcPts val="2520"/>
              </a:lnSpc>
            </a:pPr>
            <a:r>
              <a:rPr lang="it-IT" sz="2400" spc="201" dirty="0">
                <a:solidFill>
                  <a:srgbClr val="000000"/>
                </a:solidFill>
              </a:rPr>
              <a:t>Ci guidano </a:t>
            </a:r>
            <a:r>
              <a:rPr lang="it-IT" sz="2400" b="1" spc="201" dirty="0">
                <a:solidFill>
                  <a:srgbClr val="000000"/>
                </a:solidFill>
              </a:rPr>
              <a:t>valori solidi </a:t>
            </a:r>
            <a:r>
              <a:rPr lang="it-IT" sz="2400" spc="201" dirty="0">
                <a:solidFill>
                  <a:srgbClr val="000000"/>
                </a:solidFill>
              </a:rPr>
              <a:t>che definiscono il nostro approccio al lavoro e alle persone:</a:t>
            </a:r>
          </a:p>
        </p:txBody>
      </p:sp>
      <p:sp>
        <p:nvSpPr>
          <p:cNvPr id="44" name="TextBox 23">
            <a:extLst>
              <a:ext uri="{FF2B5EF4-FFF2-40B4-BE49-F238E27FC236}">
                <a16:creationId xmlns:a16="http://schemas.microsoft.com/office/drawing/2014/main" id="{741A5615-C49A-7071-ABB4-45E8B21CE660}"/>
              </a:ext>
            </a:extLst>
          </p:cNvPr>
          <p:cNvSpPr txBox="1"/>
          <p:nvPr/>
        </p:nvSpPr>
        <p:spPr>
          <a:xfrm>
            <a:off x="12773902" y="6437162"/>
            <a:ext cx="4765002" cy="2886496"/>
          </a:xfrm>
          <a:prstGeom prst="rect">
            <a:avLst/>
          </a:prstGeom>
        </p:spPr>
        <p:txBody>
          <a:bodyPr wrap="square" lIns="0" tIns="0" rIns="0" bIns="0" rtlCol="0" anchor="t">
            <a:spAutoFit/>
          </a:bodyPr>
          <a:lstStyle/>
          <a:p>
            <a:pPr algn="just">
              <a:lnSpc>
                <a:spcPts val="2520"/>
              </a:lnSpc>
            </a:pPr>
            <a:r>
              <a:rPr lang="it-IT" sz="2400" spc="201" dirty="0">
                <a:solidFill>
                  <a:srgbClr val="000000"/>
                </a:solidFill>
              </a:rPr>
              <a:t>Portare avanti un </a:t>
            </a:r>
            <a:r>
              <a:rPr lang="it-IT" sz="2400" b="1" spc="201" dirty="0">
                <a:solidFill>
                  <a:srgbClr val="000000"/>
                </a:solidFill>
              </a:rPr>
              <a:t>modello d’impresa solido</a:t>
            </a:r>
            <a:r>
              <a:rPr lang="it-IT" sz="2400" spc="201" dirty="0">
                <a:solidFill>
                  <a:srgbClr val="000000"/>
                </a:solidFill>
              </a:rPr>
              <a:t> riconosciuto per la capacità di generare valore duraturo diventando un </a:t>
            </a:r>
            <a:r>
              <a:rPr lang="it-IT" sz="2400" b="1" spc="201" dirty="0">
                <a:solidFill>
                  <a:srgbClr val="000000"/>
                </a:solidFill>
              </a:rPr>
              <a:t>punto di riferimento nel supporto ingegneristico integrato</a:t>
            </a:r>
            <a:r>
              <a:rPr lang="it-IT" sz="2400" spc="201" dirty="0">
                <a:solidFill>
                  <a:srgbClr val="000000"/>
                </a:solidFill>
              </a:rPr>
              <a:t> contribuendo alla crescita sostenibile dell’azienda e dei clienti.</a:t>
            </a:r>
          </a:p>
        </p:txBody>
      </p:sp>
      <p:pic>
        <p:nvPicPr>
          <p:cNvPr id="45" name="Picture 12">
            <a:extLst>
              <a:ext uri="{FF2B5EF4-FFF2-40B4-BE49-F238E27FC236}">
                <a16:creationId xmlns:a16="http://schemas.microsoft.com/office/drawing/2014/main" id="{CCB4DE33-30B2-6A3E-2407-A5674A85E09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63027" y="1280103"/>
            <a:ext cx="805871" cy="806880"/>
          </a:xfrm>
          <a:prstGeom prst="rect">
            <a:avLst/>
          </a:prstGeom>
        </p:spPr>
      </p:pic>
      <p:pic>
        <p:nvPicPr>
          <p:cNvPr id="48" name="Picture 3">
            <a:extLst>
              <a:ext uri="{FF2B5EF4-FFF2-40B4-BE49-F238E27FC236}">
                <a16:creationId xmlns:a16="http://schemas.microsoft.com/office/drawing/2014/main" id="{3B9DF061-7540-4CE3-9124-9F9BCF15107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532034" y="5258544"/>
            <a:ext cx="664183" cy="1023789"/>
          </a:xfrm>
          <a:prstGeom prst="rect">
            <a:avLst/>
          </a:prstGeom>
        </p:spPr>
      </p:pic>
      <p:pic>
        <p:nvPicPr>
          <p:cNvPr id="49" name="Picture 2">
            <a:extLst>
              <a:ext uri="{FF2B5EF4-FFF2-40B4-BE49-F238E27FC236}">
                <a16:creationId xmlns:a16="http://schemas.microsoft.com/office/drawing/2014/main" id="{B3ACC3DC-5D12-4E40-6916-BE5A88E704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69488" y="4526603"/>
            <a:ext cx="644032" cy="790224"/>
          </a:xfrm>
          <a:prstGeom prst="rect">
            <a:avLst/>
          </a:prstGeom>
        </p:spPr>
      </p:pic>
      <p:pic>
        <p:nvPicPr>
          <p:cNvPr id="50" name="Picture 17">
            <a:extLst>
              <a:ext uri="{FF2B5EF4-FFF2-40B4-BE49-F238E27FC236}">
                <a16:creationId xmlns:a16="http://schemas.microsoft.com/office/drawing/2014/main" id="{A99C70D4-3D79-AAF8-4CCA-9E58A8FAFEE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82304" y="1306096"/>
            <a:ext cx="689785" cy="7548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9FEE02E7-448C-1743-FF7D-39CD40E95513}"/>
              </a:ext>
            </a:extLst>
          </p:cNvPr>
          <p:cNvSpPr/>
          <p:nvPr/>
        </p:nvSpPr>
        <p:spPr>
          <a:xfrm>
            <a:off x="-9993" y="0"/>
            <a:ext cx="7820833" cy="10287000"/>
          </a:xfrm>
          <a:custGeom>
            <a:avLst/>
            <a:gdLst/>
            <a:ahLst/>
            <a:cxnLst/>
            <a:rect l="l" t="t" r="r" b="b"/>
            <a:pathLst>
              <a:path w="2283906" h="3657370">
                <a:moveTo>
                  <a:pt x="0" y="0"/>
                </a:moveTo>
                <a:lnTo>
                  <a:pt x="2283906" y="0"/>
                </a:lnTo>
                <a:lnTo>
                  <a:pt x="2283906" y="3657370"/>
                </a:lnTo>
                <a:lnTo>
                  <a:pt x="0" y="3657370"/>
                </a:lnTo>
                <a:close/>
              </a:path>
            </a:pathLst>
          </a:custGeom>
          <a:solidFill>
            <a:srgbClr val="3797D2"/>
          </a:solidFill>
        </p:spPr>
        <p:txBody>
          <a:bodyPr/>
          <a:lstStyle/>
          <a:p>
            <a:endParaRPr lang="it-IT" dirty="0"/>
          </a:p>
        </p:txBody>
      </p:sp>
      <p:sp>
        <p:nvSpPr>
          <p:cNvPr id="25" name="TextBox 25"/>
          <p:cNvSpPr txBox="1"/>
          <p:nvPr/>
        </p:nvSpPr>
        <p:spPr>
          <a:xfrm>
            <a:off x="436567" y="472059"/>
            <a:ext cx="7031033" cy="738664"/>
          </a:xfrm>
          <a:prstGeom prst="rect">
            <a:avLst/>
          </a:prstGeom>
        </p:spPr>
        <p:txBody>
          <a:bodyPr wrap="square" lIns="0" tIns="0" rIns="0" bIns="0" rtlCol="0" anchor="t">
            <a:spAutoFit/>
          </a:bodyPr>
          <a:lstStyle/>
          <a:p>
            <a:r>
              <a:rPr lang="en-US" sz="4800" b="1" spc="599" dirty="0">
                <a:solidFill>
                  <a:schemeClr val="bg1"/>
                </a:solidFill>
              </a:rPr>
              <a:t>REPARTI E ATTIVITA’</a:t>
            </a:r>
          </a:p>
        </p:txBody>
      </p:sp>
      <p:sp>
        <p:nvSpPr>
          <p:cNvPr id="7" name="Rettangolo con due angoli in diagonale arrotondati 6">
            <a:extLst>
              <a:ext uri="{FF2B5EF4-FFF2-40B4-BE49-F238E27FC236}">
                <a16:creationId xmlns:a16="http://schemas.microsoft.com/office/drawing/2014/main" id="{07ECFF28-E4E7-907E-6B59-A65A2A156BC5}"/>
              </a:ext>
            </a:extLst>
          </p:cNvPr>
          <p:cNvSpPr/>
          <p:nvPr/>
        </p:nvSpPr>
        <p:spPr>
          <a:xfrm>
            <a:off x="10352466" y="8533950"/>
            <a:ext cx="6596817" cy="1559856"/>
          </a:xfrm>
          <a:prstGeom prst="round2DiagRect">
            <a:avLst/>
          </a:prstGeom>
          <a:ln w="28575" cap="flat">
            <a:solidFill>
              <a:srgbClr val="3797D2"/>
            </a:solidFill>
            <a:prstDash val="solid"/>
            <a:headEnd type="none" w="sm" len="sm"/>
            <a:tailEnd type="none" w="sm" len="sm"/>
          </a:ln>
        </p:spPr>
        <p:txBody>
          <a:bodyPr/>
          <a:lstStyle/>
          <a:p>
            <a:endParaRPr lang="it-IT" dirty="0">
              <a:solidFill>
                <a:schemeClr val="tx1"/>
              </a:solidFill>
            </a:endParaRPr>
          </a:p>
        </p:txBody>
      </p:sp>
      <p:sp>
        <p:nvSpPr>
          <p:cNvPr id="8" name="Rettangolo con due angoli in diagonale arrotondati 7">
            <a:extLst>
              <a:ext uri="{FF2B5EF4-FFF2-40B4-BE49-F238E27FC236}">
                <a16:creationId xmlns:a16="http://schemas.microsoft.com/office/drawing/2014/main" id="{52504565-942B-DF2A-636D-C1BA1FB0B198}"/>
              </a:ext>
            </a:extLst>
          </p:cNvPr>
          <p:cNvSpPr/>
          <p:nvPr/>
        </p:nvSpPr>
        <p:spPr>
          <a:xfrm>
            <a:off x="10322670" y="4841157"/>
            <a:ext cx="6635883" cy="1747334"/>
          </a:xfrm>
          <a:prstGeom prst="round2DiagRect">
            <a:avLst/>
          </a:prstGeom>
          <a:ln w="28575" cap="flat">
            <a:solidFill>
              <a:srgbClr val="3797D2"/>
            </a:solidFill>
            <a:prstDash val="solid"/>
            <a:headEnd type="none" w="sm" len="sm"/>
            <a:tailEnd type="none" w="sm" len="sm"/>
          </a:ln>
        </p:spPr>
        <p:txBody>
          <a:bodyPr/>
          <a:lstStyle/>
          <a:p>
            <a:endParaRPr lang="it-IT">
              <a:solidFill>
                <a:schemeClr val="tx1"/>
              </a:solidFill>
            </a:endParaRPr>
          </a:p>
        </p:txBody>
      </p:sp>
      <p:sp>
        <p:nvSpPr>
          <p:cNvPr id="9" name="Rettangolo con due angoli in diagonale arrotondati 8">
            <a:extLst>
              <a:ext uri="{FF2B5EF4-FFF2-40B4-BE49-F238E27FC236}">
                <a16:creationId xmlns:a16="http://schemas.microsoft.com/office/drawing/2014/main" id="{BDC9025C-3D8C-24CD-1BFC-5C412926EA2D}"/>
              </a:ext>
            </a:extLst>
          </p:cNvPr>
          <p:cNvSpPr/>
          <p:nvPr/>
        </p:nvSpPr>
        <p:spPr>
          <a:xfrm>
            <a:off x="10312616" y="2782177"/>
            <a:ext cx="6616350" cy="1937355"/>
          </a:xfrm>
          <a:prstGeom prst="round2DiagRect">
            <a:avLst/>
          </a:prstGeom>
          <a:ln w="28575" cap="flat">
            <a:solidFill>
              <a:srgbClr val="3797D2"/>
            </a:solidFill>
            <a:prstDash val="solid"/>
            <a:headEnd type="none" w="sm" len="sm"/>
            <a:tailEnd type="none" w="sm" len="sm"/>
          </a:ln>
        </p:spPr>
        <p:txBody>
          <a:bodyPr/>
          <a:lstStyle/>
          <a:p>
            <a:endParaRPr lang="it-IT">
              <a:solidFill>
                <a:schemeClr val="tx1"/>
              </a:solidFill>
            </a:endParaRPr>
          </a:p>
        </p:txBody>
      </p:sp>
      <p:sp>
        <p:nvSpPr>
          <p:cNvPr id="10" name="Rettangolo con due angoli in diagonale arrotondati 9">
            <a:extLst>
              <a:ext uri="{FF2B5EF4-FFF2-40B4-BE49-F238E27FC236}">
                <a16:creationId xmlns:a16="http://schemas.microsoft.com/office/drawing/2014/main" id="{8EFF48B3-54E8-8F91-723D-E00FF71D25C1}"/>
              </a:ext>
            </a:extLst>
          </p:cNvPr>
          <p:cNvSpPr/>
          <p:nvPr/>
        </p:nvSpPr>
        <p:spPr>
          <a:xfrm>
            <a:off x="10342699" y="6691484"/>
            <a:ext cx="6616350" cy="1723282"/>
          </a:xfrm>
          <a:prstGeom prst="round2DiagRect">
            <a:avLst/>
          </a:prstGeom>
          <a:ln w="28575" cap="flat">
            <a:solidFill>
              <a:srgbClr val="3797D2"/>
            </a:solidFill>
            <a:prstDash val="solid"/>
            <a:headEnd type="none" w="sm" len="sm"/>
            <a:tailEnd type="none" w="sm" len="sm"/>
          </a:ln>
        </p:spPr>
        <p:txBody>
          <a:bodyPr/>
          <a:lstStyle/>
          <a:p>
            <a:endParaRPr lang="it-IT">
              <a:solidFill>
                <a:schemeClr val="tx1"/>
              </a:solidFill>
            </a:endParaRPr>
          </a:p>
        </p:txBody>
      </p:sp>
      <p:sp>
        <p:nvSpPr>
          <p:cNvPr id="11" name="Rettangolo con due angoli in diagonale arrotondati 10">
            <a:extLst>
              <a:ext uri="{FF2B5EF4-FFF2-40B4-BE49-F238E27FC236}">
                <a16:creationId xmlns:a16="http://schemas.microsoft.com/office/drawing/2014/main" id="{BEE7F426-148F-4C84-784D-F035A57F4A91}"/>
              </a:ext>
            </a:extLst>
          </p:cNvPr>
          <p:cNvSpPr/>
          <p:nvPr/>
        </p:nvSpPr>
        <p:spPr>
          <a:xfrm>
            <a:off x="10352466" y="259471"/>
            <a:ext cx="6596817" cy="2412365"/>
          </a:xfrm>
          <a:prstGeom prst="round2DiagRect">
            <a:avLst/>
          </a:prstGeom>
          <a:ln w="28575" cap="flat">
            <a:solidFill>
              <a:srgbClr val="3797D2"/>
            </a:solidFill>
            <a:prstDash val="solid"/>
            <a:headEnd type="none" w="sm" len="sm"/>
            <a:tailEnd type="none" w="sm" len="sm"/>
          </a:ln>
        </p:spPr>
        <p:txBody>
          <a:bodyPr/>
          <a:lstStyle/>
          <a:p>
            <a:endParaRPr lang="it-IT" dirty="0">
              <a:solidFill>
                <a:schemeClr val="tx1"/>
              </a:solidFill>
            </a:endParaRPr>
          </a:p>
        </p:txBody>
      </p:sp>
      <p:pic>
        <p:nvPicPr>
          <p:cNvPr id="12" name="Picture 20">
            <a:extLst>
              <a:ext uri="{FF2B5EF4-FFF2-40B4-BE49-F238E27FC236}">
                <a16:creationId xmlns:a16="http://schemas.microsoft.com/office/drawing/2014/main" id="{FD5367DF-DC23-47CC-4EE3-D1BBF353A05F}"/>
              </a:ext>
            </a:extLst>
          </p:cNvPr>
          <p:cNvPicPr>
            <a:picLocks noChangeAspect="1"/>
          </p:cNvPicPr>
          <p:nvPr/>
        </p:nvPicPr>
        <p:blipFill>
          <a:blip r:embed="rId2"/>
          <a:srcRect/>
          <a:stretch>
            <a:fillRect/>
          </a:stretch>
        </p:blipFill>
        <p:spPr>
          <a:xfrm>
            <a:off x="8524280" y="6921537"/>
            <a:ext cx="1524535" cy="1399714"/>
          </a:xfrm>
          <a:prstGeom prst="rect">
            <a:avLst/>
          </a:prstGeom>
        </p:spPr>
      </p:pic>
      <p:pic>
        <p:nvPicPr>
          <p:cNvPr id="13" name="Picture 21">
            <a:extLst>
              <a:ext uri="{FF2B5EF4-FFF2-40B4-BE49-F238E27FC236}">
                <a16:creationId xmlns:a16="http://schemas.microsoft.com/office/drawing/2014/main" id="{61235C1E-5C47-F8F0-9257-88B4E4C5C64F}"/>
              </a:ext>
            </a:extLst>
          </p:cNvPr>
          <p:cNvPicPr>
            <a:picLocks noChangeAspect="1"/>
          </p:cNvPicPr>
          <p:nvPr/>
        </p:nvPicPr>
        <p:blipFill>
          <a:blip r:embed="rId3"/>
          <a:srcRect l="8815" t="12509" r="8782" b="4523"/>
          <a:stretch>
            <a:fillRect/>
          </a:stretch>
        </p:blipFill>
        <p:spPr>
          <a:xfrm>
            <a:off x="8566547" y="668703"/>
            <a:ext cx="1440000" cy="1386448"/>
          </a:xfrm>
          <a:prstGeom prst="rect">
            <a:avLst/>
          </a:prstGeom>
        </p:spPr>
      </p:pic>
      <p:pic>
        <p:nvPicPr>
          <p:cNvPr id="14" name="Picture 22">
            <a:extLst>
              <a:ext uri="{FF2B5EF4-FFF2-40B4-BE49-F238E27FC236}">
                <a16:creationId xmlns:a16="http://schemas.microsoft.com/office/drawing/2014/main" id="{327736DB-3E7D-2F0B-9B78-B533C4391CEF}"/>
              </a:ext>
            </a:extLst>
          </p:cNvPr>
          <p:cNvPicPr>
            <a:picLocks noChangeAspect="1"/>
          </p:cNvPicPr>
          <p:nvPr/>
        </p:nvPicPr>
        <p:blipFill>
          <a:blip r:embed="rId4"/>
          <a:srcRect/>
          <a:stretch>
            <a:fillRect/>
          </a:stretch>
        </p:blipFill>
        <p:spPr>
          <a:xfrm>
            <a:off x="8566547" y="8563521"/>
            <a:ext cx="1440000" cy="1292400"/>
          </a:xfrm>
          <a:prstGeom prst="rect">
            <a:avLst/>
          </a:prstGeom>
        </p:spPr>
      </p:pic>
      <p:pic>
        <p:nvPicPr>
          <p:cNvPr id="15" name="Picture 23">
            <a:extLst>
              <a:ext uri="{FF2B5EF4-FFF2-40B4-BE49-F238E27FC236}">
                <a16:creationId xmlns:a16="http://schemas.microsoft.com/office/drawing/2014/main" id="{3C27EF4E-B4A9-6266-E10A-AE27C67C3D12}"/>
              </a:ext>
            </a:extLst>
          </p:cNvPr>
          <p:cNvPicPr>
            <a:picLocks noChangeAspect="1"/>
          </p:cNvPicPr>
          <p:nvPr/>
        </p:nvPicPr>
        <p:blipFill>
          <a:blip r:embed="rId5"/>
          <a:srcRect l="17451" r="22043"/>
          <a:stretch>
            <a:fillRect/>
          </a:stretch>
        </p:blipFill>
        <p:spPr>
          <a:xfrm>
            <a:off x="8607193" y="4912436"/>
            <a:ext cx="1358708" cy="1440000"/>
          </a:xfrm>
          <a:prstGeom prst="rect">
            <a:avLst/>
          </a:prstGeom>
        </p:spPr>
      </p:pic>
      <p:pic>
        <p:nvPicPr>
          <p:cNvPr id="16" name="Picture 24">
            <a:extLst>
              <a:ext uri="{FF2B5EF4-FFF2-40B4-BE49-F238E27FC236}">
                <a16:creationId xmlns:a16="http://schemas.microsoft.com/office/drawing/2014/main" id="{C1427935-DF58-F102-786A-03BEFD1EE2D5}"/>
              </a:ext>
            </a:extLst>
          </p:cNvPr>
          <p:cNvPicPr>
            <a:picLocks noChangeAspect="1"/>
          </p:cNvPicPr>
          <p:nvPr/>
        </p:nvPicPr>
        <p:blipFill>
          <a:blip r:embed="rId6"/>
          <a:srcRect/>
          <a:stretch>
            <a:fillRect/>
          </a:stretch>
        </p:blipFill>
        <p:spPr>
          <a:xfrm>
            <a:off x="8566547" y="2958235"/>
            <a:ext cx="1440000" cy="1385100"/>
          </a:xfrm>
          <a:prstGeom prst="rect">
            <a:avLst/>
          </a:prstGeom>
        </p:spPr>
      </p:pic>
      <p:sp>
        <p:nvSpPr>
          <p:cNvPr id="17" name="TextBox 26">
            <a:extLst>
              <a:ext uri="{FF2B5EF4-FFF2-40B4-BE49-F238E27FC236}">
                <a16:creationId xmlns:a16="http://schemas.microsoft.com/office/drawing/2014/main" id="{63DA20AD-C3D3-54AC-22FB-494AADB14FF1}"/>
              </a:ext>
            </a:extLst>
          </p:cNvPr>
          <p:cNvSpPr txBox="1"/>
          <p:nvPr/>
        </p:nvSpPr>
        <p:spPr>
          <a:xfrm>
            <a:off x="10604912" y="6839974"/>
            <a:ext cx="6071398" cy="1477328"/>
          </a:xfrm>
          <a:prstGeom prst="rect">
            <a:avLst/>
          </a:prstGeom>
        </p:spPr>
        <p:txBody>
          <a:bodyPr wrap="square" lIns="0" tIns="0" rIns="0" bIns="0" rtlCol="0" anchor="t">
            <a:spAutoFit/>
          </a:bodyPr>
          <a:lstStyle/>
          <a:p>
            <a:pPr marL="342900" indent="-342900" algn="just">
              <a:buFont typeface="Arial" panose="020B0604020202020204" pitchFamily="34" charset="0"/>
              <a:buChar char="•"/>
            </a:pPr>
            <a:r>
              <a:rPr lang="en-US" sz="2400" spc="-4" dirty="0" err="1">
                <a:solidFill>
                  <a:srgbClr val="000000"/>
                </a:solidFill>
              </a:rPr>
              <a:t>Sistemi</a:t>
            </a:r>
            <a:r>
              <a:rPr lang="en-US" sz="2400" spc="-4" dirty="0">
                <a:solidFill>
                  <a:srgbClr val="000000"/>
                </a:solidFill>
              </a:rPr>
              <a:t> embedded per </a:t>
            </a:r>
            <a:r>
              <a:rPr lang="en-US" sz="2400" spc="-4" dirty="0" err="1">
                <a:solidFill>
                  <a:srgbClr val="000000"/>
                </a:solidFill>
              </a:rPr>
              <a:t>acquisizione</a:t>
            </a:r>
            <a:r>
              <a:rPr lang="en-US" sz="2400" spc="-4" dirty="0">
                <a:solidFill>
                  <a:srgbClr val="000000"/>
                </a:solidFill>
              </a:rPr>
              <a:t> </a:t>
            </a:r>
            <a:r>
              <a:rPr lang="en-US" sz="2400" spc="-4" dirty="0" err="1">
                <a:solidFill>
                  <a:srgbClr val="000000"/>
                </a:solidFill>
              </a:rPr>
              <a:t>dati</a:t>
            </a:r>
            <a:r>
              <a:rPr lang="en-US" sz="2400" spc="-4" dirty="0">
                <a:solidFill>
                  <a:srgbClr val="000000"/>
                </a:solidFill>
              </a:rPr>
              <a:t> e </a:t>
            </a:r>
            <a:r>
              <a:rPr lang="en-US" sz="2400" spc="-4" dirty="0" err="1">
                <a:solidFill>
                  <a:srgbClr val="000000"/>
                </a:solidFill>
              </a:rPr>
              <a:t>controllo</a:t>
            </a:r>
            <a:endParaRPr lang="en-US" sz="2400" spc="-4" dirty="0">
              <a:solidFill>
                <a:srgbClr val="000000"/>
              </a:solidFill>
            </a:endParaRPr>
          </a:p>
          <a:p>
            <a:pPr marL="342900" indent="-342900" algn="just">
              <a:buFont typeface="Arial" panose="020B0604020202020204" pitchFamily="34" charset="0"/>
              <a:buChar char="•"/>
            </a:pPr>
            <a:r>
              <a:rPr lang="en-US" sz="2400" spc="-4" dirty="0" err="1">
                <a:solidFill>
                  <a:srgbClr val="000000"/>
                </a:solidFill>
              </a:rPr>
              <a:t>Sviluppo</a:t>
            </a:r>
            <a:r>
              <a:rPr lang="en-US" sz="2400" spc="-4" dirty="0">
                <a:solidFill>
                  <a:srgbClr val="000000"/>
                </a:solidFill>
              </a:rPr>
              <a:t> firmware</a:t>
            </a:r>
          </a:p>
          <a:p>
            <a:pPr marL="342900" indent="-342900" algn="just">
              <a:buFont typeface="Arial" panose="020B0604020202020204" pitchFamily="34" charset="0"/>
              <a:buChar char="•"/>
            </a:pPr>
            <a:r>
              <a:rPr lang="en-US" sz="2400" spc="-4" dirty="0" err="1">
                <a:solidFill>
                  <a:srgbClr val="000000"/>
                </a:solidFill>
              </a:rPr>
              <a:t>Automazione</a:t>
            </a:r>
            <a:r>
              <a:rPr lang="en-US" sz="2400" spc="-4" dirty="0">
                <a:solidFill>
                  <a:srgbClr val="000000"/>
                </a:solidFill>
              </a:rPr>
              <a:t> </a:t>
            </a:r>
            <a:r>
              <a:rPr lang="en-US" sz="2400" spc="-4" dirty="0" err="1">
                <a:solidFill>
                  <a:srgbClr val="000000"/>
                </a:solidFill>
              </a:rPr>
              <a:t>industriale</a:t>
            </a:r>
            <a:endParaRPr lang="en-US" sz="2400" spc="-4" dirty="0">
              <a:solidFill>
                <a:srgbClr val="000000"/>
              </a:solidFill>
            </a:endParaRPr>
          </a:p>
        </p:txBody>
      </p:sp>
      <p:sp>
        <p:nvSpPr>
          <p:cNvPr id="18" name="TextBox 27">
            <a:extLst>
              <a:ext uri="{FF2B5EF4-FFF2-40B4-BE49-F238E27FC236}">
                <a16:creationId xmlns:a16="http://schemas.microsoft.com/office/drawing/2014/main" id="{0E58F31E-1006-CBAF-F525-7D4FAC8AC971}"/>
              </a:ext>
            </a:extLst>
          </p:cNvPr>
          <p:cNvSpPr txBox="1"/>
          <p:nvPr/>
        </p:nvSpPr>
        <p:spPr>
          <a:xfrm>
            <a:off x="10523433" y="342900"/>
            <a:ext cx="6071399" cy="2862322"/>
          </a:xfrm>
          <a:prstGeom prst="rect">
            <a:avLst/>
          </a:prstGeom>
        </p:spPr>
        <p:txBody>
          <a:bodyPr wrap="square" lIns="0" tIns="0" rIns="0" bIns="0" rtlCol="0" anchor="t">
            <a:spAutoFit/>
          </a:bodyPr>
          <a:lstStyle>
            <a:defPPr>
              <a:defRPr lang="en-US"/>
            </a:defPPr>
            <a:lvl1pPr algn="just">
              <a:defRPr sz="2000" spc="-4">
                <a:solidFill>
                  <a:srgbClr val="000000"/>
                </a:solidFill>
              </a:defRPr>
            </a:lvl1pPr>
          </a:lstStyle>
          <a:p>
            <a:pPr marL="342900" indent="-342900">
              <a:buFont typeface="Arial" panose="020B0604020202020204" pitchFamily="34" charset="0"/>
              <a:buChar char="•"/>
            </a:pPr>
            <a:r>
              <a:rPr lang="en-US" sz="2400" dirty="0" err="1"/>
              <a:t>Pubblicazioni</a:t>
            </a:r>
            <a:r>
              <a:rPr lang="en-US" sz="2400" dirty="0"/>
              <a:t> </a:t>
            </a:r>
            <a:r>
              <a:rPr lang="en-US" sz="2400" dirty="0" err="1"/>
              <a:t>tecniche</a:t>
            </a:r>
            <a:r>
              <a:rPr lang="en-US" sz="2400" dirty="0"/>
              <a:t> (Ogni </a:t>
            </a:r>
            <a:r>
              <a:rPr lang="en-US" sz="2400" dirty="0" err="1"/>
              <a:t>tipologia</a:t>
            </a:r>
            <a:r>
              <a:rPr lang="en-US" sz="2400" dirty="0"/>
              <a:t> di </a:t>
            </a:r>
            <a:r>
              <a:rPr lang="en-US" sz="2400" dirty="0" err="1"/>
              <a:t>Manuale</a:t>
            </a:r>
            <a:r>
              <a:rPr lang="en-US" sz="2400" dirty="0"/>
              <a:t> secondo le </a:t>
            </a:r>
            <a:r>
              <a:rPr lang="en-US" sz="2400" dirty="0" err="1"/>
              <a:t>norme</a:t>
            </a:r>
            <a:r>
              <a:rPr lang="en-US" sz="2400" dirty="0"/>
              <a:t> di </a:t>
            </a:r>
            <a:r>
              <a:rPr lang="en-US" sz="2400" dirty="0" err="1"/>
              <a:t>riferimento</a:t>
            </a:r>
            <a:r>
              <a:rPr lang="en-US" sz="2400" dirty="0"/>
              <a:t> del </a:t>
            </a:r>
            <a:r>
              <a:rPr lang="en-US" sz="2400" dirty="0" err="1"/>
              <a:t>settore</a:t>
            </a:r>
            <a:r>
              <a:rPr lang="en-US" sz="2400" dirty="0"/>
              <a:t>)</a:t>
            </a:r>
          </a:p>
          <a:p>
            <a:pPr marL="342900" indent="-342900">
              <a:buFont typeface="Arial" panose="020B0604020202020204" pitchFamily="34" charset="0"/>
              <a:buChar char="•"/>
            </a:pPr>
            <a:r>
              <a:rPr lang="en-US" sz="2400" dirty="0" err="1"/>
              <a:t>Pianificazione</a:t>
            </a:r>
            <a:r>
              <a:rPr lang="en-US" sz="2400" dirty="0"/>
              <a:t> </a:t>
            </a:r>
            <a:r>
              <a:rPr lang="en-US" sz="2400" dirty="0" err="1"/>
              <a:t>della</a:t>
            </a:r>
            <a:r>
              <a:rPr lang="en-US" sz="2400" dirty="0"/>
              <a:t> </a:t>
            </a:r>
            <a:r>
              <a:rPr lang="en-US" sz="2400" dirty="0" err="1"/>
              <a:t>manutenzione</a:t>
            </a:r>
            <a:endParaRPr lang="en-US" sz="2400" dirty="0"/>
          </a:p>
          <a:p>
            <a:pPr marL="342900" indent="-342900">
              <a:buFont typeface="Arial" panose="020B0604020202020204" pitchFamily="34" charset="0"/>
              <a:buChar char="•"/>
            </a:pPr>
            <a:r>
              <a:rPr lang="en-US" sz="2400" dirty="0" err="1"/>
              <a:t>Traduzioni</a:t>
            </a:r>
            <a:r>
              <a:rPr lang="en-US" sz="2400" dirty="0"/>
              <a:t> </a:t>
            </a:r>
            <a:r>
              <a:rPr lang="en-US" sz="2400" dirty="0" err="1"/>
              <a:t>multilingua</a:t>
            </a:r>
            <a:r>
              <a:rPr lang="en-US" sz="2400" dirty="0"/>
              <a:t> e </a:t>
            </a:r>
            <a:r>
              <a:rPr lang="en-US" sz="2400" dirty="0" err="1"/>
              <a:t>stampa</a:t>
            </a:r>
            <a:endParaRPr lang="en-US" sz="2400" dirty="0"/>
          </a:p>
          <a:p>
            <a:pPr marL="342900" indent="-342900">
              <a:buFont typeface="Arial" panose="020B0604020202020204" pitchFamily="34" charset="0"/>
              <a:buChar char="•"/>
            </a:pPr>
            <a:r>
              <a:rPr lang="en-US" sz="2400" dirty="0"/>
              <a:t>Data entry e </a:t>
            </a:r>
            <a:r>
              <a:rPr lang="en-US" sz="2400" dirty="0" err="1"/>
              <a:t>gestione</a:t>
            </a:r>
            <a:r>
              <a:rPr lang="en-US" sz="2400" dirty="0"/>
              <a:t> </a:t>
            </a:r>
            <a:r>
              <a:rPr lang="en-US" sz="2400" dirty="0" err="1"/>
              <a:t>dati</a:t>
            </a:r>
            <a:r>
              <a:rPr lang="en-US" sz="2400" dirty="0"/>
              <a:t> </a:t>
            </a:r>
            <a:r>
              <a:rPr lang="en-US" sz="2400" dirty="0" err="1"/>
              <a:t>ingegneria</a:t>
            </a:r>
            <a:endParaRPr lang="en-US" sz="24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2400" dirty="0"/>
          </a:p>
        </p:txBody>
      </p:sp>
      <p:sp>
        <p:nvSpPr>
          <p:cNvPr id="19" name="TextBox 28">
            <a:extLst>
              <a:ext uri="{FF2B5EF4-FFF2-40B4-BE49-F238E27FC236}">
                <a16:creationId xmlns:a16="http://schemas.microsoft.com/office/drawing/2014/main" id="{9F62183F-85BB-31E8-5176-5CF638AF9283}"/>
              </a:ext>
            </a:extLst>
          </p:cNvPr>
          <p:cNvSpPr txBox="1"/>
          <p:nvPr/>
        </p:nvSpPr>
        <p:spPr>
          <a:xfrm>
            <a:off x="10604912" y="8718354"/>
            <a:ext cx="6071398" cy="1107996"/>
          </a:xfrm>
          <a:prstGeom prst="rect">
            <a:avLst/>
          </a:prstGeom>
        </p:spPr>
        <p:txBody>
          <a:bodyPr wrap="square" lIns="0" tIns="0" rIns="0" bIns="0" rtlCol="0" anchor="t">
            <a:spAutoFit/>
          </a:bodyPr>
          <a:lstStyle/>
          <a:p>
            <a:pPr marL="342900" indent="-342900" algn="just">
              <a:buFont typeface="Arial" panose="020B0604020202020204" pitchFamily="34" charset="0"/>
              <a:buChar char="•"/>
            </a:pPr>
            <a:r>
              <a:rPr lang="en-US" sz="2400" spc="-4" dirty="0" err="1">
                <a:solidFill>
                  <a:srgbClr val="000000"/>
                </a:solidFill>
              </a:rPr>
              <a:t>Europrogettazione</a:t>
            </a:r>
            <a:endParaRPr lang="en-US" sz="2400" spc="-4" dirty="0">
              <a:solidFill>
                <a:srgbClr val="000000"/>
              </a:solidFill>
            </a:endParaRPr>
          </a:p>
          <a:p>
            <a:pPr marL="342900" indent="-342900" algn="just">
              <a:buFont typeface="Arial" panose="020B0604020202020204" pitchFamily="34" charset="0"/>
              <a:buChar char="•"/>
            </a:pPr>
            <a:r>
              <a:rPr lang="en-US" sz="2400" spc="-4" dirty="0" err="1">
                <a:solidFill>
                  <a:srgbClr val="000000"/>
                </a:solidFill>
              </a:rPr>
              <a:t>Ricerca</a:t>
            </a:r>
            <a:r>
              <a:rPr lang="en-US" sz="2400" spc="-4" dirty="0">
                <a:solidFill>
                  <a:srgbClr val="000000"/>
                </a:solidFill>
              </a:rPr>
              <a:t> </a:t>
            </a:r>
            <a:r>
              <a:rPr lang="en-US" sz="2400" spc="-4" dirty="0" err="1">
                <a:solidFill>
                  <a:srgbClr val="000000"/>
                </a:solidFill>
              </a:rPr>
              <a:t>Industriale</a:t>
            </a:r>
            <a:r>
              <a:rPr lang="en-US" sz="2400" spc="-4" dirty="0">
                <a:solidFill>
                  <a:srgbClr val="000000"/>
                </a:solidFill>
              </a:rPr>
              <a:t> e </a:t>
            </a:r>
            <a:r>
              <a:rPr lang="en-US" sz="2400" spc="-4" dirty="0" err="1">
                <a:solidFill>
                  <a:srgbClr val="000000"/>
                </a:solidFill>
              </a:rPr>
              <a:t>Sperimentale</a:t>
            </a:r>
            <a:endParaRPr lang="en-US" sz="2400" spc="-4" dirty="0">
              <a:solidFill>
                <a:srgbClr val="000000"/>
              </a:solidFill>
            </a:endParaRPr>
          </a:p>
          <a:p>
            <a:pPr marL="342900" indent="-342900" algn="just">
              <a:buFont typeface="Arial" panose="020B0604020202020204" pitchFamily="34" charset="0"/>
              <a:buChar char="•"/>
            </a:pPr>
            <a:r>
              <a:rPr lang="en-US" sz="2400" spc="-4" dirty="0" err="1">
                <a:solidFill>
                  <a:srgbClr val="000000"/>
                </a:solidFill>
              </a:rPr>
              <a:t>Accrescimento</a:t>
            </a:r>
            <a:r>
              <a:rPr lang="en-US" sz="2400" spc="-4" dirty="0">
                <a:solidFill>
                  <a:srgbClr val="000000"/>
                </a:solidFill>
              </a:rPr>
              <a:t> e </a:t>
            </a:r>
            <a:r>
              <a:rPr lang="en-US" sz="2400" spc="-4" dirty="0" err="1">
                <a:solidFill>
                  <a:srgbClr val="000000"/>
                </a:solidFill>
              </a:rPr>
              <a:t>trasferimento</a:t>
            </a:r>
            <a:r>
              <a:rPr lang="en-US" sz="2400" spc="-4" dirty="0">
                <a:solidFill>
                  <a:srgbClr val="000000"/>
                </a:solidFill>
              </a:rPr>
              <a:t> di know- how</a:t>
            </a:r>
          </a:p>
        </p:txBody>
      </p:sp>
      <p:sp>
        <p:nvSpPr>
          <p:cNvPr id="34" name="TextBox 29">
            <a:extLst>
              <a:ext uri="{FF2B5EF4-FFF2-40B4-BE49-F238E27FC236}">
                <a16:creationId xmlns:a16="http://schemas.microsoft.com/office/drawing/2014/main" id="{B782DFDB-1FB9-A338-112A-57BA987B37A3}"/>
              </a:ext>
            </a:extLst>
          </p:cNvPr>
          <p:cNvSpPr txBox="1"/>
          <p:nvPr/>
        </p:nvSpPr>
        <p:spPr>
          <a:xfrm>
            <a:off x="10646414" y="5008169"/>
            <a:ext cx="6071398" cy="1477328"/>
          </a:xfrm>
          <a:prstGeom prst="rect">
            <a:avLst/>
          </a:prstGeom>
        </p:spPr>
        <p:txBody>
          <a:bodyPr wrap="square" lIns="0" tIns="0" rIns="0" bIns="0" rtlCol="0" anchor="t">
            <a:spAutoFit/>
          </a:bodyPr>
          <a:lstStyle/>
          <a:p>
            <a:pPr marL="342900" indent="-342900" algn="just">
              <a:buFont typeface="Arial" panose="020B0604020202020204" pitchFamily="34" charset="0"/>
              <a:buChar char="•"/>
            </a:pPr>
            <a:r>
              <a:rPr lang="it-IT" sz="2400" spc="-4" dirty="0">
                <a:solidFill>
                  <a:srgbClr val="000000"/>
                </a:solidFill>
              </a:rPr>
              <a:t>Progettazione CAD (Modellazione 3D e 2D)</a:t>
            </a:r>
          </a:p>
          <a:p>
            <a:pPr marL="342900" indent="-342900" algn="just">
              <a:buFont typeface="Arial" panose="020B0604020202020204" pitchFamily="34" charset="0"/>
              <a:buChar char="•"/>
            </a:pPr>
            <a:r>
              <a:rPr lang="it-IT" sz="2400" spc="-4" dirty="0">
                <a:solidFill>
                  <a:srgbClr val="000000"/>
                </a:solidFill>
              </a:rPr>
              <a:t>Disegni costruttivi ed analisi strutturale</a:t>
            </a:r>
          </a:p>
          <a:p>
            <a:pPr marL="342900" indent="-342900" algn="just">
              <a:buFont typeface="Arial" panose="020B0604020202020204" pitchFamily="34" charset="0"/>
              <a:buChar char="•"/>
            </a:pPr>
            <a:r>
              <a:rPr lang="it-IT" sz="2400" spc="-4" dirty="0">
                <a:solidFill>
                  <a:srgbClr val="000000"/>
                </a:solidFill>
              </a:rPr>
              <a:t>Sviluppo componenti e sistemi meccanici in ambito aerospaziale ed industriale.</a:t>
            </a:r>
          </a:p>
        </p:txBody>
      </p:sp>
      <p:sp>
        <p:nvSpPr>
          <p:cNvPr id="36" name="TextBox 30">
            <a:extLst>
              <a:ext uri="{FF2B5EF4-FFF2-40B4-BE49-F238E27FC236}">
                <a16:creationId xmlns:a16="http://schemas.microsoft.com/office/drawing/2014/main" id="{F503DC0D-2931-9E1B-FF62-240193386CCB}"/>
              </a:ext>
            </a:extLst>
          </p:cNvPr>
          <p:cNvSpPr txBox="1"/>
          <p:nvPr/>
        </p:nvSpPr>
        <p:spPr>
          <a:xfrm>
            <a:off x="10638700" y="2782177"/>
            <a:ext cx="6064696" cy="1846659"/>
          </a:xfrm>
          <a:prstGeom prst="rect">
            <a:avLst/>
          </a:prstGeom>
        </p:spPr>
        <p:txBody>
          <a:bodyPr wrap="square" lIns="0" tIns="0" rIns="0" bIns="0" rtlCol="0" anchor="t">
            <a:spAutoFit/>
          </a:bodyPr>
          <a:lstStyle/>
          <a:p>
            <a:pPr marL="342900" indent="-342900" algn="just">
              <a:buFont typeface="Arial" panose="020B0604020202020204" pitchFamily="34" charset="0"/>
              <a:buChar char="•"/>
            </a:pPr>
            <a:r>
              <a:rPr lang="en-US" sz="2400" spc="-4" dirty="0">
                <a:solidFill>
                  <a:srgbClr val="000000"/>
                </a:solidFill>
              </a:rPr>
              <a:t>Software per </a:t>
            </a:r>
            <a:r>
              <a:rPr lang="en-US" sz="2400" spc="-4" dirty="0" err="1">
                <a:solidFill>
                  <a:srgbClr val="000000"/>
                </a:solidFill>
              </a:rPr>
              <a:t>gestione</a:t>
            </a:r>
            <a:r>
              <a:rPr lang="en-US" sz="2400" spc="-4" dirty="0">
                <a:solidFill>
                  <a:srgbClr val="000000"/>
                </a:solidFill>
              </a:rPr>
              <a:t> </a:t>
            </a:r>
            <a:r>
              <a:rPr lang="en-US" sz="2400" spc="-4" dirty="0" err="1">
                <a:solidFill>
                  <a:srgbClr val="000000"/>
                </a:solidFill>
              </a:rPr>
              <a:t>aziendale</a:t>
            </a:r>
            <a:r>
              <a:rPr lang="en-US" sz="2400" spc="-4" dirty="0">
                <a:solidFill>
                  <a:srgbClr val="000000"/>
                </a:solidFill>
              </a:rPr>
              <a:t> (ERP)</a:t>
            </a:r>
          </a:p>
          <a:p>
            <a:pPr marL="342900" indent="-342900" algn="just">
              <a:buFont typeface="Arial" panose="020B0604020202020204" pitchFamily="34" charset="0"/>
              <a:buChar char="•"/>
            </a:pPr>
            <a:r>
              <a:rPr lang="en-US" sz="2400" spc="-4" dirty="0">
                <a:solidFill>
                  <a:srgbClr val="000000"/>
                </a:solidFill>
              </a:rPr>
              <a:t>Software per </a:t>
            </a:r>
            <a:r>
              <a:rPr lang="en-US" sz="2400" spc="-4" dirty="0" err="1">
                <a:solidFill>
                  <a:srgbClr val="000000"/>
                </a:solidFill>
              </a:rPr>
              <a:t>gestione</a:t>
            </a:r>
            <a:r>
              <a:rPr lang="en-US" sz="2400" spc="-4" dirty="0">
                <a:solidFill>
                  <a:srgbClr val="000000"/>
                </a:solidFill>
              </a:rPr>
              <a:t> </a:t>
            </a:r>
            <a:r>
              <a:rPr lang="en-US" sz="2400" spc="-4" dirty="0" err="1">
                <a:solidFill>
                  <a:srgbClr val="000000"/>
                </a:solidFill>
              </a:rPr>
              <a:t>documentale</a:t>
            </a:r>
            <a:r>
              <a:rPr lang="en-US" sz="2400" spc="-4" dirty="0">
                <a:solidFill>
                  <a:srgbClr val="000000"/>
                </a:solidFill>
              </a:rPr>
              <a:t>/ </a:t>
            </a:r>
            <a:r>
              <a:rPr lang="en-US" sz="2400" spc="-4" dirty="0" err="1">
                <a:solidFill>
                  <a:srgbClr val="000000"/>
                </a:solidFill>
              </a:rPr>
              <a:t>redazionale</a:t>
            </a:r>
            <a:r>
              <a:rPr lang="en-US" sz="2400" spc="-4" dirty="0">
                <a:solidFill>
                  <a:srgbClr val="000000"/>
                </a:solidFill>
              </a:rPr>
              <a:t> </a:t>
            </a:r>
          </a:p>
          <a:p>
            <a:pPr marL="342900" indent="-342900" algn="just">
              <a:buFont typeface="Arial" panose="020B0604020202020204" pitchFamily="34" charset="0"/>
              <a:buChar char="•"/>
            </a:pPr>
            <a:r>
              <a:rPr lang="en-US" sz="2400" spc="-4" dirty="0">
                <a:solidFill>
                  <a:srgbClr val="000000"/>
                </a:solidFill>
              </a:rPr>
              <a:t>Software di </a:t>
            </a:r>
            <a:r>
              <a:rPr lang="en-US" sz="2400" spc="-4" dirty="0" err="1">
                <a:solidFill>
                  <a:srgbClr val="000000"/>
                </a:solidFill>
              </a:rPr>
              <a:t>gestione</a:t>
            </a:r>
            <a:r>
              <a:rPr lang="en-US" sz="2400" spc="-4" dirty="0">
                <a:solidFill>
                  <a:srgbClr val="000000"/>
                </a:solidFill>
              </a:rPr>
              <a:t> </a:t>
            </a:r>
            <a:r>
              <a:rPr lang="en-US" sz="2400" spc="-4" dirty="0" err="1">
                <a:solidFill>
                  <a:srgbClr val="000000"/>
                </a:solidFill>
              </a:rPr>
              <a:t>della</a:t>
            </a:r>
            <a:r>
              <a:rPr lang="en-US" sz="2400" spc="-4" dirty="0">
                <a:solidFill>
                  <a:srgbClr val="000000"/>
                </a:solidFill>
              </a:rPr>
              <a:t> </a:t>
            </a:r>
            <a:r>
              <a:rPr lang="en-US" sz="2400" spc="-4" dirty="0" err="1">
                <a:solidFill>
                  <a:srgbClr val="000000"/>
                </a:solidFill>
              </a:rPr>
              <a:t>manutenzione</a:t>
            </a:r>
            <a:endParaRPr lang="en-US" sz="2400" spc="-4" dirty="0">
              <a:solidFill>
                <a:srgbClr val="000000"/>
              </a:solidFill>
            </a:endParaRPr>
          </a:p>
          <a:p>
            <a:pPr marL="342900" indent="-342900" algn="just">
              <a:buFont typeface="Arial" panose="020B0604020202020204" pitchFamily="34" charset="0"/>
              <a:buChar char="•"/>
            </a:pPr>
            <a:r>
              <a:rPr lang="en-US" sz="2400" spc="-4" dirty="0" err="1">
                <a:solidFill>
                  <a:srgbClr val="000000"/>
                </a:solidFill>
              </a:rPr>
              <a:t>Sviluppo</a:t>
            </a:r>
            <a:r>
              <a:rPr lang="en-US" sz="2400" spc="-4" dirty="0">
                <a:solidFill>
                  <a:srgbClr val="000000"/>
                </a:solidFill>
              </a:rPr>
              <a:t> App mobile</a:t>
            </a:r>
          </a:p>
        </p:txBody>
      </p:sp>
      <p:pic>
        <p:nvPicPr>
          <p:cNvPr id="4" name="Immagine 3" descr="Immagine che contiene testo, Carattere, logo, Elementi grafici&#10;&#10;Descrizione generata automaticamente">
            <a:extLst>
              <a:ext uri="{FF2B5EF4-FFF2-40B4-BE49-F238E27FC236}">
                <a16:creationId xmlns:a16="http://schemas.microsoft.com/office/drawing/2014/main" id="{71E2EBE6-7B66-BE89-CC77-43D2B4C5C9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6478250" y="1454150"/>
            <a:ext cx="2692400" cy="469900"/>
          </a:xfrm>
          <a:prstGeom prst="rect">
            <a:avLst/>
          </a:prstGeom>
        </p:spPr>
      </p:pic>
      <p:sp>
        <p:nvSpPr>
          <p:cNvPr id="5" name="TextBox 6">
            <a:extLst>
              <a:ext uri="{FF2B5EF4-FFF2-40B4-BE49-F238E27FC236}">
                <a16:creationId xmlns:a16="http://schemas.microsoft.com/office/drawing/2014/main" id="{68C72767-6D10-A565-9CE1-1B541C0FC4DB}"/>
              </a:ext>
            </a:extLst>
          </p:cNvPr>
          <p:cNvSpPr txBox="1"/>
          <p:nvPr/>
        </p:nvSpPr>
        <p:spPr>
          <a:xfrm rot="16200000">
            <a:off x="14567514" y="6391127"/>
            <a:ext cx="6910312" cy="204343"/>
          </a:xfrm>
          <a:prstGeom prst="rect">
            <a:avLst/>
          </a:prstGeom>
        </p:spPr>
        <p:txBody>
          <a:bodyPr lIns="0" tIns="0" rIns="0" bIns="0" rtlCol="0" anchor="t">
            <a:spAutoFit/>
          </a:bodyPr>
          <a:lstStyle/>
          <a:p>
            <a:pPr>
              <a:lnSpc>
                <a:spcPts val="1661"/>
              </a:lnSpc>
            </a:pPr>
            <a:r>
              <a:rPr lang="en-US" sz="1100" spc="70" dirty="0" err="1">
                <a:solidFill>
                  <a:srgbClr val="000000"/>
                </a:solidFill>
                <a:latin typeface="Inter"/>
              </a:rPr>
              <a:t>Pagina</a:t>
            </a:r>
            <a:r>
              <a:rPr lang="en-US" sz="1100" spc="70" dirty="0">
                <a:solidFill>
                  <a:srgbClr val="000000"/>
                </a:solidFill>
                <a:latin typeface="Inter"/>
              </a:rPr>
              <a:t> 4 - LEAD TECH – Proprietary Information - LT-LEA-PRE-ITA-MKT-4.3</a:t>
            </a:r>
          </a:p>
        </p:txBody>
      </p:sp>
      <p:pic>
        <p:nvPicPr>
          <p:cNvPr id="20" name="Elemento grafico 19">
            <a:extLst>
              <a:ext uri="{FF2B5EF4-FFF2-40B4-BE49-F238E27FC236}">
                <a16:creationId xmlns:a16="http://schemas.microsoft.com/office/drawing/2014/main" id="{4A5E4078-5AB3-4966-0DE5-06040F1FCE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93" y="3197358"/>
            <a:ext cx="7830826" cy="5043153"/>
          </a:xfrm>
          <a:prstGeom prst="rect">
            <a:avLst/>
          </a:prstGeom>
        </p:spPr>
      </p:pic>
      <p:sp>
        <p:nvSpPr>
          <p:cNvPr id="6" name="AutoShape 5">
            <a:extLst>
              <a:ext uri="{FF2B5EF4-FFF2-40B4-BE49-F238E27FC236}">
                <a16:creationId xmlns:a16="http://schemas.microsoft.com/office/drawing/2014/main" id="{2594FB70-796D-FE19-B351-430FC47B4C85}"/>
              </a:ext>
            </a:extLst>
          </p:cNvPr>
          <p:cNvSpPr/>
          <p:nvPr/>
        </p:nvSpPr>
        <p:spPr>
          <a:xfrm rot="16200000" flipV="1">
            <a:off x="1155088" y="643407"/>
            <a:ext cx="0" cy="1437042"/>
          </a:xfrm>
          <a:prstGeom prst="line">
            <a:avLst/>
          </a:prstGeom>
          <a:ln w="38100" cap="flat">
            <a:solidFill>
              <a:srgbClr val="FFFFFF"/>
            </a:solidFill>
            <a:prstDash val="solid"/>
            <a:headEnd type="none" w="sm" len="sm"/>
            <a:tailEnd type="none" w="sm" len="sm"/>
          </a:ln>
        </p:spPr>
        <p:txBody>
          <a:bodyPr/>
          <a:lstStyle/>
          <a:p>
            <a:endParaRPr lang="it-IT"/>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testo, diagramma, schermata, scheletro&#10;&#10;Il contenuto generato dall'IA potrebbe non essere corretto.">
            <a:extLst>
              <a:ext uri="{FF2B5EF4-FFF2-40B4-BE49-F238E27FC236}">
                <a16:creationId xmlns:a16="http://schemas.microsoft.com/office/drawing/2014/main" id="{EF743D51-2B5A-E5B9-4D57-A52688173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491" y="2505642"/>
            <a:ext cx="6741567" cy="3933057"/>
          </a:xfrm>
          <a:prstGeom prst="rect">
            <a:avLst/>
          </a:prstGeom>
        </p:spPr>
      </p:pic>
      <p:sp>
        <p:nvSpPr>
          <p:cNvPr id="22" name="Freeform 3">
            <a:extLst>
              <a:ext uri="{FF2B5EF4-FFF2-40B4-BE49-F238E27FC236}">
                <a16:creationId xmlns:a16="http://schemas.microsoft.com/office/drawing/2014/main" id="{F9F7CDAC-7246-7700-2C95-09A1091F4FF8}"/>
              </a:ext>
            </a:extLst>
          </p:cNvPr>
          <p:cNvSpPr/>
          <p:nvPr/>
        </p:nvSpPr>
        <p:spPr>
          <a:xfrm>
            <a:off x="0" y="0"/>
            <a:ext cx="6995270" cy="10287000"/>
          </a:xfrm>
          <a:custGeom>
            <a:avLst/>
            <a:gdLst/>
            <a:ahLst/>
            <a:cxnLst/>
            <a:rect l="l" t="t" r="r" b="b"/>
            <a:pathLst>
              <a:path w="2283906" h="3657370">
                <a:moveTo>
                  <a:pt x="0" y="0"/>
                </a:moveTo>
                <a:lnTo>
                  <a:pt x="2283906" y="0"/>
                </a:lnTo>
                <a:lnTo>
                  <a:pt x="2283906" y="3657370"/>
                </a:lnTo>
                <a:lnTo>
                  <a:pt x="0" y="3657370"/>
                </a:lnTo>
                <a:close/>
              </a:path>
            </a:pathLst>
          </a:custGeom>
          <a:solidFill>
            <a:srgbClr val="3797D2"/>
          </a:solidFill>
        </p:spPr>
        <p:txBody>
          <a:bodyPr/>
          <a:lstStyle/>
          <a:p>
            <a:endParaRPr lang="it-IT" dirty="0"/>
          </a:p>
        </p:txBody>
      </p:sp>
      <p:sp>
        <p:nvSpPr>
          <p:cNvPr id="4" name="TextBox 4"/>
          <p:cNvSpPr txBox="1"/>
          <p:nvPr/>
        </p:nvSpPr>
        <p:spPr>
          <a:xfrm>
            <a:off x="648135" y="579009"/>
            <a:ext cx="6512634" cy="1477328"/>
          </a:xfrm>
          <a:prstGeom prst="rect">
            <a:avLst/>
          </a:prstGeom>
        </p:spPr>
        <p:txBody>
          <a:bodyPr lIns="0" tIns="0" rIns="0" bIns="0" rtlCol="0" anchor="t">
            <a:spAutoFit/>
          </a:bodyPr>
          <a:lstStyle/>
          <a:p>
            <a:r>
              <a:rPr lang="en-US" sz="4800" b="1" spc="577" dirty="0">
                <a:solidFill>
                  <a:schemeClr val="bg1"/>
                </a:solidFill>
              </a:rPr>
              <a:t>PUBBLICAZIONI TECNICHE</a:t>
            </a:r>
          </a:p>
        </p:txBody>
      </p:sp>
      <p:sp>
        <p:nvSpPr>
          <p:cNvPr id="20" name="AutoShape 2">
            <a:extLst>
              <a:ext uri="{FF2B5EF4-FFF2-40B4-BE49-F238E27FC236}">
                <a16:creationId xmlns:a16="http://schemas.microsoft.com/office/drawing/2014/main" id="{D33C866D-FB13-4AF9-A023-91DF11758E7E}"/>
              </a:ext>
            </a:extLst>
          </p:cNvPr>
          <p:cNvSpPr/>
          <p:nvPr/>
        </p:nvSpPr>
        <p:spPr>
          <a:xfrm rot="-10800000">
            <a:off x="1028700" y="2324101"/>
            <a:ext cx="1169612" cy="0"/>
          </a:xfrm>
          <a:prstGeom prst="line">
            <a:avLst/>
          </a:prstGeom>
          <a:ln w="28575" cap="flat">
            <a:solidFill>
              <a:srgbClr val="3797D2"/>
            </a:solidFill>
            <a:prstDash val="solid"/>
            <a:headEnd type="none" w="sm" len="sm"/>
            <a:tailEnd type="none" w="sm" len="sm"/>
          </a:ln>
        </p:spPr>
        <p:txBody>
          <a:bodyPr/>
          <a:lstStyle/>
          <a:p>
            <a:endParaRPr lang="it-IT"/>
          </a:p>
        </p:txBody>
      </p:sp>
      <p:pic>
        <p:nvPicPr>
          <p:cNvPr id="21" name="Immagine 20" descr="Immagine che contiene testo, Carattere, logo, Elementi grafici&#10;&#10;Descrizione generata automaticamente">
            <a:extLst>
              <a:ext uri="{FF2B5EF4-FFF2-40B4-BE49-F238E27FC236}">
                <a16:creationId xmlns:a16="http://schemas.microsoft.com/office/drawing/2014/main" id="{585218A9-F67D-FC69-3E93-5B4BA4E02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6478250" y="1454150"/>
            <a:ext cx="2692400" cy="469900"/>
          </a:xfrm>
          <a:prstGeom prst="rect">
            <a:avLst/>
          </a:prstGeom>
        </p:spPr>
      </p:pic>
      <p:sp>
        <p:nvSpPr>
          <p:cNvPr id="23" name="TextBox 6">
            <a:extLst>
              <a:ext uri="{FF2B5EF4-FFF2-40B4-BE49-F238E27FC236}">
                <a16:creationId xmlns:a16="http://schemas.microsoft.com/office/drawing/2014/main" id="{8F1748A6-9FF0-2A26-C053-AFC203ABCCD5}"/>
              </a:ext>
            </a:extLst>
          </p:cNvPr>
          <p:cNvSpPr txBox="1"/>
          <p:nvPr/>
        </p:nvSpPr>
        <p:spPr>
          <a:xfrm rot="16200000">
            <a:off x="14567514" y="6391127"/>
            <a:ext cx="6910312" cy="204343"/>
          </a:xfrm>
          <a:prstGeom prst="rect">
            <a:avLst/>
          </a:prstGeom>
        </p:spPr>
        <p:txBody>
          <a:bodyPr lIns="0" tIns="0" rIns="0" bIns="0" rtlCol="0" anchor="t">
            <a:spAutoFit/>
          </a:bodyPr>
          <a:lstStyle/>
          <a:p>
            <a:pPr>
              <a:lnSpc>
                <a:spcPts val="1661"/>
              </a:lnSpc>
            </a:pPr>
            <a:r>
              <a:rPr lang="en-US" sz="1100" spc="70" dirty="0" err="1">
                <a:solidFill>
                  <a:srgbClr val="000000"/>
                </a:solidFill>
                <a:latin typeface="Inter"/>
              </a:rPr>
              <a:t>Pagina</a:t>
            </a:r>
            <a:r>
              <a:rPr lang="en-US" sz="1100" spc="70" dirty="0">
                <a:solidFill>
                  <a:srgbClr val="000000"/>
                </a:solidFill>
                <a:latin typeface="Inter"/>
              </a:rPr>
              <a:t> 5 - LEAD TECH – Proprietary Information - LT-LEA-PRE-ITA-MKT-4.3</a:t>
            </a:r>
          </a:p>
        </p:txBody>
      </p:sp>
      <p:sp>
        <p:nvSpPr>
          <p:cNvPr id="24" name="AutoShape 5">
            <a:extLst>
              <a:ext uri="{FF2B5EF4-FFF2-40B4-BE49-F238E27FC236}">
                <a16:creationId xmlns:a16="http://schemas.microsoft.com/office/drawing/2014/main" id="{153C7D67-8035-B6E5-E920-BDC641F5FB7F}"/>
              </a:ext>
            </a:extLst>
          </p:cNvPr>
          <p:cNvSpPr/>
          <p:nvPr/>
        </p:nvSpPr>
        <p:spPr>
          <a:xfrm rot="16200000" flipV="1">
            <a:off x="1479791" y="1424699"/>
            <a:ext cx="0" cy="1437042"/>
          </a:xfrm>
          <a:prstGeom prst="line">
            <a:avLst/>
          </a:prstGeom>
          <a:ln w="38100" cap="flat">
            <a:solidFill>
              <a:srgbClr val="FFFFFF"/>
            </a:solidFill>
            <a:prstDash val="solid"/>
            <a:headEnd type="none" w="sm" len="sm"/>
            <a:tailEnd type="none" w="sm" len="sm"/>
          </a:ln>
        </p:spPr>
        <p:txBody>
          <a:bodyPr/>
          <a:lstStyle/>
          <a:p>
            <a:endParaRPr lang="it-IT"/>
          </a:p>
        </p:txBody>
      </p:sp>
      <p:sp>
        <p:nvSpPr>
          <p:cNvPr id="18" name="TextBox 10">
            <a:extLst>
              <a:ext uri="{FF2B5EF4-FFF2-40B4-BE49-F238E27FC236}">
                <a16:creationId xmlns:a16="http://schemas.microsoft.com/office/drawing/2014/main" id="{875D87B2-EBD1-2829-4325-9DD9F936405B}"/>
              </a:ext>
            </a:extLst>
          </p:cNvPr>
          <p:cNvSpPr txBox="1"/>
          <p:nvPr/>
        </p:nvSpPr>
        <p:spPr>
          <a:xfrm>
            <a:off x="228600" y="2635346"/>
            <a:ext cx="6601063" cy="1908215"/>
          </a:xfrm>
          <a:prstGeom prst="rect">
            <a:avLst/>
          </a:prstGeom>
        </p:spPr>
        <p:txBody>
          <a:bodyPr wrap="square" lIns="0" tIns="0" rIns="0" bIns="0" rtlCol="0" anchor="t">
            <a:spAutoFit/>
          </a:bodyPr>
          <a:lstStyle/>
          <a:p>
            <a:pPr marL="0" lvl="1"/>
            <a:r>
              <a:rPr lang="it-IT" sz="2800" b="1" dirty="0">
                <a:solidFill>
                  <a:schemeClr val="bg1"/>
                </a:solidFill>
              </a:rPr>
              <a:t>Servizi Principali: </a:t>
            </a:r>
          </a:p>
          <a:p>
            <a:pPr marL="342900" lvl="1" indent="-342900">
              <a:buFont typeface="Arial" panose="020B0604020202020204" pitchFamily="34" charset="0"/>
              <a:buChar char="•"/>
            </a:pPr>
            <a:r>
              <a:rPr lang="it-IT" sz="2400" dirty="0">
                <a:solidFill>
                  <a:schemeClr val="accent1">
                    <a:lumMod val="20000"/>
                    <a:lumOff val="80000"/>
                  </a:schemeClr>
                </a:solidFill>
              </a:rPr>
              <a:t>Redazione documentazione tecnica (Manuali di Uso e Manutenzione; Manuali Operativi, Formativi, Manuali Parti di Ricambio)</a:t>
            </a:r>
          </a:p>
          <a:p>
            <a:pPr marL="342900" lvl="1" indent="-342900">
              <a:buFont typeface="Arial" panose="020B0604020202020204" pitchFamily="34" charset="0"/>
              <a:buChar char="•"/>
            </a:pPr>
            <a:r>
              <a:rPr lang="it-IT" sz="2400" dirty="0">
                <a:solidFill>
                  <a:schemeClr val="accent1">
                    <a:lumMod val="20000"/>
                    <a:lumOff val="80000"/>
                  </a:schemeClr>
                </a:solidFill>
              </a:rPr>
              <a:t>Formati: cartaceo, digitale (PDF, HTML, XML) </a:t>
            </a:r>
          </a:p>
        </p:txBody>
      </p:sp>
      <p:sp>
        <p:nvSpPr>
          <p:cNvPr id="19" name="TextBox 10">
            <a:extLst>
              <a:ext uri="{FF2B5EF4-FFF2-40B4-BE49-F238E27FC236}">
                <a16:creationId xmlns:a16="http://schemas.microsoft.com/office/drawing/2014/main" id="{8BEBD7FF-4DEE-F06F-243E-90341D54F5D5}"/>
              </a:ext>
            </a:extLst>
          </p:cNvPr>
          <p:cNvSpPr txBox="1"/>
          <p:nvPr/>
        </p:nvSpPr>
        <p:spPr>
          <a:xfrm>
            <a:off x="228599" y="4803967"/>
            <a:ext cx="6601063" cy="2277547"/>
          </a:xfrm>
          <a:prstGeom prst="rect">
            <a:avLst/>
          </a:prstGeom>
        </p:spPr>
        <p:txBody>
          <a:bodyPr wrap="square" lIns="0" tIns="0" rIns="0" bIns="0" rtlCol="0" anchor="t">
            <a:spAutoFit/>
          </a:bodyPr>
          <a:lstStyle/>
          <a:p>
            <a:pPr marL="0" lvl="1"/>
            <a:r>
              <a:rPr lang="it-IT" sz="2800" b="1" dirty="0">
                <a:solidFill>
                  <a:schemeClr val="bg1"/>
                </a:solidFill>
              </a:rPr>
              <a:t>Gestione documentale avanzata: </a:t>
            </a:r>
          </a:p>
          <a:p>
            <a:pPr marL="342900" lvl="1" indent="-342900">
              <a:buFont typeface="Arial" panose="020B0604020202020204" pitchFamily="34" charset="0"/>
              <a:buChar char="•"/>
            </a:pPr>
            <a:r>
              <a:rPr lang="it-IT" sz="2400" dirty="0">
                <a:solidFill>
                  <a:schemeClr val="accent1">
                    <a:lumMod val="20000"/>
                    <a:lumOff val="80000"/>
                  </a:schemeClr>
                </a:solidFill>
              </a:rPr>
              <a:t>Tracciabilità e sicurezza completa dei dati tramite software gestionali sviluppati ad hoc: LAM, LMS suite</a:t>
            </a:r>
          </a:p>
          <a:p>
            <a:pPr marL="342900" lvl="1" indent="-342900">
              <a:buFont typeface="Arial" panose="020B0604020202020204" pitchFamily="34" charset="0"/>
              <a:buChar char="•"/>
            </a:pPr>
            <a:r>
              <a:rPr lang="it-IT" sz="2400" dirty="0">
                <a:solidFill>
                  <a:schemeClr val="accent1">
                    <a:lumMod val="20000"/>
                    <a:lumOff val="80000"/>
                  </a:schemeClr>
                </a:solidFill>
              </a:rPr>
              <a:t>Rispetto delle Normative: S1000D, iSpec2200; ATA, AER, MIL, AECMA, DTLS  </a:t>
            </a:r>
          </a:p>
        </p:txBody>
      </p:sp>
      <p:sp>
        <p:nvSpPr>
          <p:cNvPr id="25" name="TextBox 10">
            <a:extLst>
              <a:ext uri="{FF2B5EF4-FFF2-40B4-BE49-F238E27FC236}">
                <a16:creationId xmlns:a16="http://schemas.microsoft.com/office/drawing/2014/main" id="{B6F51ABF-5BEA-455F-4C9A-7CD5F888BA0A}"/>
              </a:ext>
            </a:extLst>
          </p:cNvPr>
          <p:cNvSpPr txBox="1"/>
          <p:nvPr/>
        </p:nvSpPr>
        <p:spPr>
          <a:xfrm>
            <a:off x="228599" y="7394289"/>
            <a:ext cx="6601063" cy="2339102"/>
          </a:xfrm>
          <a:prstGeom prst="rect">
            <a:avLst/>
          </a:prstGeom>
        </p:spPr>
        <p:txBody>
          <a:bodyPr wrap="square" lIns="0" tIns="0" rIns="0" bIns="0" rtlCol="0" anchor="t">
            <a:spAutoFit/>
          </a:bodyPr>
          <a:lstStyle/>
          <a:p>
            <a:pPr marL="0" lvl="1"/>
            <a:r>
              <a:rPr lang="it-IT" sz="2800" b="1" dirty="0">
                <a:solidFill>
                  <a:schemeClr val="bg1"/>
                </a:solidFill>
              </a:rPr>
              <a:t>Integrazione con ingegneria della manutenzione e la logistica: </a:t>
            </a:r>
          </a:p>
          <a:p>
            <a:pPr marL="342900" lvl="1" indent="-342900">
              <a:buFont typeface="Arial" panose="020B0604020202020204" pitchFamily="34" charset="0"/>
              <a:buChar char="•"/>
            </a:pPr>
            <a:r>
              <a:rPr lang="it-IT" sz="2400" dirty="0">
                <a:solidFill>
                  <a:schemeClr val="accent1">
                    <a:lumMod val="20000"/>
                    <a:lumOff val="80000"/>
                  </a:schemeClr>
                </a:solidFill>
              </a:rPr>
              <a:t>Studi di Affidabilità, Manutenibilità, Testabilità (RAMT)</a:t>
            </a:r>
          </a:p>
          <a:p>
            <a:pPr marL="342900" lvl="1" indent="-342900">
              <a:buFont typeface="Arial" panose="020B0604020202020204" pitchFamily="34" charset="0"/>
              <a:buChar char="•"/>
            </a:pPr>
            <a:r>
              <a:rPr lang="it-IT" sz="2400" dirty="0">
                <a:solidFill>
                  <a:schemeClr val="accent1">
                    <a:lumMod val="20000"/>
                    <a:lumOff val="80000"/>
                  </a:schemeClr>
                </a:solidFill>
              </a:rPr>
              <a:t>Definizione di attrezzature, parti di ricambio e pianificazione della manutenzione</a:t>
            </a:r>
          </a:p>
        </p:txBody>
      </p:sp>
      <p:pic>
        <p:nvPicPr>
          <p:cNvPr id="6" name="Immagine 5" descr="Immagine che contiene testo, elettronica, schermata, software&#10;&#10;Il contenuto generato dall'IA potrebbe non essere corretto.">
            <a:extLst>
              <a:ext uri="{FF2B5EF4-FFF2-40B4-BE49-F238E27FC236}">
                <a16:creationId xmlns:a16="http://schemas.microsoft.com/office/drawing/2014/main" id="{D3694C66-6BCE-B7AF-88CF-265DE6616F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6014" y="579009"/>
            <a:ext cx="7707910" cy="4496825"/>
          </a:xfrm>
          <a:prstGeom prst="rect">
            <a:avLst/>
          </a:prstGeom>
        </p:spPr>
      </p:pic>
      <p:pic>
        <p:nvPicPr>
          <p:cNvPr id="8" name="Immagine 7" descr="Immagine che contiene testo, Stampa, inchiostro, carta&#10;&#10;Il contenuto generato dall'IA potrebbe non essere corretto.">
            <a:extLst>
              <a:ext uri="{FF2B5EF4-FFF2-40B4-BE49-F238E27FC236}">
                <a16:creationId xmlns:a16="http://schemas.microsoft.com/office/drawing/2014/main" id="{43F2FFF0-5427-6629-5ADB-2F6C20918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4820" y="4614766"/>
            <a:ext cx="8547965" cy="498691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97" y="1"/>
            <a:ext cx="6319915" cy="10286373"/>
            <a:chOff x="-662753" y="-94674"/>
            <a:chExt cx="2283906" cy="3526574"/>
          </a:xfrm>
        </p:grpSpPr>
        <p:sp>
          <p:nvSpPr>
            <p:cNvPr id="3" name="Freeform 3"/>
            <p:cNvSpPr/>
            <p:nvPr/>
          </p:nvSpPr>
          <p:spPr>
            <a:xfrm>
              <a:off x="-662753" y="-94674"/>
              <a:ext cx="2283906" cy="3526574"/>
            </a:xfrm>
            <a:custGeom>
              <a:avLst/>
              <a:gdLst/>
              <a:ahLst/>
              <a:cxnLst/>
              <a:rect l="l" t="t" r="r" b="b"/>
              <a:pathLst>
                <a:path w="2283906" h="3657370">
                  <a:moveTo>
                    <a:pt x="0" y="0"/>
                  </a:moveTo>
                  <a:lnTo>
                    <a:pt x="2283906" y="0"/>
                  </a:lnTo>
                  <a:lnTo>
                    <a:pt x="2283906" y="3657370"/>
                  </a:lnTo>
                  <a:lnTo>
                    <a:pt x="0" y="3657370"/>
                  </a:lnTo>
                  <a:close/>
                </a:path>
              </a:pathLst>
            </a:custGeom>
            <a:solidFill>
              <a:srgbClr val="3797D2"/>
            </a:solidFill>
          </p:spPr>
          <p:txBody>
            <a:bodyPr/>
            <a:lstStyle/>
            <a:p>
              <a:endParaRPr lang="it-IT" dirty="0"/>
            </a:p>
          </p:txBody>
        </p:sp>
      </p:grpSp>
      <p:sp>
        <p:nvSpPr>
          <p:cNvPr id="5" name="AutoShape 5"/>
          <p:cNvSpPr/>
          <p:nvPr/>
        </p:nvSpPr>
        <p:spPr>
          <a:xfrm rot="-5400000" flipV="1">
            <a:off x="1279152" y="1526640"/>
            <a:ext cx="0" cy="1437042"/>
          </a:xfrm>
          <a:prstGeom prst="line">
            <a:avLst/>
          </a:prstGeom>
          <a:ln w="38100" cap="flat">
            <a:solidFill>
              <a:srgbClr val="FFFFFF"/>
            </a:solidFill>
            <a:prstDash val="solid"/>
            <a:headEnd type="none" w="sm" len="sm"/>
            <a:tailEnd type="none" w="sm" len="sm"/>
          </a:ln>
        </p:spPr>
        <p:txBody>
          <a:bodyPr/>
          <a:lstStyle/>
          <a:p>
            <a:endParaRPr lang="it-IT"/>
          </a:p>
        </p:txBody>
      </p:sp>
      <p:sp>
        <p:nvSpPr>
          <p:cNvPr id="21" name="TextBox 21"/>
          <p:cNvSpPr txBox="1"/>
          <p:nvPr/>
        </p:nvSpPr>
        <p:spPr>
          <a:xfrm>
            <a:off x="696619" y="3064891"/>
            <a:ext cx="4862386" cy="6401753"/>
          </a:xfrm>
          <a:prstGeom prst="rect">
            <a:avLst/>
          </a:prstGeom>
        </p:spPr>
        <p:txBody>
          <a:bodyPr lIns="0" tIns="0" rIns="0" bIns="0" rtlCol="0" anchor="t">
            <a:spAutoFit/>
          </a:bodyPr>
          <a:lstStyle/>
          <a:p>
            <a:pPr algn="just"/>
            <a:r>
              <a:rPr lang="it-IT" sz="2800" spc="95" dirty="0">
                <a:solidFill>
                  <a:schemeClr val="accent1">
                    <a:lumMod val="20000"/>
                    <a:lumOff val="80000"/>
                  </a:schemeClr>
                </a:solidFill>
              </a:rPr>
              <a:t>I software Lead Tech sono soluzioni progettate per supportare le aziende nella digitalizzazione intelligente dei processi, dalle attività gestionali più comuni, come quelle tipiche di un ERP, fino alle esigenze più specialistiche come la produzione e la gestione di pubblicazioni tecniche secondo standard internazionali e le la gestione delle attività manutentive secondo processi normati. </a:t>
            </a:r>
          </a:p>
          <a:p>
            <a:pPr algn="just"/>
            <a:endParaRPr lang="it-IT" sz="2400" spc="95" dirty="0">
              <a:solidFill>
                <a:srgbClr val="FFFFFF"/>
              </a:solidFill>
            </a:endParaRPr>
          </a:p>
        </p:txBody>
      </p:sp>
      <p:sp>
        <p:nvSpPr>
          <p:cNvPr id="22" name="TextBox 22"/>
          <p:cNvSpPr txBox="1"/>
          <p:nvPr/>
        </p:nvSpPr>
        <p:spPr>
          <a:xfrm>
            <a:off x="560631" y="647700"/>
            <a:ext cx="5134363" cy="1477328"/>
          </a:xfrm>
          <a:prstGeom prst="rect">
            <a:avLst/>
          </a:prstGeom>
        </p:spPr>
        <p:txBody>
          <a:bodyPr lIns="0" tIns="0" rIns="0" bIns="0" rtlCol="0" anchor="t">
            <a:spAutoFit/>
          </a:bodyPr>
          <a:lstStyle/>
          <a:p>
            <a:r>
              <a:rPr lang="it-IT" sz="4800" b="1" spc="577" dirty="0">
                <a:solidFill>
                  <a:srgbClr val="FFFFFF"/>
                </a:solidFill>
              </a:rPr>
              <a:t>SOFTWARE  GESTIONALI</a:t>
            </a:r>
          </a:p>
        </p:txBody>
      </p:sp>
      <p:pic>
        <p:nvPicPr>
          <p:cNvPr id="4" name="Picture 6">
            <a:extLst>
              <a:ext uri="{FF2B5EF4-FFF2-40B4-BE49-F238E27FC236}">
                <a16:creationId xmlns:a16="http://schemas.microsoft.com/office/drawing/2014/main" id="{9330A6E0-5242-5600-AEC6-686D8D6A2A0B}"/>
              </a:ext>
            </a:extLst>
          </p:cNvPr>
          <p:cNvPicPr>
            <a:picLocks noChangeAspect="1"/>
          </p:cNvPicPr>
          <p:nvPr/>
        </p:nvPicPr>
        <p:blipFill>
          <a:blip r:embed="rId2"/>
          <a:srcRect l="25113" t="32229" r="25228" b="32313"/>
          <a:stretch>
            <a:fillRect/>
          </a:stretch>
        </p:blipFill>
        <p:spPr>
          <a:xfrm>
            <a:off x="6705600" y="647700"/>
            <a:ext cx="2617216" cy="2289996"/>
          </a:xfrm>
          <a:prstGeom prst="rect">
            <a:avLst/>
          </a:prstGeom>
        </p:spPr>
      </p:pic>
      <p:grpSp>
        <p:nvGrpSpPr>
          <p:cNvPr id="20" name="Group 9">
            <a:extLst>
              <a:ext uri="{FF2B5EF4-FFF2-40B4-BE49-F238E27FC236}">
                <a16:creationId xmlns:a16="http://schemas.microsoft.com/office/drawing/2014/main" id="{C8A276D7-7441-8839-4EA6-FC4E10E85D45}"/>
              </a:ext>
            </a:extLst>
          </p:cNvPr>
          <p:cNvGrpSpPr>
            <a:grpSpLocks noChangeAspect="1"/>
          </p:cNvGrpSpPr>
          <p:nvPr/>
        </p:nvGrpSpPr>
        <p:grpSpPr>
          <a:xfrm>
            <a:off x="6877708" y="756557"/>
            <a:ext cx="2246303" cy="2246303"/>
            <a:chOff x="0" y="0"/>
            <a:chExt cx="6355080" cy="6355080"/>
          </a:xfrm>
        </p:grpSpPr>
        <p:sp>
          <p:nvSpPr>
            <p:cNvPr id="26" name="Freeform 10">
              <a:extLst>
                <a:ext uri="{FF2B5EF4-FFF2-40B4-BE49-F238E27FC236}">
                  <a16:creationId xmlns:a16="http://schemas.microsoft.com/office/drawing/2014/main" id="{C057E3AC-37BF-A3A4-59B5-8BC8D89309D1}"/>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787BA"/>
            </a:solidFill>
          </p:spPr>
          <p:txBody>
            <a:bodyPr/>
            <a:lstStyle/>
            <a:p>
              <a:endParaRPr lang="it-IT"/>
            </a:p>
          </p:txBody>
        </p:sp>
      </p:grpSp>
      <p:grpSp>
        <p:nvGrpSpPr>
          <p:cNvPr id="28" name="Group 13">
            <a:extLst>
              <a:ext uri="{FF2B5EF4-FFF2-40B4-BE49-F238E27FC236}">
                <a16:creationId xmlns:a16="http://schemas.microsoft.com/office/drawing/2014/main" id="{C644F147-D4D4-E6F4-3CDB-0029D678F3A3}"/>
              </a:ext>
            </a:extLst>
          </p:cNvPr>
          <p:cNvGrpSpPr>
            <a:grpSpLocks noChangeAspect="1"/>
          </p:cNvGrpSpPr>
          <p:nvPr/>
        </p:nvGrpSpPr>
        <p:grpSpPr>
          <a:xfrm>
            <a:off x="6877708" y="7277100"/>
            <a:ext cx="2246303" cy="2246303"/>
            <a:chOff x="0" y="0"/>
            <a:chExt cx="6355080" cy="6355080"/>
          </a:xfrm>
        </p:grpSpPr>
        <p:sp>
          <p:nvSpPr>
            <p:cNvPr id="29" name="Freeform 14">
              <a:extLst>
                <a:ext uri="{FF2B5EF4-FFF2-40B4-BE49-F238E27FC236}">
                  <a16:creationId xmlns:a16="http://schemas.microsoft.com/office/drawing/2014/main" id="{FE29F48C-8824-D06C-C706-4CC9517E235F}"/>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787BA"/>
            </a:solidFill>
          </p:spPr>
          <p:txBody>
            <a:bodyPr/>
            <a:lstStyle/>
            <a:p>
              <a:endParaRPr lang="it-IT"/>
            </a:p>
          </p:txBody>
        </p:sp>
      </p:grpSp>
      <p:sp>
        <p:nvSpPr>
          <p:cNvPr id="31" name="TextBox 16">
            <a:extLst>
              <a:ext uri="{FF2B5EF4-FFF2-40B4-BE49-F238E27FC236}">
                <a16:creationId xmlns:a16="http://schemas.microsoft.com/office/drawing/2014/main" id="{E6E3AAA2-3518-8B62-D00E-BAD106A90B4C}"/>
              </a:ext>
            </a:extLst>
          </p:cNvPr>
          <p:cNvSpPr txBox="1"/>
          <p:nvPr/>
        </p:nvSpPr>
        <p:spPr>
          <a:xfrm>
            <a:off x="9430971" y="635000"/>
            <a:ext cx="7288783" cy="2585323"/>
          </a:xfrm>
          <a:prstGeom prst="rect">
            <a:avLst/>
          </a:prstGeom>
        </p:spPr>
        <p:txBody>
          <a:bodyPr wrap="square" lIns="0" tIns="0" rIns="0" bIns="0" rtlCol="0" anchor="t">
            <a:spAutoFit/>
          </a:bodyPr>
          <a:lstStyle/>
          <a:p>
            <a:pPr algn="just"/>
            <a:r>
              <a:rPr lang="it-IT" sz="2400" b="1" spc="102" dirty="0">
                <a:solidFill>
                  <a:srgbClr val="000000"/>
                </a:solidFill>
              </a:rPr>
              <a:t>Crea, gestisce e aggiorna pubblicazioni tecniche </a:t>
            </a:r>
            <a:r>
              <a:rPr lang="it-IT" sz="2400" spc="102" dirty="0">
                <a:solidFill>
                  <a:srgbClr val="000000"/>
                </a:solidFill>
              </a:rPr>
              <a:t>avanzate  secondo lo </a:t>
            </a:r>
            <a:r>
              <a:rPr lang="it-IT" sz="2400" b="1" spc="102" dirty="0">
                <a:solidFill>
                  <a:srgbClr val="000000"/>
                </a:solidFill>
              </a:rPr>
              <a:t>standard S1000D</a:t>
            </a:r>
            <a:r>
              <a:rPr lang="it-IT" sz="2400" spc="102" dirty="0">
                <a:solidFill>
                  <a:srgbClr val="000000"/>
                </a:solidFill>
              </a:rPr>
              <a:t>: </a:t>
            </a:r>
          </a:p>
          <a:p>
            <a:pPr marL="342900" indent="-342900" algn="just">
              <a:buFont typeface="Arial" panose="020B0604020202020204" pitchFamily="34" charset="0"/>
              <a:buChar char="•"/>
            </a:pPr>
            <a:r>
              <a:rPr lang="it-IT" sz="2400" spc="102" dirty="0">
                <a:solidFill>
                  <a:srgbClr val="000000"/>
                </a:solidFill>
              </a:rPr>
              <a:t>Supporta diversi standard</a:t>
            </a:r>
          </a:p>
          <a:p>
            <a:pPr marL="342900" indent="-342900" algn="just">
              <a:buFont typeface="Arial" panose="020B0604020202020204" pitchFamily="34" charset="0"/>
              <a:buChar char="•"/>
            </a:pPr>
            <a:r>
              <a:rPr lang="it-IT" sz="2400" spc="102" dirty="0">
                <a:solidFill>
                  <a:srgbClr val="000000"/>
                </a:solidFill>
              </a:rPr>
              <a:t>Configura sistemi e sottosistemi su più livelli</a:t>
            </a:r>
          </a:p>
          <a:p>
            <a:pPr marL="342900" indent="-342900" algn="just">
              <a:buFont typeface="Arial" panose="020B0604020202020204" pitchFamily="34" charset="0"/>
              <a:buChar char="•"/>
            </a:pPr>
            <a:r>
              <a:rPr lang="it-IT" sz="2400" spc="102" dirty="0">
                <a:solidFill>
                  <a:srgbClr val="000000"/>
                </a:solidFill>
              </a:rPr>
              <a:t>Crea collegamenti strutturati tra le documentazioni, i ricambi, le attrezzi, i materiali, le skill del personale</a:t>
            </a:r>
          </a:p>
        </p:txBody>
      </p:sp>
      <p:sp>
        <p:nvSpPr>
          <p:cNvPr id="32" name="TextBox 17">
            <a:extLst>
              <a:ext uri="{FF2B5EF4-FFF2-40B4-BE49-F238E27FC236}">
                <a16:creationId xmlns:a16="http://schemas.microsoft.com/office/drawing/2014/main" id="{C66F693B-3B07-795D-F22F-D09C02A02792}"/>
              </a:ext>
            </a:extLst>
          </p:cNvPr>
          <p:cNvSpPr txBox="1"/>
          <p:nvPr/>
        </p:nvSpPr>
        <p:spPr>
          <a:xfrm>
            <a:off x="9455009" y="3729238"/>
            <a:ext cx="7302845" cy="2954655"/>
          </a:xfrm>
          <a:prstGeom prst="rect">
            <a:avLst/>
          </a:prstGeom>
        </p:spPr>
        <p:txBody>
          <a:bodyPr wrap="square" lIns="0" tIns="0" rIns="0" bIns="0" rtlCol="0" anchor="t">
            <a:spAutoFit/>
          </a:bodyPr>
          <a:lstStyle/>
          <a:p>
            <a:pPr algn="just"/>
            <a:r>
              <a:rPr lang="it-IT" sz="2400" spc="102" dirty="0">
                <a:solidFill>
                  <a:srgbClr val="000000"/>
                </a:solidFill>
              </a:rPr>
              <a:t> </a:t>
            </a:r>
            <a:r>
              <a:rPr lang="it-IT" sz="2400" b="1" spc="102" dirty="0">
                <a:solidFill>
                  <a:srgbClr val="000000"/>
                </a:solidFill>
              </a:rPr>
              <a:t>Gestisce la Manutenzione </a:t>
            </a:r>
            <a:r>
              <a:rPr lang="it-IT" sz="2400" dirty="0"/>
              <a:t>in modo intelligente:</a:t>
            </a:r>
          </a:p>
          <a:p>
            <a:pPr marL="342900" indent="-342900" algn="just">
              <a:buFont typeface="Arial" panose="020B0604020202020204" pitchFamily="34" charset="0"/>
              <a:buChar char="•"/>
            </a:pPr>
            <a:r>
              <a:rPr lang="it-IT" sz="2400" dirty="0"/>
              <a:t>Pianifica la manutenzione preventiva e correttiva</a:t>
            </a:r>
          </a:p>
          <a:p>
            <a:pPr marL="342900" indent="-342900" algn="just">
              <a:buFont typeface="Arial" panose="020B0604020202020204" pitchFamily="34" charset="0"/>
              <a:buChar char="•"/>
            </a:pPr>
            <a:r>
              <a:rPr lang="it-IT" sz="2400" dirty="0"/>
              <a:t>Visualizza le pubblicazioni tecniche secondo gli standard settoriali</a:t>
            </a:r>
          </a:p>
          <a:p>
            <a:pPr marL="342900" indent="-342900" algn="just">
              <a:buFont typeface="Arial" panose="020B0604020202020204" pitchFamily="34" charset="0"/>
              <a:buChar char="•"/>
            </a:pPr>
            <a:r>
              <a:rPr lang="it-IT" sz="2400" dirty="0"/>
              <a:t>Traccia componenti fisici e attività manutentive collegate ad essi tramite RFID</a:t>
            </a:r>
          </a:p>
          <a:p>
            <a:pPr marL="342900" indent="-342900" algn="just">
              <a:buFont typeface="Arial" panose="020B0604020202020204" pitchFamily="34" charset="0"/>
              <a:buChar char="•"/>
            </a:pPr>
            <a:r>
              <a:rPr lang="it-IT" sz="2400" dirty="0"/>
              <a:t>Migliora l’efficienza operativa dei processi e riduce i fermi macchina.</a:t>
            </a:r>
            <a:endParaRPr lang="it-IT" sz="2400" spc="102" dirty="0">
              <a:solidFill>
                <a:srgbClr val="000000"/>
              </a:solidFill>
            </a:endParaRPr>
          </a:p>
        </p:txBody>
      </p:sp>
      <p:pic>
        <p:nvPicPr>
          <p:cNvPr id="34" name="Immagine 33" descr="Immagine che contiene testo, clipart&#10;&#10;Descrizione generata automaticamente">
            <a:extLst>
              <a:ext uri="{FF2B5EF4-FFF2-40B4-BE49-F238E27FC236}">
                <a16:creationId xmlns:a16="http://schemas.microsoft.com/office/drawing/2014/main" id="{037136BE-0DF8-7355-250B-8D197B4C6F18}"/>
              </a:ext>
            </a:extLst>
          </p:cNvPr>
          <p:cNvPicPr>
            <a:picLocks noChangeAspect="1"/>
          </p:cNvPicPr>
          <p:nvPr/>
        </p:nvPicPr>
        <p:blipFill rotWithShape="1">
          <a:blip r:embed="rId3">
            <a:extLst>
              <a:ext uri="{28A0092B-C50C-407E-A947-70E740481C1C}">
                <a14:useLocalDpi xmlns:a14="http://schemas.microsoft.com/office/drawing/2010/main" val="0"/>
              </a:ext>
            </a:extLst>
          </a:blip>
          <a:srcRect t="-1617" r="46029" b="18680"/>
          <a:stretch/>
        </p:blipFill>
        <p:spPr>
          <a:xfrm>
            <a:off x="7173844" y="4570111"/>
            <a:ext cx="1619342" cy="594451"/>
          </a:xfrm>
          <a:prstGeom prst="rect">
            <a:avLst/>
          </a:prstGeom>
        </p:spPr>
      </p:pic>
      <p:pic>
        <p:nvPicPr>
          <p:cNvPr id="35" name="Immagine 34" descr="Immagine che contiene testo, clipart&#10;&#10;Descrizione generata automaticamente">
            <a:extLst>
              <a:ext uri="{FF2B5EF4-FFF2-40B4-BE49-F238E27FC236}">
                <a16:creationId xmlns:a16="http://schemas.microsoft.com/office/drawing/2014/main" id="{6460F2FA-8CC7-087A-616C-0B1197DA0FAA}"/>
              </a:ext>
            </a:extLst>
          </p:cNvPr>
          <p:cNvPicPr>
            <a:picLocks noChangeAspect="1"/>
          </p:cNvPicPr>
          <p:nvPr/>
        </p:nvPicPr>
        <p:blipFill rotWithShape="1">
          <a:blip r:embed="rId3">
            <a:extLst>
              <a:ext uri="{28A0092B-C50C-407E-A947-70E740481C1C}">
                <a14:useLocalDpi xmlns:a14="http://schemas.microsoft.com/office/drawing/2010/main" val="0"/>
              </a:ext>
            </a:extLst>
          </a:blip>
          <a:srcRect l="54201" t="10172" r="-1184" b="31106"/>
          <a:stretch/>
        </p:blipFill>
        <p:spPr>
          <a:xfrm>
            <a:off x="7269186" y="5206566"/>
            <a:ext cx="1409700" cy="481013"/>
          </a:xfrm>
          <a:prstGeom prst="rect">
            <a:avLst/>
          </a:prstGeom>
        </p:spPr>
      </p:pic>
      <p:grpSp>
        <p:nvGrpSpPr>
          <p:cNvPr id="36" name="Group 9">
            <a:extLst>
              <a:ext uri="{FF2B5EF4-FFF2-40B4-BE49-F238E27FC236}">
                <a16:creationId xmlns:a16="http://schemas.microsoft.com/office/drawing/2014/main" id="{50BD8082-A5A9-CA88-72C5-656AB00201DC}"/>
              </a:ext>
            </a:extLst>
          </p:cNvPr>
          <p:cNvGrpSpPr>
            <a:grpSpLocks noChangeAspect="1"/>
          </p:cNvGrpSpPr>
          <p:nvPr/>
        </p:nvGrpSpPr>
        <p:grpSpPr>
          <a:xfrm>
            <a:off x="6851683" y="4076700"/>
            <a:ext cx="2246303" cy="2246303"/>
            <a:chOff x="0" y="0"/>
            <a:chExt cx="6355080" cy="6355080"/>
          </a:xfrm>
        </p:grpSpPr>
        <p:sp>
          <p:nvSpPr>
            <p:cNvPr id="37" name="Freeform 10">
              <a:extLst>
                <a:ext uri="{FF2B5EF4-FFF2-40B4-BE49-F238E27FC236}">
                  <a16:creationId xmlns:a16="http://schemas.microsoft.com/office/drawing/2014/main" id="{FAC1C45A-D7B1-1A52-F18A-16E5FCD2B5B6}"/>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787BA"/>
            </a:solidFill>
          </p:spPr>
          <p:txBody>
            <a:bodyPr/>
            <a:lstStyle/>
            <a:p>
              <a:endParaRPr lang="it-IT"/>
            </a:p>
          </p:txBody>
        </p:sp>
      </p:grpSp>
      <p:sp>
        <p:nvSpPr>
          <p:cNvPr id="38" name="TextBox 18">
            <a:extLst>
              <a:ext uri="{FF2B5EF4-FFF2-40B4-BE49-F238E27FC236}">
                <a16:creationId xmlns:a16="http://schemas.microsoft.com/office/drawing/2014/main" id="{7A81190B-3392-6E87-2B43-C114A1A38246}"/>
              </a:ext>
            </a:extLst>
          </p:cNvPr>
          <p:cNvSpPr txBox="1"/>
          <p:nvPr/>
        </p:nvSpPr>
        <p:spPr>
          <a:xfrm>
            <a:off x="9455009" y="6993800"/>
            <a:ext cx="7264745" cy="2954655"/>
          </a:xfrm>
          <a:prstGeom prst="rect">
            <a:avLst/>
          </a:prstGeom>
        </p:spPr>
        <p:txBody>
          <a:bodyPr wrap="square" lIns="0" tIns="0" rIns="0" bIns="0" rtlCol="0" anchor="t">
            <a:spAutoFit/>
          </a:bodyPr>
          <a:lstStyle/>
          <a:p>
            <a:pPr algn="just"/>
            <a:r>
              <a:rPr lang="it-IT" sz="2400" spc="102" dirty="0">
                <a:solidFill>
                  <a:srgbClr val="000000"/>
                </a:solidFill>
              </a:rPr>
              <a:t> </a:t>
            </a:r>
            <a:r>
              <a:rPr lang="it-IT" sz="2400" b="1" spc="102" dirty="0">
                <a:solidFill>
                  <a:srgbClr val="000000"/>
                </a:solidFill>
              </a:rPr>
              <a:t>Gestionale dei processi aziendali </a:t>
            </a:r>
            <a:r>
              <a:rPr lang="it-IT" sz="2400" spc="102" dirty="0">
                <a:solidFill>
                  <a:srgbClr val="000000"/>
                </a:solidFill>
              </a:rPr>
              <a:t>per imprese che vogliono:</a:t>
            </a:r>
          </a:p>
          <a:p>
            <a:pPr marL="342900" indent="-342900" algn="just">
              <a:buFont typeface="Arial" panose="020B0604020202020204" pitchFamily="34" charset="0"/>
              <a:buChar char="•"/>
            </a:pPr>
            <a:r>
              <a:rPr lang="it-IT" sz="2400" spc="102" dirty="0">
                <a:solidFill>
                  <a:srgbClr val="000000"/>
                </a:solidFill>
              </a:rPr>
              <a:t>Gestire le commesse</a:t>
            </a:r>
          </a:p>
          <a:p>
            <a:pPr marL="342900" indent="-342900" algn="just">
              <a:buFont typeface="Arial" panose="020B0604020202020204" pitchFamily="34" charset="0"/>
              <a:buChar char="•"/>
            </a:pPr>
            <a:r>
              <a:rPr lang="it-IT" sz="2400" spc="102" dirty="0">
                <a:solidFill>
                  <a:srgbClr val="000000"/>
                </a:solidFill>
              </a:rPr>
              <a:t>Gestire le risorse umane</a:t>
            </a:r>
          </a:p>
          <a:p>
            <a:pPr marL="342900" indent="-342900" algn="just">
              <a:buFont typeface="Arial" panose="020B0604020202020204" pitchFamily="34" charset="0"/>
              <a:buChar char="•"/>
            </a:pPr>
            <a:r>
              <a:rPr lang="it-IT" sz="2400" spc="102" dirty="0">
                <a:solidFill>
                  <a:srgbClr val="000000"/>
                </a:solidFill>
              </a:rPr>
              <a:t>Gestire la contabilità</a:t>
            </a:r>
          </a:p>
          <a:p>
            <a:pPr marL="342900" indent="-342900" algn="just">
              <a:buFont typeface="Arial" panose="020B0604020202020204" pitchFamily="34" charset="0"/>
              <a:buChar char="•"/>
            </a:pPr>
            <a:r>
              <a:rPr lang="it-IT" sz="2400" spc="102" dirty="0">
                <a:solidFill>
                  <a:srgbClr val="000000"/>
                </a:solidFill>
              </a:rPr>
              <a:t>Gestire le lavorazioni</a:t>
            </a:r>
          </a:p>
          <a:p>
            <a:pPr marL="342900" indent="-342900" algn="just">
              <a:buFont typeface="Arial" panose="020B0604020202020204" pitchFamily="34" charset="0"/>
              <a:buChar char="•"/>
            </a:pPr>
            <a:r>
              <a:rPr lang="it-IT" sz="2400" spc="102" dirty="0">
                <a:solidFill>
                  <a:srgbClr val="000000"/>
                </a:solidFill>
              </a:rPr>
              <a:t>Archiviare documenti e visualizzare informazioni in modo semplice</a:t>
            </a:r>
          </a:p>
        </p:txBody>
      </p:sp>
      <p:pic>
        <p:nvPicPr>
          <p:cNvPr id="6" name="Immagine 5" descr="Immagine che contiene testo, Carattere, logo, Elementi grafici&#10;&#10;Descrizione generata automaticamente">
            <a:extLst>
              <a:ext uri="{FF2B5EF4-FFF2-40B4-BE49-F238E27FC236}">
                <a16:creationId xmlns:a16="http://schemas.microsoft.com/office/drawing/2014/main" id="{503DE724-C061-57D0-88BB-387AECEDE1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6478250" y="1454150"/>
            <a:ext cx="2692400" cy="469900"/>
          </a:xfrm>
          <a:prstGeom prst="rect">
            <a:avLst/>
          </a:prstGeom>
        </p:spPr>
      </p:pic>
      <p:sp>
        <p:nvSpPr>
          <p:cNvPr id="7" name="TextBox 6">
            <a:extLst>
              <a:ext uri="{FF2B5EF4-FFF2-40B4-BE49-F238E27FC236}">
                <a16:creationId xmlns:a16="http://schemas.microsoft.com/office/drawing/2014/main" id="{F89D0809-B645-0870-4CF8-7E9F55B8E9D8}"/>
              </a:ext>
            </a:extLst>
          </p:cNvPr>
          <p:cNvSpPr txBox="1"/>
          <p:nvPr/>
        </p:nvSpPr>
        <p:spPr>
          <a:xfrm rot="16200000">
            <a:off x="14567514" y="6391127"/>
            <a:ext cx="6910312" cy="204343"/>
          </a:xfrm>
          <a:prstGeom prst="rect">
            <a:avLst/>
          </a:prstGeom>
        </p:spPr>
        <p:txBody>
          <a:bodyPr lIns="0" tIns="0" rIns="0" bIns="0" rtlCol="0" anchor="t">
            <a:spAutoFit/>
          </a:bodyPr>
          <a:lstStyle/>
          <a:p>
            <a:pPr>
              <a:lnSpc>
                <a:spcPts val="1661"/>
              </a:lnSpc>
            </a:pPr>
            <a:r>
              <a:rPr lang="en-US" sz="1100" spc="70" dirty="0" err="1">
                <a:solidFill>
                  <a:srgbClr val="000000"/>
                </a:solidFill>
                <a:latin typeface="Inter"/>
              </a:rPr>
              <a:t>Pagina</a:t>
            </a:r>
            <a:r>
              <a:rPr lang="en-US" sz="1100" spc="70" dirty="0">
                <a:solidFill>
                  <a:srgbClr val="000000"/>
                </a:solidFill>
                <a:latin typeface="Inter"/>
              </a:rPr>
              <a:t> 6 - LEAD TECH – Proprietary Information - LT-LEA-PRE-ITA-MKT-4.3</a:t>
            </a:r>
          </a:p>
        </p:txBody>
      </p:sp>
      <p:pic>
        <p:nvPicPr>
          <p:cNvPr id="8" name="Picture 2" descr="logo">
            <a:extLst>
              <a:ext uri="{FF2B5EF4-FFF2-40B4-BE49-F238E27FC236}">
                <a16:creationId xmlns:a16="http://schemas.microsoft.com/office/drawing/2014/main" id="{D47F0835-FB08-8CC5-6549-E572CD7B09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r="62718" b="11728"/>
          <a:stretch/>
        </p:blipFill>
        <p:spPr bwMode="auto">
          <a:xfrm>
            <a:off x="7069977" y="7958903"/>
            <a:ext cx="1857778" cy="726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 y="5600700"/>
            <a:ext cx="17424000" cy="4686301"/>
            <a:chOff x="0" y="0"/>
            <a:chExt cx="6186311" cy="1314768"/>
          </a:xfrm>
        </p:grpSpPr>
        <p:sp>
          <p:nvSpPr>
            <p:cNvPr id="4" name="Freeform 4"/>
            <p:cNvSpPr/>
            <p:nvPr/>
          </p:nvSpPr>
          <p:spPr>
            <a:xfrm>
              <a:off x="0" y="0"/>
              <a:ext cx="6186311" cy="1314768"/>
            </a:xfrm>
            <a:custGeom>
              <a:avLst/>
              <a:gdLst/>
              <a:ahLst/>
              <a:cxnLst/>
              <a:rect l="l" t="t" r="r" b="b"/>
              <a:pathLst>
                <a:path w="6186311" h="1314768">
                  <a:moveTo>
                    <a:pt x="0" y="0"/>
                  </a:moveTo>
                  <a:lnTo>
                    <a:pt x="6186311" y="0"/>
                  </a:lnTo>
                  <a:lnTo>
                    <a:pt x="6186311" y="1314768"/>
                  </a:lnTo>
                  <a:lnTo>
                    <a:pt x="0" y="1314768"/>
                  </a:lnTo>
                  <a:close/>
                </a:path>
              </a:pathLst>
            </a:custGeom>
            <a:solidFill>
              <a:srgbClr val="3797D2"/>
            </a:solidFill>
          </p:spPr>
          <p:txBody>
            <a:bodyPr/>
            <a:lstStyle/>
            <a:p>
              <a:endParaRPr lang="it-IT"/>
            </a:p>
          </p:txBody>
        </p:sp>
      </p:grpSp>
      <p:sp>
        <p:nvSpPr>
          <p:cNvPr id="12" name="TextBox 12"/>
          <p:cNvSpPr txBox="1"/>
          <p:nvPr/>
        </p:nvSpPr>
        <p:spPr>
          <a:xfrm>
            <a:off x="757368" y="3197619"/>
            <a:ext cx="6938832" cy="1846659"/>
          </a:xfrm>
          <a:prstGeom prst="rect">
            <a:avLst/>
          </a:prstGeom>
        </p:spPr>
        <p:txBody>
          <a:bodyPr wrap="square" lIns="0" tIns="0" rIns="0" bIns="0" rtlCol="0" anchor="t">
            <a:spAutoFit/>
          </a:bodyPr>
          <a:lstStyle/>
          <a:p>
            <a:pPr algn="just"/>
            <a:r>
              <a:rPr lang="it-IT" sz="2400" dirty="0"/>
              <a:t>A completamento delle attività di sviluppo software, Lead Tech offre </a:t>
            </a:r>
            <a:r>
              <a:rPr lang="it-IT" sz="2400" b="1" dirty="0"/>
              <a:t>servizi integrati di comunicazione e marketing digitale</a:t>
            </a:r>
            <a:r>
              <a:rPr lang="it-IT" sz="2400" dirty="0"/>
              <a:t>: dalla realizzazione di </a:t>
            </a:r>
            <a:r>
              <a:rPr lang="it-IT" sz="2400" b="1" dirty="0"/>
              <a:t>siti web</a:t>
            </a:r>
            <a:r>
              <a:rPr lang="it-IT" sz="2400" dirty="0"/>
              <a:t> alle attività di </a:t>
            </a:r>
            <a:r>
              <a:rPr lang="it-IT" sz="2400" b="1" dirty="0"/>
              <a:t>Social Media Marketing</a:t>
            </a:r>
            <a:r>
              <a:rPr lang="it-IT" sz="2400" dirty="0"/>
              <a:t>, </a:t>
            </a:r>
            <a:r>
              <a:rPr lang="it-IT" sz="2400" b="1" dirty="0"/>
              <a:t>SEO/SEM </a:t>
            </a:r>
            <a:r>
              <a:rPr lang="it-IT" sz="2400" dirty="0"/>
              <a:t>e </a:t>
            </a:r>
            <a:r>
              <a:rPr lang="it-IT" sz="2400" b="1" dirty="0"/>
              <a:t>campagne di comunicazione multicanale</a:t>
            </a:r>
            <a:r>
              <a:rPr lang="it-IT" sz="2400" dirty="0"/>
              <a:t>.</a:t>
            </a:r>
            <a:endParaRPr lang="it-IT" sz="2400" spc="95" dirty="0">
              <a:solidFill>
                <a:schemeClr val="tx1">
                  <a:lumMod val="75000"/>
                  <a:lumOff val="25000"/>
                </a:schemeClr>
              </a:solidFill>
            </a:endParaRPr>
          </a:p>
        </p:txBody>
      </p:sp>
      <p:sp>
        <p:nvSpPr>
          <p:cNvPr id="13" name="TextBox 13"/>
          <p:cNvSpPr txBox="1"/>
          <p:nvPr/>
        </p:nvSpPr>
        <p:spPr>
          <a:xfrm>
            <a:off x="876301" y="1047481"/>
            <a:ext cx="8267700" cy="1477328"/>
          </a:xfrm>
          <a:prstGeom prst="rect">
            <a:avLst/>
          </a:prstGeom>
        </p:spPr>
        <p:txBody>
          <a:bodyPr wrap="square" lIns="0" tIns="0" rIns="0" bIns="0" rtlCol="0" anchor="t">
            <a:spAutoFit/>
          </a:bodyPr>
          <a:lstStyle/>
          <a:p>
            <a:r>
              <a:rPr lang="en-US" sz="4800" b="1" spc="577" dirty="0">
                <a:solidFill>
                  <a:srgbClr val="3797D2"/>
                </a:solidFill>
              </a:rPr>
              <a:t>SERVIZI WEB E MARKETING DIGITALE</a:t>
            </a:r>
          </a:p>
        </p:txBody>
      </p:sp>
      <p:sp>
        <p:nvSpPr>
          <p:cNvPr id="17" name="TextBox 17"/>
          <p:cNvSpPr txBox="1"/>
          <p:nvPr/>
        </p:nvSpPr>
        <p:spPr>
          <a:xfrm>
            <a:off x="757368" y="5875757"/>
            <a:ext cx="7624634" cy="1235082"/>
          </a:xfrm>
          <a:prstGeom prst="rect">
            <a:avLst/>
          </a:prstGeom>
        </p:spPr>
        <p:txBody>
          <a:bodyPr wrap="square" lIns="0" tIns="0" rIns="0" bIns="0" rtlCol="0" anchor="t">
            <a:spAutoFit/>
          </a:bodyPr>
          <a:lstStyle/>
          <a:p>
            <a:pPr>
              <a:lnSpc>
                <a:spcPts val="4927"/>
              </a:lnSpc>
            </a:pPr>
            <a:r>
              <a:rPr lang="en-US" sz="4000" b="1" spc="185" dirty="0" err="1">
                <a:solidFill>
                  <a:schemeClr val="bg1"/>
                </a:solidFill>
              </a:rPr>
              <a:t>Comunicazione</a:t>
            </a:r>
            <a:r>
              <a:rPr lang="en-US" sz="4000" b="1" spc="185" dirty="0">
                <a:solidFill>
                  <a:schemeClr val="bg1"/>
                </a:solidFill>
              </a:rPr>
              <a:t> per </a:t>
            </a:r>
          </a:p>
          <a:p>
            <a:pPr>
              <a:lnSpc>
                <a:spcPts val="4927"/>
              </a:lnSpc>
            </a:pPr>
            <a:r>
              <a:rPr lang="en-US" sz="4000" b="1" spc="185" dirty="0" err="1">
                <a:solidFill>
                  <a:schemeClr val="bg1"/>
                </a:solidFill>
              </a:rPr>
              <a:t>Progetti</a:t>
            </a:r>
            <a:r>
              <a:rPr lang="en-US" sz="4000" b="1" spc="185" dirty="0">
                <a:solidFill>
                  <a:schemeClr val="bg1"/>
                </a:solidFill>
              </a:rPr>
              <a:t> </a:t>
            </a:r>
            <a:r>
              <a:rPr lang="en-US" sz="4000" b="1" spc="185" dirty="0" err="1">
                <a:solidFill>
                  <a:schemeClr val="bg1"/>
                </a:solidFill>
              </a:rPr>
              <a:t>Europei</a:t>
            </a:r>
            <a:endParaRPr lang="en-US" sz="4000" b="1" spc="185" dirty="0">
              <a:solidFill>
                <a:schemeClr val="bg1"/>
              </a:solidFill>
            </a:endParaRPr>
          </a:p>
        </p:txBody>
      </p:sp>
      <p:sp>
        <p:nvSpPr>
          <p:cNvPr id="19" name="TextBox 19"/>
          <p:cNvSpPr txBox="1"/>
          <p:nvPr/>
        </p:nvSpPr>
        <p:spPr>
          <a:xfrm>
            <a:off x="8915400" y="1789558"/>
            <a:ext cx="4508620" cy="1235082"/>
          </a:xfrm>
          <a:prstGeom prst="rect">
            <a:avLst/>
          </a:prstGeom>
        </p:spPr>
        <p:txBody>
          <a:bodyPr wrap="square" lIns="0" tIns="0" rIns="0" bIns="0" rtlCol="0" anchor="t">
            <a:spAutoFit/>
          </a:bodyPr>
          <a:lstStyle/>
          <a:p>
            <a:pPr>
              <a:lnSpc>
                <a:spcPts val="4927"/>
              </a:lnSpc>
            </a:pPr>
            <a:r>
              <a:rPr lang="en-US" sz="4000" b="1" spc="185" dirty="0" err="1">
                <a:solidFill>
                  <a:srgbClr val="000000"/>
                </a:solidFill>
              </a:rPr>
              <a:t>Comunicazione</a:t>
            </a:r>
            <a:r>
              <a:rPr lang="en-US" sz="4000" b="1" spc="185" dirty="0">
                <a:solidFill>
                  <a:srgbClr val="000000"/>
                </a:solidFill>
              </a:rPr>
              <a:t> per</a:t>
            </a:r>
          </a:p>
          <a:p>
            <a:pPr>
              <a:lnSpc>
                <a:spcPts val="4927"/>
              </a:lnSpc>
            </a:pPr>
            <a:r>
              <a:rPr lang="en-US" sz="4000" b="1" spc="185" dirty="0" err="1">
                <a:solidFill>
                  <a:srgbClr val="000000"/>
                </a:solidFill>
              </a:rPr>
              <a:t>Aziende</a:t>
            </a:r>
            <a:endParaRPr lang="en-US" sz="4000" b="1" spc="185" dirty="0">
              <a:solidFill>
                <a:srgbClr val="000000"/>
              </a:solidFill>
            </a:endParaRPr>
          </a:p>
        </p:txBody>
      </p:sp>
      <p:sp>
        <p:nvSpPr>
          <p:cNvPr id="18" name="AutoShape 2">
            <a:extLst>
              <a:ext uri="{FF2B5EF4-FFF2-40B4-BE49-F238E27FC236}">
                <a16:creationId xmlns:a16="http://schemas.microsoft.com/office/drawing/2014/main" id="{99B5706C-5FCC-4D9A-9E02-8740A56BE543}"/>
              </a:ext>
            </a:extLst>
          </p:cNvPr>
          <p:cNvSpPr/>
          <p:nvPr/>
        </p:nvSpPr>
        <p:spPr>
          <a:xfrm rot="-10800000">
            <a:off x="914400" y="2933701"/>
            <a:ext cx="1169612" cy="0"/>
          </a:xfrm>
          <a:prstGeom prst="line">
            <a:avLst/>
          </a:prstGeom>
          <a:ln w="28575" cap="flat">
            <a:solidFill>
              <a:srgbClr val="3797D2"/>
            </a:solidFill>
            <a:prstDash val="solid"/>
            <a:headEnd type="none" w="sm" len="sm"/>
            <a:tailEnd type="none" w="sm" len="sm"/>
          </a:ln>
        </p:spPr>
        <p:txBody>
          <a:bodyPr/>
          <a:lstStyle/>
          <a:p>
            <a:endParaRPr lang="it-IT"/>
          </a:p>
        </p:txBody>
      </p:sp>
      <p:pic>
        <p:nvPicPr>
          <p:cNvPr id="7" name="Immagine 6" descr="Immagine che contiene testo, Carattere, logo, Elementi grafici&#10;&#10;Descrizione generata automaticamente">
            <a:extLst>
              <a:ext uri="{FF2B5EF4-FFF2-40B4-BE49-F238E27FC236}">
                <a16:creationId xmlns:a16="http://schemas.microsoft.com/office/drawing/2014/main" id="{1F6CBA1D-6DB1-4ADA-8FB1-AF24C7CBAA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6478250" y="1454150"/>
            <a:ext cx="2692400" cy="469900"/>
          </a:xfrm>
          <a:prstGeom prst="rect">
            <a:avLst/>
          </a:prstGeom>
        </p:spPr>
      </p:pic>
      <p:sp>
        <p:nvSpPr>
          <p:cNvPr id="8" name="TextBox 6">
            <a:extLst>
              <a:ext uri="{FF2B5EF4-FFF2-40B4-BE49-F238E27FC236}">
                <a16:creationId xmlns:a16="http://schemas.microsoft.com/office/drawing/2014/main" id="{6C15C835-2011-4C7D-DCE4-1018481B2A32}"/>
              </a:ext>
            </a:extLst>
          </p:cNvPr>
          <p:cNvSpPr txBox="1"/>
          <p:nvPr/>
        </p:nvSpPr>
        <p:spPr>
          <a:xfrm rot="16200000">
            <a:off x="14567514" y="6391127"/>
            <a:ext cx="6910312" cy="204343"/>
          </a:xfrm>
          <a:prstGeom prst="rect">
            <a:avLst/>
          </a:prstGeom>
        </p:spPr>
        <p:txBody>
          <a:bodyPr lIns="0" tIns="0" rIns="0" bIns="0" rtlCol="0" anchor="t">
            <a:spAutoFit/>
          </a:bodyPr>
          <a:lstStyle/>
          <a:p>
            <a:pPr>
              <a:lnSpc>
                <a:spcPts val="1661"/>
              </a:lnSpc>
            </a:pPr>
            <a:r>
              <a:rPr lang="en-US" sz="1100" spc="70" dirty="0" err="1">
                <a:solidFill>
                  <a:srgbClr val="000000"/>
                </a:solidFill>
                <a:latin typeface="Inter"/>
              </a:rPr>
              <a:t>Pagina</a:t>
            </a:r>
            <a:r>
              <a:rPr lang="en-US" sz="1100" spc="70" dirty="0">
                <a:solidFill>
                  <a:srgbClr val="000000"/>
                </a:solidFill>
                <a:latin typeface="Inter"/>
              </a:rPr>
              <a:t> 7 - LEAD TECH – Proprietary Information - LT-LEA-PRE-ITA-MKT-4.3</a:t>
            </a:r>
          </a:p>
        </p:txBody>
      </p:sp>
      <p:sp>
        <p:nvSpPr>
          <p:cNvPr id="2" name="TextBox 12">
            <a:extLst>
              <a:ext uri="{FF2B5EF4-FFF2-40B4-BE49-F238E27FC236}">
                <a16:creationId xmlns:a16="http://schemas.microsoft.com/office/drawing/2014/main" id="{EABDE7B8-6D6E-68E9-5B23-95A65614D1E4}"/>
              </a:ext>
            </a:extLst>
          </p:cNvPr>
          <p:cNvSpPr txBox="1"/>
          <p:nvPr/>
        </p:nvSpPr>
        <p:spPr>
          <a:xfrm>
            <a:off x="8915400" y="3156109"/>
            <a:ext cx="6778208" cy="2215991"/>
          </a:xfrm>
          <a:prstGeom prst="rect">
            <a:avLst/>
          </a:prstGeom>
        </p:spPr>
        <p:txBody>
          <a:bodyPr wrap="square" lIns="0" tIns="0" rIns="0" bIns="0" rtlCol="0" anchor="t">
            <a:spAutoFit/>
          </a:bodyPr>
          <a:lstStyle/>
          <a:p>
            <a:pPr algn="just"/>
            <a:r>
              <a:rPr lang="it-IT" sz="2400" dirty="0"/>
              <a:t>Gestiamo la </a:t>
            </a:r>
            <a:r>
              <a:rPr lang="it-IT" sz="2400" b="1" dirty="0"/>
              <a:t>comunicazione e il marketing </a:t>
            </a:r>
            <a:r>
              <a:rPr lang="it-IT" sz="2400" dirty="0"/>
              <a:t>per </a:t>
            </a:r>
            <a:r>
              <a:rPr lang="it-IT" sz="2400" b="1" dirty="0"/>
              <a:t>clienti locali e nazionali</a:t>
            </a:r>
            <a:r>
              <a:rPr lang="it-IT" sz="2400" dirty="0"/>
              <a:t>, in ogni settore. Progettiamo campagne pubblicitarie, curiamo social e advertising, realizziamo siti web ed e-commerce, shooting fotografici e video, con un </a:t>
            </a:r>
            <a:r>
              <a:rPr lang="it-IT" sz="2400" b="1" dirty="0"/>
              <a:t>approccio integrato, creativo e orientato ai risultati.</a:t>
            </a:r>
            <a:r>
              <a:rPr lang="it-IT" sz="2400" dirty="0"/>
              <a:t> </a:t>
            </a:r>
            <a:endParaRPr lang="it-IT" sz="2400" spc="95" dirty="0">
              <a:solidFill>
                <a:schemeClr val="tx1">
                  <a:lumMod val="75000"/>
                  <a:lumOff val="25000"/>
                </a:schemeClr>
              </a:solidFill>
            </a:endParaRPr>
          </a:p>
        </p:txBody>
      </p:sp>
      <p:sp>
        <p:nvSpPr>
          <p:cNvPr id="10" name="TextBox 12">
            <a:extLst>
              <a:ext uri="{FF2B5EF4-FFF2-40B4-BE49-F238E27FC236}">
                <a16:creationId xmlns:a16="http://schemas.microsoft.com/office/drawing/2014/main" id="{7F32E99E-C162-E1B6-2612-9AA3234A12CE}"/>
              </a:ext>
            </a:extLst>
          </p:cNvPr>
          <p:cNvSpPr txBox="1"/>
          <p:nvPr/>
        </p:nvSpPr>
        <p:spPr>
          <a:xfrm>
            <a:off x="757368" y="7206377"/>
            <a:ext cx="6938832" cy="2585323"/>
          </a:xfrm>
          <a:prstGeom prst="rect">
            <a:avLst/>
          </a:prstGeom>
        </p:spPr>
        <p:txBody>
          <a:bodyPr wrap="square" lIns="0" tIns="0" rIns="0" bIns="0" numCol="1" rtlCol="0" anchor="t">
            <a:spAutoFit/>
          </a:bodyPr>
          <a:lstStyle/>
          <a:p>
            <a:pPr algn="just"/>
            <a:r>
              <a:rPr lang="it-IT" sz="2400" dirty="0">
                <a:solidFill>
                  <a:schemeClr val="accent1">
                    <a:lumMod val="20000"/>
                    <a:lumOff val="80000"/>
                  </a:schemeClr>
                </a:solidFill>
              </a:rPr>
              <a:t>Ci occupiamo della comunicazione nei progetti finanziati </a:t>
            </a:r>
            <a:r>
              <a:rPr lang="it-IT" sz="2400" b="1" dirty="0">
                <a:solidFill>
                  <a:schemeClr val="accent1">
                    <a:lumMod val="20000"/>
                    <a:lumOff val="80000"/>
                  </a:schemeClr>
                </a:solidFill>
              </a:rPr>
              <a:t>dall’Unione Europea</a:t>
            </a:r>
            <a:r>
              <a:rPr lang="it-IT" sz="2400" dirty="0">
                <a:solidFill>
                  <a:schemeClr val="accent1">
                    <a:lumMod val="20000"/>
                    <a:lumOff val="80000"/>
                  </a:schemeClr>
                </a:solidFill>
              </a:rPr>
              <a:t>. Creiamo </a:t>
            </a:r>
            <a:r>
              <a:rPr lang="it-IT" sz="2400" b="1" dirty="0">
                <a:solidFill>
                  <a:schemeClr val="accent1">
                    <a:lumMod val="20000"/>
                    <a:lumOff val="80000"/>
                  </a:schemeClr>
                </a:solidFill>
              </a:rPr>
              <a:t>l’identità visiva</a:t>
            </a:r>
            <a:r>
              <a:rPr lang="it-IT" sz="2400" dirty="0">
                <a:solidFill>
                  <a:schemeClr val="accent1">
                    <a:lumMod val="20000"/>
                    <a:lumOff val="80000"/>
                  </a:schemeClr>
                </a:solidFill>
              </a:rPr>
              <a:t> (logo, template, icone, infografiche), sviluppiamo la </a:t>
            </a:r>
            <a:r>
              <a:rPr lang="it-IT" sz="2400" b="1" dirty="0">
                <a:solidFill>
                  <a:schemeClr val="accent1">
                    <a:lumMod val="20000"/>
                    <a:lumOff val="80000"/>
                  </a:schemeClr>
                </a:solidFill>
              </a:rPr>
              <a:t>presenza online </a:t>
            </a:r>
            <a:r>
              <a:rPr lang="it-IT" sz="2400" dirty="0">
                <a:solidFill>
                  <a:schemeClr val="accent1">
                    <a:lumMod val="20000"/>
                    <a:lumOff val="80000"/>
                  </a:schemeClr>
                </a:solidFill>
              </a:rPr>
              <a:t>(siti web, canali social) e realizziamo </a:t>
            </a:r>
            <a:r>
              <a:rPr lang="it-IT" sz="2400" b="1" dirty="0">
                <a:solidFill>
                  <a:schemeClr val="accent1">
                    <a:lumMod val="20000"/>
                    <a:lumOff val="80000"/>
                  </a:schemeClr>
                </a:solidFill>
              </a:rPr>
              <a:t>materiali stampati </a:t>
            </a:r>
            <a:r>
              <a:rPr lang="it-IT" sz="2400" dirty="0">
                <a:solidFill>
                  <a:schemeClr val="accent1">
                    <a:lumMod val="20000"/>
                    <a:lumOff val="80000"/>
                  </a:schemeClr>
                </a:solidFill>
              </a:rPr>
              <a:t>(roll-up, brochure). Ogni attività è orientata al </a:t>
            </a:r>
            <a:r>
              <a:rPr lang="it-IT" sz="2400" b="1" dirty="0">
                <a:solidFill>
                  <a:schemeClr val="accent1">
                    <a:lumMod val="20000"/>
                    <a:lumOff val="80000"/>
                  </a:schemeClr>
                </a:solidFill>
              </a:rPr>
              <a:t>raggiungimento degli obiettivi</a:t>
            </a:r>
            <a:r>
              <a:rPr lang="it-IT" sz="2400" dirty="0">
                <a:solidFill>
                  <a:schemeClr val="accent1">
                    <a:lumMod val="20000"/>
                    <a:lumOff val="80000"/>
                  </a:schemeClr>
                </a:solidFill>
              </a:rPr>
              <a:t> di progetto e monitorata attraverso </a:t>
            </a:r>
            <a:r>
              <a:rPr lang="it-IT" sz="2400" b="1" dirty="0">
                <a:solidFill>
                  <a:schemeClr val="accent1">
                    <a:lumMod val="20000"/>
                    <a:lumOff val="80000"/>
                  </a:schemeClr>
                </a:solidFill>
              </a:rPr>
              <a:t>KPI specifici.</a:t>
            </a:r>
            <a:endParaRPr lang="it-IT" sz="2400" b="1" spc="95" dirty="0">
              <a:solidFill>
                <a:schemeClr val="accent1">
                  <a:lumMod val="20000"/>
                  <a:lumOff val="80000"/>
                </a:schemeClr>
              </a:solidFill>
            </a:endParaRPr>
          </a:p>
        </p:txBody>
      </p:sp>
      <p:pic>
        <p:nvPicPr>
          <p:cNvPr id="30" name="Immagine 29" descr="Immagine che contiene Cellulare, Dispositivo portatile per comunicazioni, Dispositivo mobile, Dispositivo di comunicazione&#10;&#10;Il contenuto generato dall'IA potrebbe non essere corretto.">
            <a:extLst>
              <a:ext uri="{FF2B5EF4-FFF2-40B4-BE49-F238E27FC236}">
                <a16:creationId xmlns:a16="http://schemas.microsoft.com/office/drawing/2014/main" id="{FD8EEC0F-DFB7-7DD3-3CB2-114A8C95C0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45074" y="392620"/>
            <a:ext cx="4296177" cy="2788916"/>
          </a:xfrm>
          <a:prstGeom prst="rect">
            <a:avLst/>
          </a:prstGeom>
        </p:spPr>
      </p:pic>
      <p:pic>
        <p:nvPicPr>
          <p:cNvPr id="28" name="Immagine 27" descr="Immagine che contiene borsa, Cellulare, Bagaglio e borse, Accessorio di moda&#10;&#10;Il contenuto generato dall'IA potrebbe non essere corretto.">
            <a:extLst>
              <a:ext uri="{FF2B5EF4-FFF2-40B4-BE49-F238E27FC236}">
                <a16:creationId xmlns:a16="http://schemas.microsoft.com/office/drawing/2014/main" id="{EF70D34C-9022-449F-2893-3B0091180C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98564" y="457993"/>
            <a:ext cx="2790088" cy="2432780"/>
          </a:xfrm>
          <a:prstGeom prst="rect">
            <a:avLst/>
          </a:prstGeom>
        </p:spPr>
      </p:pic>
      <p:pic>
        <p:nvPicPr>
          <p:cNvPr id="39" name="Immagine 38" descr="Immagine che contiene testo, carta, Stampa, Prodotto di carta&#10;&#10;Il contenuto generato dall'IA potrebbe non essere corretto.">
            <a:extLst>
              <a:ext uri="{FF2B5EF4-FFF2-40B4-BE49-F238E27FC236}">
                <a16:creationId xmlns:a16="http://schemas.microsoft.com/office/drawing/2014/main" id="{152375BA-9862-3887-F059-70AD58CB7F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7109910"/>
            <a:ext cx="5101386" cy="3246336"/>
          </a:xfrm>
          <a:prstGeom prst="rect">
            <a:avLst/>
          </a:prstGeom>
        </p:spPr>
      </p:pic>
      <p:pic>
        <p:nvPicPr>
          <p:cNvPr id="41" name="Immagine 40" descr="Immagine che contiene testo, mappa, software, Sistema operativo&#10;&#10;Il contenuto generato dall'IA potrebbe non essere corretto.">
            <a:extLst>
              <a:ext uri="{FF2B5EF4-FFF2-40B4-BE49-F238E27FC236}">
                <a16:creationId xmlns:a16="http://schemas.microsoft.com/office/drawing/2014/main" id="{BED854CF-7F4C-E371-44B6-5C6C9A05D7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6125" y="5702031"/>
            <a:ext cx="4039206" cy="2358558"/>
          </a:xfrm>
          <a:prstGeom prst="rect">
            <a:avLst/>
          </a:prstGeom>
        </p:spPr>
      </p:pic>
      <p:pic>
        <p:nvPicPr>
          <p:cNvPr id="43" name="Immagine 42" descr="Immagine che contiene testo, schermata&#10;&#10;Il contenuto generato dall'IA potrebbe non essere corretto.">
            <a:extLst>
              <a:ext uri="{FF2B5EF4-FFF2-40B4-BE49-F238E27FC236}">
                <a16:creationId xmlns:a16="http://schemas.microsoft.com/office/drawing/2014/main" id="{EEB106B3-8CCE-61E6-9AC3-61825848F95D}"/>
              </a:ext>
            </a:extLst>
          </p:cNvPr>
          <p:cNvPicPr>
            <a:picLocks noChangeAspect="1"/>
          </p:cNvPicPr>
          <p:nvPr/>
        </p:nvPicPr>
        <p:blipFill>
          <a:blip r:embed="rId7" cstate="print">
            <a:extLst>
              <a:ext uri="{28A0092B-C50C-407E-A947-70E740481C1C}">
                <a14:useLocalDpi xmlns:a14="http://schemas.microsoft.com/office/drawing/2010/main" val="0"/>
              </a:ext>
            </a:extLst>
          </a:blip>
          <a:srcRect l="17901" t="23112" r="18778" b="22884"/>
          <a:stretch>
            <a:fillRect/>
          </a:stretch>
        </p:blipFill>
        <p:spPr>
          <a:xfrm>
            <a:off x="11430000" y="6667500"/>
            <a:ext cx="5658652" cy="3619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2973E-2461-2636-71F4-ACE9B3E556B2}"/>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DA39E398-43A5-4C7A-2A8F-98C15EF54442}"/>
              </a:ext>
            </a:extLst>
          </p:cNvPr>
          <p:cNvPicPr>
            <a:picLocks noChangeAspect="1"/>
          </p:cNvPicPr>
          <p:nvPr/>
        </p:nvPicPr>
        <p:blipFill>
          <a:blip r:embed="rId2"/>
          <a:stretch>
            <a:fillRect/>
          </a:stretch>
        </p:blipFill>
        <p:spPr>
          <a:xfrm>
            <a:off x="12043655" y="5600700"/>
            <a:ext cx="4551469" cy="4534979"/>
          </a:xfrm>
          <a:prstGeom prst="rect">
            <a:avLst/>
          </a:prstGeom>
          <a:ln w="57150">
            <a:solidFill>
              <a:schemeClr val="bg1"/>
            </a:solidFill>
          </a:ln>
        </p:spPr>
      </p:pic>
      <p:grpSp>
        <p:nvGrpSpPr>
          <p:cNvPr id="3" name="Group 3">
            <a:extLst>
              <a:ext uri="{FF2B5EF4-FFF2-40B4-BE49-F238E27FC236}">
                <a16:creationId xmlns:a16="http://schemas.microsoft.com/office/drawing/2014/main" id="{B8E6BC5D-B2BC-5C38-533B-3F232B0876DD}"/>
              </a:ext>
            </a:extLst>
          </p:cNvPr>
          <p:cNvGrpSpPr/>
          <p:nvPr/>
        </p:nvGrpSpPr>
        <p:grpSpPr>
          <a:xfrm>
            <a:off x="152400" y="5600700"/>
            <a:ext cx="13182600" cy="4550032"/>
            <a:chOff x="0" y="-7254"/>
            <a:chExt cx="6186311" cy="1314768"/>
          </a:xfrm>
        </p:grpSpPr>
        <p:sp>
          <p:nvSpPr>
            <p:cNvPr id="4" name="Freeform 4">
              <a:extLst>
                <a:ext uri="{FF2B5EF4-FFF2-40B4-BE49-F238E27FC236}">
                  <a16:creationId xmlns:a16="http://schemas.microsoft.com/office/drawing/2014/main" id="{B567429D-525D-4ECA-21B5-A0A8000B47B6}"/>
                </a:ext>
              </a:extLst>
            </p:cNvPr>
            <p:cNvSpPr/>
            <p:nvPr/>
          </p:nvSpPr>
          <p:spPr>
            <a:xfrm>
              <a:off x="0" y="-7254"/>
              <a:ext cx="6186311" cy="1314768"/>
            </a:xfrm>
            <a:custGeom>
              <a:avLst/>
              <a:gdLst/>
              <a:ahLst/>
              <a:cxnLst/>
              <a:rect l="l" t="t" r="r" b="b"/>
              <a:pathLst>
                <a:path w="6186311" h="1314768">
                  <a:moveTo>
                    <a:pt x="0" y="0"/>
                  </a:moveTo>
                  <a:lnTo>
                    <a:pt x="6186311" y="0"/>
                  </a:lnTo>
                  <a:lnTo>
                    <a:pt x="6186311" y="1314768"/>
                  </a:lnTo>
                  <a:lnTo>
                    <a:pt x="0" y="1314768"/>
                  </a:lnTo>
                  <a:close/>
                </a:path>
              </a:pathLst>
            </a:custGeom>
            <a:solidFill>
              <a:srgbClr val="3797D2"/>
            </a:solidFill>
          </p:spPr>
          <p:txBody>
            <a:bodyPr/>
            <a:lstStyle/>
            <a:p>
              <a:endParaRPr lang="it-IT" dirty="0"/>
            </a:p>
          </p:txBody>
        </p:sp>
      </p:grpSp>
      <p:sp>
        <p:nvSpPr>
          <p:cNvPr id="12" name="TextBox 12">
            <a:extLst>
              <a:ext uri="{FF2B5EF4-FFF2-40B4-BE49-F238E27FC236}">
                <a16:creationId xmlns:a16="http://schemas.microsoft.com/office/drawing/2014/main" id="{C8A1864D-F4E0-1F21-84B9-9FB0A8C8EB49}"/>
              </a:ext>
            </a:extLst>
          </p:cNvPr>
          <p:cNvSpPr txBox="1"/>
          <p:nvPr/>
        </p:nvSpPr>
        <p:spPr>
          <a:xfrm>
            <a:off x="674233" y="2754057"/>
            <a:ext cx="7748083" cy="1477328"/>
          </a:xfrm>
          <a:prstGeom prst="rect">
            <a:avLst/>
          </a:prstGeom>
        </p:spPr>
        <p:txBody>
          <a:bodyPr wrap="square" lIns="0" tIns="0" rIns="0" bIns="0" rtlCol="0" anchor="t">
            <a:spAutoFit/>
          </a:bodyPr>
          <a:lstStyle/>
          <a:p>
            <a:pPr algn="just"/>
            <a:r>
              <a:rPr lang="it-IT" sz="2400" spc="95" dirty="0">
                <a:solidFill>
                  <a:srgbClr val="000000"/>
                </a:solidFill>
              </a:rPr>
              <a:t>     </a:t>
            </a:r>
            <a:r>
              <a:rPr lang="it-IT" sz="2200" spc="160" dirty="0">
                <a:solidFill>
                  <a:srgbClr val="000000"/>
                </a:solidFill>
              </a:rPr>
              <a:t> </a:t>
            </a:r>
            <a:r>
              <a:rPr lang="it-IT" sz="2400" spc="160" dirty="0">
                <a:solidFill>
                  <a:srgbClr val="000000"/>
                </a:solidFill>
              </a:rPr>
              <a:t>Il reparto di Progettazione Elettronica unisce </a:t>
            </a:r>
            <a:r>
              <a:rPr lang="it-IT" sz="2400" b="1" spc="160" dirty="0">
                <a:solidFill>
                  <a:srgbClr val="000000"/>
                </a:solidFill>
              </a:rPr>
              <a:t>competenze consolidate in hardware e firmware design </a:t>
            </a:r>
            <a:r>
              <a:rPr lang="it-IT" sz="2400" spc="160" dirty="0">
                <a:solidFill>
                  <a:srgbClr val="000000"/>
                </a:solidFill>
              </a:rPr>
              <a:t>alla capacità di realizzare </a:t>
            </a:r>
            <a:r>
              <a:rPr lang="it-IT" sz="2400" b="1" spc="160" dirty="0">
                <a:solidFill>
                  <a:srgbClr val="000000"/>
                </a:solidFill>
              </a:rPr>
              <a:t>prototipi funzionali </a:t>
            </a:r>
            <a:r>
              <a:rPr lang="it-IT" sz="2400" spc="160" dirty="0">
                <a:solidFill>
                  <a:srgbClr val="000000"/>
                </a:solidFill>
              </a:rPr>
              <a:t>e soluzioni </a:t>
            </a:r>
            <a:r>
              <a:rPr lang="it-IT" sz="2400" b="1" spc="160" dirty="0">
                <a:solidFill>
                  <a:srgbClr val="000000"/>
                </a:solidFill>
              </a:rPr>
              <a:t>su misura. </a:t>
            </a:r>
            <a:endParaRPr lang="it-IT" sz="2400" b="1" spc="95" dirty="0">
              <a:solidFill>
                <a:srgbClr val="000000"/>
              </a:solidFill>
            </a:endParaRPr>
          </a:p>
        </p:txBody>
      </p:sp>
      <p:sp>
        <p:nvSpPr>
          <p:cNvPr id="13" name="TextBox 13">
            <a:extLst>
              <a:ext uri="{FF2B5EF4-FFF2-40B4-BE49-F238E27FC236}">
                <a16:creationId xmlns:a16="http://schemas.microsoft.com/office/drawing/2014/main" id="{3956E7A6-4D2B-F6EC-0AA5-7F35D14752C9}"/>
              </a:ext>
            </a:extLst>
          </p:cNvPr>
          <p:cNvSpPr txBox="1"/>
          <p:nvPr/>
        </p:nvSpPr>
        <p:spPr>
          <a:xfrm>
            <a:off x="762000" y="684377"/>
            <a:ext cx="12355157" cy="1354217"/>
          </a:xfrm>
          <a:prstGeom prst="rect">
            <a:avLst/>
          </a:prstGeom>
        </p:spPr>
        <p:txBody>
          <a:bodyPr wrap="square" lIns="0" tIns="0" rIns="0" bIns="0" rtlCol="0" anchor="t">
            <a:spAutoFit/>
          </a:bodyPr>
          <a:lstStyle/>
          <a:p>
            <a:r>
              <a:rPr lang="en-US" sz="4400" b="1" spc="577" dirty="0">
                <a:solidFill>
                  <a:srgbClr val="3797D2"/>
                </a:solidFill>
              </a:rPr>
              <a:t>PROGETTAZIONE ELETTRONICA ED AUTOMAZIONE INDUSTRIALE</a:t>
            </a:r>
          </a:p>
        </p:txBody>
      </p:sp>
      <p:sp>
        <p:nvSpPr>
          <p:cNvPr id="18" name="AutoShape 2">
            <a:extLst>
              <a:ext uri="{FF2B5EF4-FFF2-40B4-BE49-F238E27FC236}">
                <a16:creationId xmlns:a16="http://schemas.microsoft.com/office/drawing/2014/main" id="{64633F16-1892-85EB-F852-56474D53049C}"/>
              </a:ext>
            </a:extLst>
          </p:cNvPr>
          <p:cNvSpPr/>
          <p:nvPr/>
        </p:nvSpPr>
        <p:spPr>
          <a:xfrm rot="-10800000">
            <a:off x="876300" y="2139283"/>
            <a:ext cx="1169612" cy="0"/>
          </a:xfrm>
          <a:prstGeom prst="line">
            <a:avLst/>
          </a:prstGeom>
          <a:ln w="28575" cap="flat">
            <a:solidFill>
              <a:srgbClr val="3797D2"/>
            </a:solidFill>
            <a:prstDash val="solid"/>
            <a:headEnd type="none" w="sm" len="sm"/>
            <a:tailEnd type="none" w="sm" len="sm"/>
          </a:ln>
        </p:spPr>
        <p:txBody>
          <a:bodyPr/>
          <a:lstStyle/>
          <a:p>
            <a:endParaRPr lang="it-IT" dirty="0"/>
          </a:p>
        </p:txBody>
      </p:sp>
      <p:pic>
        <p:nvPicPr>
          <p:cNvPr id="7" name="Immagine 6" descr="Immagine che contiene testo, Carattere, logo, Elementi grafici&#10;&#10;Descrizione generata automaticamente">
            <a:extLst>
              <a:ext uri="{FF2B5EF4-FFF2-40B4-BE49-F238E27FC236}">
                <a16:creationId xmlns:a16="http://schemas.microsoft.com/office/drawing/2014/main" id="{556DE441-C66B-A313-1FD9-EA7F7B9A6E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6478250" y="1454150"/>
            <a:ext cx="2692400" cy="469900"/>
          </a:xfrm>
          <a:prstGeom prst="rect">
            <a:avLst/>
          </a:prstGeom>
        </p:spPr>
      </p:pic>
      <p:sp>
        <p:nvSpPr>
          <p:cNvPr id="8" name="TextBox 6">
            <a:extLst>
              <a:ext uri="{FF2B5EF4-FFF2-40B4-BE49-F238E27FC236}">
                <a16:creationId xmlns:a16="http://schemas.microsoft.com/office/drawing/2014/main" id="{CA5EA9B5-FE0A-C83E-819A-7D0055CC437D}"/>
              </a:ext>
            </a:extLst>
          </p:cNvPr>
          <p:cNvSpPr txBox="1"/>
          <p:nvPr/>
        </p:nvSpPr>
        <p:spPr>
          <a:xfrm rot="16200000">
            <a:off x="14567514" y="6391127"/>
            <a:ext cx="6910312" cy="204343"/>
          </a:xfrm>
          <a:prstGeom prst="rect">
            <a:avLst/>
          </a:prstGeom>
        </p:spPr>
        <p:txBody>
          <a:bodyPr lIns="0" tIns="0" rIns="0" bIns="0" rtlCol="0" anchor="t">
            <a:spAutoFit/>
          </a:bodyPr>
          <a:lstStyle/>
          <a:p>
            <a:pPr>
              <a:lnSpc>
                <a:spcPts val="1661"/>
              </a:lnSpc>
            </a:pPr>
            <a:r>
              <a:rPr lang="en-US" sz="1100" spc="70" dirty="0" err="1">
                <a:solidFill>
                  <a:srgbClr val="000000"/>
                </a:solidFill>
                <a:latin typeface="Inter"/>
              </a:rPr>
              <a:t>Pagina</a:t>
            </a:r>
            <a:r>
              <a:rPr lang="en-US" sz="1100" spc="70" dirty="0">
                <a:solidFill>
                  <a:srgbClr val="000000"/>
                </a:solidFill>
                <a:latin typeface="Inter"/>
              </a:rPr>
              <a:t> 8 - LEAD TECH – Proprietary Information - LT-LEA-PRE-ITA-MKT-4.3</a:t>
            </a:r>
          </a:p>
        </p:txBody>
      </p:sp>
      <p:sp>
        <p:nvSpPr>
          <p:cNvPr id="15" name="TextBox 16">
            <a:extLst>
              <a:ext uri="{FF2B5EF4-FFF2-40B4-BE49-F238E27FC236}">
                <a16:creationId xmlns:a16="http://schemas.microsoft.com/office/drawing/2014/main" id="{57AA7EDA-3C4D-BF94-82AF-339CE17D726A}"/>
              </a:ext>
            </a:extLst>
          </p:cNvPr>
          <p:cNvSpPr txBox="1"/>
          <p:nvPr/>
        </p:nvSpPr>
        <p:spPr>
          <a:xfrm>
            <a:off x="163158" y="5837659"/>
            <a:ext cx="7148845" cy="448841"/>
          </a:xfrm>
          <a:prstGeom prst="rect">
            <a:avLst/>
          </a:prstGeom>
        </p:spPr>
        <p:txBody>
          <a:bodyPr wrap="square" lIns="0" tIns="0" rIns="0" bIns="0" rtlCol="0" anchor="t">
            <a:spAutoFit/>
          </a:bodyPr>
          <a:lstStyle/>
          <a:p>
            <a:pPr>
              <a:lnSpc>
                <a:spcPts val="3540"/>
              </a:lnSpc>
            </a:pPr>
            <a:r>
              <a:rPr lang="en-US" sz="3200" b="1" spc="264" dirty="0" err="1">
                <a:solidFill>
                  <a:schemeClr val="bg1"/>
                </a:solidFill>
              </a:rPr>
              <a:t>Principali</a:t>
            </a:r>
            <a:r>
              <a:rPr lang="en-US" sz="3200" b="1" spc="264" dirty="0">
                <a:solidFill>
                  <a:schemeClr val="bg1"/>
                </a:solidFill>
              </a:rPr>
              <a:t> </a:t>
            </a:r>
            <a:r>
              <a:rPr lang="en-US" sz="3200" b="1" spc="264" dirty="0" err="1">
                <a:solidFill>
                  <a:schemeClr val="bg1"/>
                </a:solidFill>
              </a:rPr>
              <a:t>Attività</a:t>
            </a:r>
            <a:r>
              <a:rPr lang="en-US" sz="3200" b="1" spc="264" dirty="0">
                <a:solidFill>
                  <a:schemeClr val="bg1"/>
                </a:solidFill>
              </a:rPr>
              <a:t> </a:t>
            </a:r>
            <a:r>
              <a:rPr lang="en-US" sz="3200" b="1" spc="264" dirty="0" err="1">
                <a:solidFill>
                  <a:schemeClr val="bg1"/>
                </a:solidFill>
              </a:rPr>
              <a:t>Sviluppate</a:t>
            </a:r>
            <a:endParaRPr lang="en-US" sz="3200" b="1" spc="264" dirty="0">
              <a:solidFill>
                <a:schemeClr val="bg1"/>
              </a:solidFill>
            </a:endParaRPr>
          </a:p>
        </p:txBody>
      </p:sp>
      <p:sp>
        <p:nvSpPr>
          <p:cNvPr id="20" name="TextBox 16">
            <a:extLst>
              <a:ext uri="{FF2B5EF4-FFF2-40B4-BE49-F238E27FC236}">
                <a16:creationId xmlns:a16="http://schemas.microsoft.com/office/drawing/2014/main" id="{799CC334-33DA-3612-A64A-1758D19BA317}"/>
              </a:ext>
            </a:extLst>
          </p:cNvPr>
          <p:cNvSpPr txBox="1"/>
          <p:nvPr/>
        </p:nvSpPr>
        <p:spPr>
          <a:xfrm>
            <a:off x="0" y="6568550"/>
            <a:ext cx="6057900" cy="3354765"/>
          </a:xfrm>
          <a:prstGeom prst="rect">
            <a:avLst/>
          </a:prstGeom>
        </p:spPr>
        <p:txBody>
          <a:bodyPr wrap="square" lIns="0" tIns="0" rIns="0" bIns="0" rtlCol="0" anchor="t">
            <a:spAutoFit/>
          </a:bodyPr>
          <a:lstStyle/>
          <a:p>
            <a:pPr marL="323850" lvl="1" indent="-161925" algn="just">
              <a:spcBef>
                <a:spcPts val="1200"/>
              </a:spcBef>
              <a:buFont typeface="Arial"/>
              <a:buChar char="•"/>
            </a:pPr>
            <a:r>
              <a:rPr lang="it-IT" sz="2400" spc="43" dirty="0">
                <a:solidFill>
                  <a:schemeClr val="accent1">
                    <a:lumMod val="20000"/>
                    <a:lumOff val="80000"/>
                  </a:schemeClr>
                </a:solidFill>
              </a:rPr>
              <a:t>Sistemi embedded custom </a:t>
            </a:r>
          </a:p>
          <a:p>
            <a:pPr marL="323850" lvl="1" indent="-161925" algn="just">
              <a:spcBef>
                <a:spcPts val="1200"/>
              </a:spcBef>
              <a:buFont typeface="Arial"/>
              <a:buChar char="•"/>
            </a:pPr>
            <a:r>
              <a:rPr lang="it-IT" sz="2400" spc="43" dirty="0">
                <a:solidFill>
                  <a:schemeClr val="accent1">
                    <a:lumMod val="20000"/>
                    <a:lumOff val="80000"/>
                  </a:schemeClr>
                </a:solidFill>
              </a:rPr>
              <a:t>Schede di controllo per turbine idriche</a:t>
            </a:r>
          </a:p>
          <a:p>
            <a:pPr marL="323850" lvl="1" indent="-161925" algn="just">
              <a:spcBef>
                <a:spcPts val="1200"/>
              </a:spcBef>
              <a:buFont typeface="Arial"/>
              <a:buChar char="•"/>
            </a:pPr>
            <a:r>
              <a:rPr lang="it-IT" sz="2400" spc="43" dirty="0">
                <a:solidFill>
                  <a:schemeClr val="accent1">
                    <a:lumMod val="20000"/>
                    <a:lumOff val="80000"/>
                  </a:schemeClr>
                </a:solidFill>
              </a:rPr>
              <a:t>Rivelamento presenze smart</a:t>
            </a:r>
          </a:p>
          <a:p>
            <a:pPr marL="323850" lvl="1" indent="-161925" algn="just">
              <a:spcBef>
                <a:spcPts val="1200"/>
              </a:spcBef>
              <a:buFont typeface="Arial"/>
              <a:buChar char="•"/>
            </a:pPr>
            <a:r>
              <a:rPr lang="it-IT" sz="2400" spc="43" dirty="0">
                <a:solidFill>
                  <a:schemeClr val="accent1">
                    <a:lumMod val="20000"/>
                    <a:lumOff val="80000"/>
                  </a:schemeClr>
                </a:solidFill>
              </a:rPr>
              <a:t>Acquisizione e gestione dati in tempo reale</a:t>
            </a:r>
          </a:p>
          <a:p>
            <a:pPr marL="323850" lvl="1" indent="-161925" algn="just">
              <a:spcBef>
                <a:spcPts val="1200"/>
              </a:spcBef>
              <a:buFont typeface="Arial"/>
              <a:buChar char="•"/>
            </a:pPr>
            <a:r>
              <a:rPr lang="it-IT" sz="2400" spc="43" dirty="0">
                <a:solidFill>
                  <a:schemeClr val="accent1">
                    <a:lumMod val="20000"/>
                    <a:lumOff val="80000"/>
                  </a:schemeClr>
                </a:solidFill>
              </a:rPr>
              <a:t>Strumenti di test per contatori elettronici e interruttori automatici</a:t>
            </a:r>
          </a:p>
          <a:p>
            <a:pPr marL="323850" lvl="1" indent="-161925" algn="just">
              <a:spcBef>
                <a:spcPts val="1200"/>
              </a:spcBef>
              <a:buFont typeface="Arial"/>
              <a:buChar char="•"/>
            </a:pPr>
            <a:r>
              <a:rPr lang="it-IT" sz="2400" spc="43" dirty="0">
                <a:solidFill>
                  <a:schemeClr val="accent1">
                    <a:lumMod val="20000"/>
                    <a:lumOff val="80000"/>
                  </a:schemeClr>
                </a:solidFill>
              </a:rPr>
              <a:t>Sistemi HMI custom</a:t>
            </a:r>
            <a:endParaRPr lang="it-IT" sz="2400" spc="43" dirty="0">
              <a:solidFill>
                <a:srgbClr val="FFFFFF"/>
              </a:solidFill>
            </a:endParaRPr>
          </a:p>
        </p:txBody>
      </p:sp>
      <p:sp>
        <p:nvSpPr>
          <p:cNvPr id="21" name="TextBox 16">
            <a:extLst>
              <a:ext uri="{FF2B5EF4-FFF2-40B4-BE49-F238E27FC236}">
                <a16:creationId xmlns:a16="http://schemas.microsoft.com/office/drawing/2014/main" id="{B5BFEF9C-EE80-8CA0-ED5E-0AB1EB3B27CB}"/>
              </a:ext>
            </a:extLst>
          </p:cNvPr>
          <p:cNvSpPr txBox="1"/>
          <p:nvPr/>
        </p:nvSpPr>
        <p:spPr>
          <a:xfrm>
            <a:off x="6388898" y="6497610"/>
            <a:ext cx="6342282" cy="2614627"/>
          </a:xfrm>
          <a:prstGeom prst="rect">
            <a:avLst/>
          </a:prstGeom>
        </p:spPr>
        <p:txBody>
          <a:bodyPr wrap="square" lIns="0" tIns="0" rIns="0" bIns="0" rtlCol="0" anchor="t">
            <a:spAutoFit/>
          </a:bodyPr>
          <a:lstStyle/>
          <a:p>
            <a:pPr marL="323850" lvl="1" indent="-161925">
              <a:spcBef>
                <a:spcPts val="1200"/>
              </a:spcBef>
              <a:buFont typeface="Arial"/>
              <a:buChar char="•"/>
            </a:pPr>
            <a:r>
              <a:rPr lang="it-IT" sz="2400" spc="43" dirty="0">
                <a:solidFill>
                  <a:schemeClr val="accent1">
                    <a:lumMod val="20000"/>
                    <a:lumOff val="80000"/>
                  </a:schemeClr>
                </a:solidFill>
              </a:rPr>
              <a:t>Impianti e schemi elettrici di bordo</a:t>
            </a:r>
          </a:p>
          <a:p>
            <a:pPr marL="323850" lvl="1" indent="-161925">
              <a:lnSpc>
                <a:spcPts val="2066"/>
              </a:lnSpc>
              <a:spcBef>
                <a:spcPts val="1200"/>
              </a:spcBef>
              <a:buFont typeface="Arial"/>
              <a:buChar char="•"/>
            </a:pPr>
            <a:r>
              <a:rPr lang="en-GB" sz="2400" spc="43" dirty="0">
                <a:solidFill>
                  <a:schemeClr val="accent1">
                    <a:lumMod val="20000"/>
                    <a:lumOff val="80000"/>
                  </a:schemeClr>
                </a:solidFill>
              </a:rPr>
              <a:t>Power management e conversion </a:t>
            </a:r>
            <a:r>
              <a:rPr lang="en-GB" sz="2400" spc="43" dirty="0" err="1">
                <a:solidFill>
                  <a:schemeClr val="accent1">
                    <a:lumMod val="20000"/>
                    <a:lumOff val="80000"/>
                  </a:schemeClr>
                </a:solidFill>
              </a:rPr>
              <a:t>energia</a:t>
            </a:r>
            <a:endParaRPr lang="en-GB" sz="2400" spc="43" dirty="0">
              <a:solidFill>
                <a:schemeClr val="accent1">
                  <a:lumMod val="20000"/>
                  <a:lumOff val="80000"/>
                </a:schemeClr>
              </a:solidFill>
            </a:endParaRPr>
          </a:p>
          <a:p>
            <a:pPr marL="323850" lvl="1" indent="-161925">
              <a:lnSpc>
                <a:spcPts val="2066"/>
              </a:lnSpc>
              <a:spcBef>
                <a:spcPts val="1200"/>
              </a:spcBef>
              <a:buFont typeface="Arial"/>
              <a:buChar char="•"/>
            </a:pPr>
            <a:r>
              <a:rPr lang="en-GB" sz="2400" spc="43" dirty="0" err="1">
                <a:solidFill>
                  <a:schemeClr val="accent1">
                    <a:lumMod val="20000"/>
                    <a:lumOff val="80000"/>
                  </a:schemeClr>
                </a:solidFill>
              </a:rPr>
              <a:t>Comunicazione</a:t>
            </a:r>
            <a:r>
              <a:rPr lang="en-GB" sz="2400" spc="43" dirty="0">
                <a:solidFill>
                  <a:schemeClr val="accent1">
                    <a:lumMod val="20000"/>
                    <a:lumOff val="80000"/>
                  </a:schemeClr>
                </a:solidFill>
              </a:rPr>
              <a:t> remota e </a:t>
            </a:r>
            <a:r>
              <a:rPr lang="en-GB" sz="2400" spc="43" dirty="0" err="1">
                <a:solidFill>
                  <a:schemeClr val="accent1">
                    <a:lumMod val="20000"/>
                    <a:lumOff val="80000"/>
                  </a:schemeClr>
                </a:solidFill>
              </a:rPr>
              <a:t>sistemi</a:t>
            </a:r>
            <a:r>
              <a:rPr lang="en-GB" sz="2400" spc="43" dirty="0">
                <a:solidFill>
                  <a:schemeClr val="accent1">
                    <a:lumMod val="20000"/>
                    <a:lumOff val="80000"/>
                  </a:schemeClr>
                </a:solidFill>
              </a:rPr>
              <a:t> IOT</a:t>
            </a:r>
          </a:p>
          <a:p>
            <a:pPr marL="323850" lvl="1" indent="-161925">
              <a:lnSpc>
                <a:spcPts val="2066"/>
              </a:lnSpc>
              <a:spcBef>
                <a:spcPts val="1200"/>
              </a:spcBef>
              <a:buFont typeface="Arial"/>
              <a:buChar char="•"/>
            </a:pPr>
            <a:r>
              <a:rPr lang="en-GB" sz="2400" spc="43" dirty="0" err="1">
                <a:solidFill>
                  <a:schemeClr val="accent1">
                    <a:lumMod val="20000"/>
                    <a:lumOff val="80000"/>
                  </a:schemeClr>
                </a:solidFill>
              </a:rPr>
              <a:t>Sensoristica</a:t>
            </a:r>
            <a:r>
              <a:rPr lang="en-GB" sz="2400" spc="43" dirty="0">
                <a:solidFill>
                  <a:schemeClr val="accent1">
                    <a:lumMod val="20000"/>
                    <a:lumOff val="80000"/>
                  </a:schemeClr>
                </a:solidFill>
              </a:rPr>
              <a:t>, </a:t>
            </a:r>
            <a:r>
              <a:rPr lang="en-GB" sz="2400" spc="43" dirty="0" err="1">
                <a:solidFill>
                  <a:schemeClr val="accent1">
                    <a:lumMod val="20000"/>
                    <a:lumOff val="80000"/>
                  </a:schemeClr>
                </a:solidFill>
              </a:rPr>
              <a:t>segnalazione</a:t>
            </a:r>
            <a:r>
              <a:rPr lang="en-GB" sz="2400" spc="43" dirty="0">
                <a:solidFill>
                  <a:schemeClr val="accent1">
                    <a:lumMod val="20000"/>
                    <a:lumOff val="80000"/>
                  </a:schemeClr>
                </a:solidFill>
              </a:rPr>
              <a:t> e </a:t>
            </a:r>
            <a:r>
              <a:rPr lang="en-GB" sz="2400" spc="43" dirty="0" err="1">
                <a:solidFill>
                  <a:schemeClr val="accent1">
                    <a:lumMod val="20000"/>
                    <a:lumOff val="80000"/>
                  </a:schemeClr>
                </a:solidFill>
              </a:rPr>
              <a:t>diagnostica</a:t>
            </a:r>
            <a:r>
              <a:rPr lang="en-GB" sz="2400" spc="43" dirty="0">
                <a:solidFill>
                  <a:schemeClr val="accent1">
                    <a:lumMod val="20000"/>
                    <a:lumOff val="80000"/>
                  </a:schemeClr>
                </a:solidFill>
              </a:rPr>
              <a:t> real-time</a:t>
            </a:r>
          </a:p>
          <a:p>
            <a:pPr marL="323850" lvl="1" indent="-161925">
              <a:lnSpc>
                <a:spcPts val="2066"/>
              </a:lnSpc>
              <a:spcBef>
                <a:spcPts val="1200"/>
              </a:spcBef>
              <a:buFont typeface="Arial"/>
              <a:buChar char="•"/>
            </a:pPr>
            <a:r>
              <a:rPr lang="en-GB" sz="2400" spc="43" dirty="0" err="1">
                <a:solidFill>
                  <a:schemeClr val="accent1">
                    <a:lumMod val="20000"/>
                    <a:lumOff val="80000"/>
                  </a:schemeClr>
                </a:solidFill>
              </a:rPr>
              <a:t>Integrazioni</a:t>
            </a:r>
            <a:r>
              <a:rPr lang="en-GB" sz="2400" spc="43" dirty="0">
                <a:solidFill>
                  <a:schemeClr val="accent1">
                    <a:lumMod val="20000"/>
                    <a:lumOff val="80000"/>
                  </a:schemeClr>
                </a:solidFill>
              </a:rPr>
              <a:t> multi-device e </a:t>
            </a:r>
            <a:r>
              <a:rPr lang="en-GB" sz="2400" spc="43" dirty="0" err="1">
                <a:solidFill>
                  <a:schemeClr val="accent1">
                    <a:lumMod val="20000"/>
                    <a:lumOff val="80000"/>
                  </a:schemeClr>
                </a:solidFill>
              </a:rPr>
              <a:t>compatibilità</a:t>
            </a:r>
            <a:r>
              <a:rPr lang="en-GB" sz="2400" spc="43" dirty="0">
                <a:solidFill>
                  <a:schemeClr val="accent1">
                    <a:lumMod val="20000"/>
                    <a:lumOff val="80000"/>
                  </a:schemeClr>
                </a:solidFill>
              </a:rPr>
              <a:t> con </a:t>
            </a:r>
            <a:r>
              <a:rPr lang="en-GB" sz="2400" spc="43" dirty="0" err="1">
                <a:solidFill>
                  <a:schemeClr val="accent1">
                    <a:lumMod val="20000"/>
                    <a:lumOff val="80000"/>
                  </a:schemeClr>
                </a:solidFill>
              </a:rPr>
              <a:t>terze</a:t>
            </a:r>
            <a:r>
              <a:rPr lang="en-GB" sz="2400" spc="43" dirty="0">
                <a:solidFill>
                  <a:schemeClr val="accent1">
                    <a:lumMod val="20000"/>
                    <a:lumOff val="80000"/>
                  </a:schemeClr>
                </a:solidFill>
              </a:rPr>
              <a:t> parti</a:t>
            </a:r>
            <a:endParaRPr lang="it-IT" sz="2400" spc="43" dirty="0">
              <a:solidFill>
                <a:schemeClr val="accent1">
                  <a:lumMod val="20000"/>
                  <a:lumOff val="80000"/>
                </a:schemeClr>
              </a:solidFill>
            </a:endParaRPr>
          </a:p>
        </p:txBody>
      </p:sp>
      <p:pic>
        <p:nvPicPr>
          <p:cNvPr id="9" name="Immagine 8">
            <a:extLst>
              <a:ext uri="{FF2B5EF4-FFF2-40B4-BE49-F238E27FC236}">
                <a16:creationId xmlns:a16="http://schemas.microsoft.com/office/drawing/2014/main" id="{87B46389-9A16-BBFB-900D-24E9EA1B43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6649" y="2754057"/>
            <a:ext cx="5640014" cy="2602590"/>
          </a:xfrm>
          <a:prstGeom prst="rect">
            <a:avLst/>
          </a:prstGeom>
          <a:noFill/>
          <a:ln w="76200">
            <a:solidFill>
              <a:schemeClr val="accent1"/>
            </a:solidFill>
          </a:ln>
        </p:spPr>
      </p:pic>
      <p:pic>
        <p:nvPicPr>
          <p:cNvPr id="11" name="Immagine 10">
            <a:extLst>
              <a:ext uri="{FF2B5EF4-FFF2-40B4-BE49-F238E27FC236}">
                <a16:creationId xmlns:a16="http://schemas.microsoft.com/office/drawing/2014/main" id="{706DA79D-AEF1-07A6-78B2-A721CB5BFB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2548402" y="1375369"/>
            <a:ext cx="4550033" cy="3412524"/>
          </a:xfrm>
          <a:prstGeom prst="rect">
            <a:avLst/>
          </a:prstGeom>
          <a:noFill/>
          <a:ln w="76200">
            <a:solidFill>
              <a:schemeClr val="accent1"/>
            </a:solidFill>
          </a:ln>
        </p:spPr>
      </p:pic>
    </p:spTree>
    <p:extLst>
      <p:ext uri="{BB962C8B-B14F-4D97-AF65-F5344CB8AC3E}">
        <p14:creationId xmlns:p14="http://schemas.microsoft.com/office/powerpoint/2010/main" val="343780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283"/>
            <a:ext cx="7916333" cy="10310283"/>
            <a:chOff x="0" y="0"/>
            <a:chExt cx="2677871" cy="3487676"/>
          </a:xfrm>
        </p:grpSpPr>
        <p:sp>
          <p:nvSpPr>
            <p:cNvPr id="3" name="Freeform 3"/>
            <p:cNvSpPr/>
            <p:nvPr/>
          </p:nvSpPr>
          <p:spPr>
            <a:xfrm>
              <a:off x="0" y="0"/>
              <a:ext cx="2677871" cy="3487676"/>
            </a:xfrm>
            <a:custGeom>
              <a:avLst/>
              <a:gdLst/>
              <a:ahLst/>
              <a:cxnLst/>
              <a:rect l="l" t="t" r="r" b="b"/>
              <a:pathLst>
                <a:path w="2677871" h="3487676">
                  <a:moveTo>
                    <a:pt x="0" y="0"/>
                  </a:moveTo>
                  <a:lnTo>
                    <a:pt x="2677871" y="0"/>
                  </a:lnTo>
                  <a:lnTo>
                    <a:pt x="2677871" y="3487676"/>
                  </a:lnTo>
                  <a:lnTo>
                    <a:pt x="0" y="3487676"/>
                  </a:lnTo>
                  <a:close/>
                </a:path>
              </a:pathLst>
            </a:custGeom>
            <a:solidFill>
              <a:srgbClr val="3797D2"/>
            </a:solidFill>
          </p:spPr>
          <p:txBody>
            <a:bodyPr/>
            <a:lstStyle/>
            <a:p>
              <a:endParaRPr lang="it-IT" dirty="0"/>
            </a:p>
          </p:txBody>
        </p:sp>
      </p:grpSp>
      <p:sp>
        <p:nvSpPr>
          <p:cNvPr id="4" name="AutoShape 4"/>
          <p:cNvSpPr/>
          <p:nvPr/>
        </p:nvSpPr>
        <p:spPr>
          <a:xfrm rot="-10800000">
            <a:off x="685800" y="2038144"/>
            <a:ext cx="1169612" cy="0"/>
          </a:xfrm>
          <a:prstGeom prst="line">
            <a:avLst/>
          </a:prstGeom>
          <a:ln w="28575" cap="flat">
            <a:solidFill>
              <a:srgbClr val="FFFFFF"/>
            </a:solidFill>
            <a:prstDash val="solid"/>
            <a:headEnd type="none" w="sm" len="sm"/>
            <a:tailEnd type="none" w="sm" len="sm"/>
          </a:ln>
        </p:spPr>
        <p:txBody>
          <a:bodyPr/>
          <a:lstStyle/>
          <a:p>
            <a:endParaRPr lang="it-IT"/>
          </a:p>
        </p:txBody>
      </p:sp>
      <p:pic>
        <p:nvPicPr>
          <p:cNvPr id="5" name="Picture 5"/>
          <p:cNvPicPr>
            <a:picLocks noChangeAspect="1"/>
          </p:cNvPicPr>
          <p:nvPr/>
        </p:nvPicPr>
        <p:blipFill>
          <a:blip r:embed="rId2"/>
          <a:srcRect/>
          <a:stretch>
            <a:fillRect/>
          </a:stretch>
        </p:blipFill>
        <p:spPr>
          <a:xfrm>
            <a:off x="8456868" y="7305257"/>
            <a:ext cx="4678479" cy="2631645"/>
          </a:xfrm>
          <a:prstGeom prst="rect">
            <a:avLst/>
          </a:prstGeom>
          <a:noFill/>
          <a:ln w="76200">
            <a:solidFill>
              <a:schemeClr val="accent1"/>
            </a:solidFill>
          </a:ln>
        </p:spPr>
      </p:pic>
      <p:sp>
        <p:nvSpPr>
          <p:cNvPr id="8" name="TextBox 8"/>
          <p:cNvSpPr txBox="1"/>
          <p:nvPr/>
        </p:nvSpPr>
        <p:spPr>
          <a:xfrm>
            <a:off x="658834" y="584156"/>
            <a:ext cx="5785192" cy="1453988"/>
          </a:xfrm>
          <a:prstGeom prst="rect">
            <a:avLst/>
          </a:prstGeom>
        </p:spPr>
        <p:txBody>
          <a:bodyPr lIns="0" tIns="0" rIns="0" bIns="0" rtlCol="0" anchor="t">
            <a:spAutoFit/>
          </a:bodyPr>
          <a:lstStyle/>
          <a:p>
            <a:pPr>
              <a:lnSpc>
                <a:spcPts val="5760"/>
              </a:lnSpc>
            </a:pPr>
            <a:r>
              <a:rPr lang="en-US" sz="4800" b="1" spc="481" dirty="0">
                <a:solidFill>
                  <a:srgbClr val="FFFFFF"/>
                </a:solidFill>
                <a:latin typeface="Calibri" panose="020F0502020204030204" pitchFamily="34" charset="0"/>
                <a:cs typeface="Calibri" panose="020F0502020204030204" pitchFamily="34" charset="0"/>
              </a:rPr>
              <a:t>PROGETTAZIONE MECCANICA</a:t>
            </a:r>
          </a:p>
        </p:txBody>
      </p:sp>
      <p:sp>
        <p:nvSpPr>
          <p:cNvPr id="9" name="TextBox 9"/>
          <p:cNvSpPr txBox="1"/>
          <p:nvPr/>
        </p:nvSpPr>
        <p:spPr>
          <a:xfrm>
            <a:off x="438149" y="2957578"/>
            <a:ext cx="7382933" cy="492443"/>
          </a:xfrm>
          <a:prstGeom prst="rect">
            <a:avLst/>
          </a:prstGeom>
        </p:spPr>
        <p:txBody>
          <a:bodyPr wrap="square" lIns="0" tIns="0" rIns="0" bIns="0" rtlCol="0" anchor="t">
            <a:spAutoFit/>
          </a:bodyPr>
          <a:lstStyle/>
          <a:p>
            <a:r>
              <a:rPr lang="en-US" sz="3200" b="1" spc="264" dirty="0" err="1">
                <a:solidFill>
                  <a:schemeClr val="bg1"/>
                </a:solidFill>
              </a:rPr>
              <a:t>Principali</a:t>
            </a:r>
            <a:r>
              <a:rPr lang="en-US" sz="3200" b="1" spc="264" dirty="0">
                <a:solidFill>
                  <a:schemeClr val="bg1"/>
                </a:solidFill>
              </a:rPr>
              <a:t> </a:t>
            </a:r>
            <a:r>
              <a:rPr lang="en-US" sz="3200" b="1" spc="264" dirty="0" err="1">
                <a:solidFill>
                  <a:schemeClr val="bg1"/>
                </a:solidFill>
              </a:rPr>
              <a:t>Attività</a:t>
            </a:r>
            <a:r>
              <a:rPr lang="en-US" sz="3200" b="1" spc="264" dirty="0">
                <a:solidFill>
                  <a:schemeClr val="bg1"/>
                </a:solidFill>
              </a:rPr>
              <a:t> </a:t>
            </a:r>
            <a:r>
              <a:rPr lang="en-US" sz="3200" b="1" spc="264" dirty="0" err="1">
                <a:solidFill>
                  <a:schemeClr val="bg1"/>
                </a:solidFill>
              </a:rPr>
              <a:t>Sviluppate</a:t>
            </a:r>
            <a:endParaRPr lang="en-US" sz="3200" b="1" spc="264" dirty="0">
              <a:solidFill>
                <a:schemeClr val="bg1"/>
              </a:solidFill>
            </a:endParaRPr>
          </a:p>
        </p:txBody>
      </p:sp>
      <p:sp>
        <p:nvSpPr>
          <p:cNvPr id="10" name="TextBox 10"/>
          <p:cNvSpPr txBox="1"/>
          <p:nvPr/>
        </p:nvSpPr>
        <p:spPr>
          <a:xfrm>
            <a:off x="578635" y="3777170"/>
            <a:ext cx="6887633" cy="5432256"/>
          </a:xfrm>
          <a:prstGeom prst="rect">
            <a:avLst/>
          </a:prstGeom>
        </p:spPr>
        <p:txBody>
          <a:bodyPr wrap="square" lIns="0" tIns="0" rIns="0" bIns="0" rtlCol="0" anchor="t">
            <a:spAutoFit/>
          </a:bodyPr>
          <a:lstStyle/>
          <a:p>
            <a:pPr marL="342900" indent="-342900">
              <a:spcBef>
                <a:spcPts val="600"/>
              </a:spcBef>
              <a:buFont typeface="Wingdings" panose="05000000000000000000" pitchFamily="2" charset="2"/>
              <a:buChar char="ü"/>
            </a:pPr>
            <a:r>
              <a:rPr lang="it-IT" sz="2400" spc="45" dirty="0">
                <a:solidFill>
                  <a:schemeClr val="accent1">
                    <a:lumMod val="20000"/>
                    <a:lumOff val="80000"/>
                  </a:schemeClr>
                </a:solidFill>
              </a:rPr>
              <a:t>Test plan, Esecuzione di test, Integrazione, Analisi RAM, Analisi FMECA, Realizzazione prototipi.</a:t>
            </a:r>
          </a:p>
          <a:p>
            <a:pPr marL="342900" indent="-342900">
              <a:spcBef>
                <a:spcPts val="600"/>
              </a:spcBef>
              <a:buFont typeface="Wingdings" panose="05000000000000000000" pitchFamily="2" charset="2"/>
              <a:buChar char="ü"/>
            </a:pPr>
            <a:r>
              <a:rPr lang="it-IT" sz="2400" spc="45" dirty="0">
                <a:solidFill>
                  <a:schemeClr val="accent1">
                    <a:lumMod val="20000"/>
                    <a:lumOff val="80000"/>
                  </a:schemeClr>
                </a:solidFill>
              </a:rPr>
              <a:t>Progettazione di: </a:t>
            </a:r>
          </a:p>
          <a:p>
            <a:pPr marL="720000" indent="-360000" algn="just">
              <a:spcBef>
                <a:spcPts val="1200"/>
              </a:spcBef>
            </a:pPr>
            <a:r>
              <a:rPr lang="it-IT" sz="1899" spc="45" dirty="0">
                <a:solidFill>
                  <a:schemeClr val="accent1">
                    <a:lumMod val="20000"/>
                    <a:lumOff val="80000"/>
                  </a:schemeClr>
                </a:solidFill>
                <a:latin typeface="Inter"/>
              </a:rPr>
              <a:t>• </a:t>
            </a:r>
            <a:r>
              <a:rPr lang="it-IT" sz="2400" spc="45" dirty="0" err="1">
                <a:solidFill>
                  <a:schemeClr val="accent1">
                    <a:lumMod val="20000"/>
                    <a:lumOff val="80000"/>
                  </a:schemeClr>
                </a:solidFill>
              </a:rPr>
              <a:t>Mechanical</a:t>
            </a:r>
            <a:r>
              <a:rPr lang="it-IT" sz="2400" spc="45" dirty="0">
                <a:solidFill>
                  <a:schemeClr val="accent1">
                    <a:lumMod val="20000"/>
                    <a:lumOff val="80000"/>
                  </a:schemeClr>
                </a:solidFill>
              </a:rPr>
              <a:t> Ground Support </a:t>
            </a:r>
            <a:r>
              <a:rPr lang="it-IT" sz="2400" spc="45" dirty="0" err="1">
                <a:solidFill>
                  <a:schemeClr val="accent1">
                    <a:lumMod val="20000"/>
                    <a:lumOff val="80000"/>
                  </a:schemeClr>
                </a:solidFill>
              </a:rPr>
              <a:t>Equipment</a:t>
            </a:r>
            <a:r>
              <a:rPr lang="it-IT" sz="2400" spc="45" dirty="0">
                <a:solidFill>
                  <a:schemeClr val="accent1">
                    <a:lumMod val="20000"/>
                    <a:lumOff val="80000"/>
                  </a:schemeClr>
                </a:solidFill>
              </a:rPr>
              <a:t> (MGSE) </a:t>
            </a:r>
          </a:p>
          <a:p>
            <a:pPr marL="720000" indent="-360000" algn="just">
              <a:spcBef>
                <a:spcPts val="1200"/>
              </a:spcBef>
            </a:pPr>
            <a:r>
              <a:rPr lang="it-IT" sz="2400" spc="45" dirty="0">
                <a:solidFill>
                  <a:schemeClr val="accent1">
                    <a:lumMod val="20000"/>
                    <a:lumOff val="80000"/>
                  </a:schemeClr>
                </a:solidFill>
              </a:rPr>
              <a:t>• Attrezzi per Handling and </a:t>
            </a:r>
            <a:r>
              <a:rPr lang="it-IT" sz="2400" spc="45" dirty="0" err="1">
                <a:solidFill>
                  <a:schemeClr val="accent1">
                    <a:lumMod val="20000"/>
                    <a:lumOff val="80000"/>
                  </a:schemeClr>
                </a:solidFill>
              </a:rPr>
              <a:t>Logistics</a:t>
            </a:r>
            <a:r>
              <a:rPr lang="it-IT" sz="2400" spc="45" dirty="0">
                <a:solidFill>
                  <a:schemeClr val="accent1">
                    <a:lumMod val="20000"/>
                    <a:lumOff val="80000"/>
                  </a:schemeClr>
                </a:solidFill>
              </a:rPr>
              <a:t> </a:t>
            </a:r>
          </a:p>
          <a:p>
            <a:pPr marL="720000" indent="-360000" algn="just">
              <a:spcBef>
                <a:spcPts val="1200"/>
              </a:spcBef>
            </a:pPr>
            <a:r>
              <a:rPr lang="it-IT" sz="2400" spc="45" dirty="0">
                <a:solidFill>
                  <a:schemeClr val="accent1">
                    <a:lumMod val="20000"/>
                    <a:lumOff val="80000"/>
                  </a:schemeClr>
                </a:solidFill>
              </a:rPr>
              <a:t>• Sistemi di protezione termica fissi e dispiegabili</a:t>
            </a:r>
          </a:p>
          <a:p>
            <a:pPr marL="720000" indent="-360000" algn="just">
              <a:spcBef>
                <a:spcPts val="1200"/>
              </a:spcBef>
            </a:pPr>
            <a:r>
              <a:rPr lang="it-IT" sz="2400" spc="45" dirty="0">
                <a:solidFill>
                  <a:schemeClr val="accent1">
                    <a:lumMod val="20000"/>
                    <a:lumOff val="80000"/>
                  </a:schemeClr>
                </a:solidFill>
              </a:rPr>
              <a:t>• Prototipi funzionali in stampa 3D </a:t>
            </a:r>
          </a:p>
          <a:p>
            <a:pPr marL="720000" indent="-360000">
              <a:spcBef>
                <a:spcPts val="1200"/>
              </a:spcBef>
            </a:pPr>
            <a:r>
              <a:rPr lang="it-IT" sz="2400" spc="45" dirty="0">
                <a:solidFill>
                  <a:schemeClr val="accent1">
                    <a:lumMod val="20000"/>
                    <a:lumOff val="80000"/>
                  </a:schemeClr>
                </a:solidFill>
              </a:rPr>
              <a:t>• Banchi di prova e apparati complessi (optoelettronici, pneumatici, con rete di sensori, motorizzati) per test di laboratorio o per l’automazione industriale</a:t>
            </a:r>
          </a:p>
          <a:p>
            <a:pPr marL="720000" indent="-360000">
              <a:spcBef>
                <a:spcPts val="1200"/>
              </a:spcBef>
            </a:pPr>
            <a:r>
              <a:rPr lang="it-IT" sz="2400" spc="45" dirty="0">
                <a:solidFill>
                  <a:schemeClr val="accent1">
                    <a:lumMod val="20000"/>
                    <a:lumOff val="80000"/>
                  </a:schemeClr>
                </a:solidFill>
              </a:rPr>
              <a:t>• Strutture satellitari in standard </a:t>
            </a:r>
            <a:r>
              <a:rPr lang="it-IT" sz="2400" spc="45" dirty="0" err="1">
                <a:solidFill>
                  <a:schemeClr val="accent1">
                    <a:lumMod val="20000"/>
                    <a:lumOff val="80000"/>
                  </a:schemeClr>
                </a:solidFill>
              </a:rPr>
              <a:t>CubeSat</a:t>
            </a:r>
            <a:endParaRPr lang="it-IT" sz="2400" spc="45" dirty="0">
              <a:solidFill>
                <a:schemeClr val="accent1">
                  <a:lumMod val="20000"/>
                  <a:lumOff val="80000"/>
                </a:schemeClr>
              </a:solidFill>
            </a:endParaRPr>
          </a:p>
        </p:txBody>
      </p:sp>
      <p:sp>
        <p:nvSpPr>
          <p:cNvPr id="12" name="TextBox 12"/>
          <p:cNvSpPr txBox="1"/>
          <p:nvPr/>
        </p:nvSpPr>
        <p:spPr>
          <a:xfrm>
            <a:off x="8530860" y="6005151"/>
            <a:ext cx="7916333" cy="1107996"/>
          </a:xfrm>
          <a:prstGeom prst="rect">
            <a:avLst/>
          </a:prstGeom>
        </p:spPr>
        <p:txBody>
          <a:bodyPr wrap="square" lIns="0" tIns="0" rIns="0" bIns="0" rtlCol="0" anchor="t">
            <a:spAutoFit/>
          </a:bodyPr>
          <a:lstStyle/>
          <a:p>
            <a:pPr algn="just"/>
            <a:r>
              <a:rPr lang="it-IT" sz="2400" spc="102" dirty="0">
                <a:solidFill>
                  <a:srgbClr val="000000"/>
                </a:solidFill>
              </a:rPr>
              <a:t>     Progettazione e sviluppo di tecnologie per la </a:t>
            </a:r>
            <a:r>
              <a:rPr lang="it-IT" sz="2400" b="1" spc="102" dirty="0">
                <a:solidFill>
                  <a:srgbClr val="000000"/>
                </a:solidFill>
              </a:rPr>
              <a:t>protezione termica di capsule spaziali</a:t>
            </a:r>
            <a:r>
              <a:rPr lang="it-IT" sz="2400" spc="102" dirty="0">
                <a:solidFill>
                  <a:srgbClr val="000000"/>
                </a:solidFill>
              </a:rPr>
              <a:t> senza paracadute né razzi frenanti</a:t>
            </a:r>
            <a:endParaRPr lang="it-IT" sz="2400" spc="102" dirty="0">
              <a:solidFill>
                <a:srgbClr val="000000"/>
              </a:solidFill>
              <a:latin typeface="Inter"/>
            </a:endParaRPr>
          </a:p>
        </p:txBody>
      </p:sp>
      <p:sp>
        <p:nvSpPr>
          <p:cNvPr id="14" name="TextBox 14"/>
          <p:cNvSpPr txBox="1"/>
          <p:nvPr/>
        </p:nvSpPr>
        <p:spPr>
          <a:xfrm>
            <a:off x="8575166" y="720086"/>
            <a:ext cx="8341233" cy="619850"/>
          </a:xfrm>
          <a:prstGeom prst="rect">
            <a:avLst/>
          </a:prstGeom>
        </p:spPr>
        <p:txBody>
          <a:bodyPr wrap="square" lIns="0" tIns="0" rIns="0" bIns="0" rtlCol="0" anchor="t">
            <a:spAutoFit/>
          </a:bodyPr>
          <a:lstStyle/>
          <a:p>
            <a:pPr algn="just">
              <a:lnSpc>
                <a:spcPts val="2415"/>
              </a:lnSpc>
            </a:pPr>
            <a:r>
              <a:rPr lang="it-IT" sz="2400" spc="102" dirty="0">
                <a:solidFill>
                  <a:srgbClr val="000000"/>
                </a:solidFill>
              </a:rPr>
              <a:t>     Progettazione e realizzazione di </a:t>
            </a:r>
            <a:r>
              <a:rPr lang="it-IT" sz="2400" b="1" spc="102" dirty="0">
                <a:solidFill>
                  <a:srgbClr val="000000"/>
                </a:solidFill>
              </a:rPr>
              <a:t>attrezzature di test ad alta precisione per il settore aeronautico</a:t>
            </a:r>
            <a:endParaRPr lang="it-IT" sz="2400" b="1" spc="102" dirty="0">
              <a:solidFill>
                <a:srgbClr val="000000"/>
              </a:solidFill>
              <a:highlight>
                <a:srgbClr val="FFFF00"/>
              </a:highlight>
            </a:endParaRPr>
          </a:p>
        </p:txBody>
      </p:sp>
      <p:grpSp>
        <p:nvGrpSpPr>
          <p:cNvPr id="11" name="Gruppo 10">
            <a:extLst>
              <a:ext uri="{FF2B5EF4-FFF2-40B4-BE49-F238E27FC236}">
                <a16:creationId xmlns:a16="http://schemas.microsoft.com/office/drawing/2014/main" id="{252818AF-9A16-36B2-A6CD-235599F3435D}"/>
              </a:ext>
            </a:extLst>
          </p:cNvPr>
          <p:cNvGrpSpPr/>
          <p:nvPr/>
        </p:nvGrpSpPr>
        <p:grpSpPr>
          <a:xfrm>
            <a:off x="9389638" y="1492672"/>
            <a:ext cx="7012413" cy="4237547"/>
            <a:chOff x="9180116" y="1575429"/>
            <a:chExt cx="6844114" cy="4128377"/>
          </a:xfrm>
        </p:grpSpPr>
        <p:pic>
          <p:nvPicPr>
            <p:cNvPr id="7" name="Immagine 6">
              <a:extLst>
                <a:ext uri="{FF2B5EF4-FFF2-40B4-BE49-F238E27FC236}">
                  <a16:creationId xmlns:a16="http://schemas.microsoft.com/office/drawing/2014/main" id="{84D7AFCA-9A3E-4D6B-A602-CE1B157D5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0116" y="1577238"/>
              <a:ext cx="3150840" cy="4126568"/>
            </a:xfrm>
            <a:prstGeom prst="rect">
              <a:avLst/>
            </a:prstGeom>
            <a:noFill/>
            <a:ln w="76200">
              <a:solidFill>
                <a:schemeClr val="accent1"/>
              </a:solidFill>
            </a:ln>
          </p:spPr>
        </p:pic>
        <p:pic>
          <p:nvPicPr>
            <p:cNvPr id="19" name="Immagine 18">
              <a:extLst>
                <a:ext uri="{FF2B5EF4-FFF2-40B4-BE49-F238E27FC236}">
                  <a16:creationId xmlns:a16="http://schemas.microsoft.com/office/drawing/2014/main" id="{AF3F82A2-A781-4326-B92E-3109A2F1BE36}"/>
                </a:ext>
              </a:extLst>
            </p:cNvPr>
            <p:cNvPicPr>
              <a:picLocks noChangeAspect="1"/>
            </p:cNvPicPr>
            <p:nvPr/>
          </p:nvPicPr>
          <p:blipFill rotWithShape="1">
            <a:blip r:embed="rId4"/>
            <a:srcRect l="12922" r="12321"/>
            <a:stretch>
              <a:fillRect/>
            </a:stretch>
          </p:blipFill>
          <p:spPr>
            <a:xfrm>
              <a:off x="11888448" y="1575429"/>
              <a:ext cx="4135782" cy="3125540"/>
            </a:xfrm>
            <a:prstGeom prst="rect">
              <a:avLst/>
            </a:prstGeom>
            <a:noFill/>
            <a:ln w="76200">
              <a:solidFill>
                <a:schemeClr val="accent1"/>
              </a:solidFill>
            </a:ln>
          </p:spPr>
        </p:pic>
      </p:grpSp>
      <p:pic>
        <p:nvPicPr>
          <p:cNvPr id="22" name="Immagine 21">
            <a:extLst>
              <a:ext uri="{FF2B5EF4-FFF2-40B4-BE49-F238E27FC236}">
                <a16:creationId xmlns:a16="http://schemas.microsoft.com/office/drawing/2014/main" id="{53373A42-44D8-4E1A-A4E8-62A37B69A0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98" r="8915"/>
          <a:stretch/>
        </p:blipFill>
        <p:spPr>
          <a:xfrm>
            <a:off x="12586875" y="7305257"/>
            <a:ext cx="4586226" cy="2631645"/>
          </a:xfrm>
          <a:prstGeom prst="rect">
            <a:avLst/>
          </a:prstGeom>
          <a:noFill/>
          <a:ln w="76200">
            <a:solidFill>
              <a:schemeClr val="accent1"/>
            </a:solidFill>
          </a:ln>
        </p:spPr>
      </p:pic>
      <p:pic>
        <p:nvPicPr>
          <p:cNvPr id="6" name="Immagine 5" descr="Immagine che contiene testo, Carattere, logo, Elementi grafici&#10;&#10;Descrizione generata automaticamente">
            <a:extLst>
              <a:ext uri="{FF2B5EF4-FFF2-40B4-BE49-F238E27FC236}">
                <a16:creationId xmlns:a16="http://schemas.microsoft.com/office/drawing/2014/main" id="{1C53985E-C56A-F88F-1436-5676C721EB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6478250" y="1454150"/>
            <a:ext cx="2692400" cy="469900"/>
          </a:xfrm>
          <a:prstGeom prst="rect">
            <a:avLst/>
          </a:prstGeom>
        </p:spPr>
      </p:pic>
      <p:sp>
        <p:nvSpPr>
          <p:cNvPr id="13" name="TextBox 6">
            <a:extLst>
              <a:ext uri="{FF2B5EF4-FFF2-40B4-BE49-F238E27FC236}">
                <a16:creationId xmlns:a16="http://schemas.microsoft.com/office/drawing/2014/main" id="{0B3F06B3-00B9-B57D-33D0-81E69069FBBD}"/>
              </a:ext>
            </a:extLst>
          </p:cNvPr>
          <p:cNvSpPr txBox="1"/>
          <p:nvPr/>
        </p:nvSpPr>
        <p:spPr>
          <a:xfrm rot="16200000">
            <a:off x="14567514" y="6391127"/>
            <a:ext cx="6910312" cy="204343"/>
          </a:xfrm>
          <a:prstGeom prst="rect">
            <a:avLst/>
          </a:prstGeom>
        </p:spPr>
        <p:txBody>
          <a:bodyPr lIns="0" tIns="0" rIns="0" bIns="0" rtlCol="0" anchor="t">
            <a:spAutoFit/>
          </a:bodyPr>
          <a:lstStyle/>
          <a:p>
            <a:pPr>
              <a:lnSpc>
                <a:spcPts val="1661"/>
              </a:lnSpc>
            </a:pPr>
            <a:r>
              <a:rPr lang="en-US" sz="1100" spc="70" dirty="0" err="1">
                <a:solidFill>
                  <a:srgbClr val="000000"/>
                </a:solidFill>
                <a:latin typeface="Inter"/>
              </a:rPr>
              <a:t>Pagina</a:t>
            </a:r>
            <a:r>
              <a:rPr lang="en-US" sz="1100" spc="70" dirty="0">
                <a:solidFill>
                  <a:srgbClr val="000000"/>
                </a:solidFill>
                <a:latin typeface="Inter"/>
              </a:rPr>
              <a:t> 9 - LEAD TECH – Proprietary Information - LT-LEA-PRE-ITA-MKT-4.3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2818</TotalTime>
  <Words>1391</Words>
  <Application>Microsoft Office PowerPoint</Application>
  <PresentationFormat>Personalizzato</PresentationFormat>
  <Paragraphs>147</Paragraphs>
  <Slides>13</Slides>
  <Notes>0</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13</vt:i4>
      </vt:variant>
    </vt:vector>
  </HeadingPairs>
  <TitlesOfParts>
    <vt:vector size="25" baseType="lpstr">
      <vt:lpstr>Wingdings</vt:lpstr>
      <vt:lpstr>Muli Black</vt:lpstr>
      <vt:lpstr>Inter</vt:lpstr>
      <vt:lpstr>Akzentica</vt:lpstr>
      <vt:lpstr>Arimo Bold</vt:lpstr>
      <vt:lpstr>Arial</vt:lpstr>
      <vt:lpstr>Akzentica Italics</vt:lpstr>
      <vt:lpstr>Inter Thin Bold</vt:lpstr>
      <vt:lpstr>Bebas Neue</vt:lpstr>
      <vt:lpstr>Calibri</vt:lpstr>
      <vt:lpstr>Poppins Medium Bold</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ARTURO MOCCIA</dc:creator>
  <cp:lastModifiedBy>Arturo Moccia</cp:lastModifiedBy>
  <cp:revision>223</cp:revision>
  <cp:lastPrinted>2022-01-18T09:24:09Z</cp:lastPrinted>
  <dcterms:created xsi:type="dcterms:W3CDTF">2006-08-16T00:00:00Z</dcterms:created>
  <dcterms:modified xsi:type="dcterms:W3CDTF">2026-02-11T11:30:45Z</dcterms:modified>
  <dc:identifier>DAElkHvFaZY</dc:identifier>
</cp:coreProperties>
</file>